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4"/>
  </p:notesMasterIdLst>
  <p:sldIdLst>
    <p:sldId id="256" r:id="rId2"/>
    <p:sldId id="257" r:id="rId3"/>
    <p:sldId id="260" r:id="rId4"/>
    <p:sldId id="258" r:id="rId5"/>
    <p:sldId id="259" r:id="rId6"/>
    <p:sldId id="261" r:id="rId7"/>
    <p:sldId id="267"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6" d="100"/>
          <a:sy n="86" d="100"/>
        </p:scale>
        <p:origin x="-102" y="-19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CBD0E5-2E1D-49B8-BE92-673881757182}" type="datetimeFigureOut">
              <a:rPr lang="en-IN" smtClean="0"/>
              <a:t>06/06/2021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967A44-F8FB-4AEC-9DCF-665EC59BC3B8}" type="slidenum">
              <a:rPr lang="en-IN" smtClean="0"/>
              <a:t>‹#›</a:t>
            </a:fld>
            <a:endParaRPr lang="en-IN"/>
          </a:p>
        </p:txBody>
      </p:sp>
    </p:spTree>
    <p:extLst>
      <p:ext uri="{BB962C8B-B14F-4D97-AF65-F5344CB8AC3E}">
        <p14:creationId xmlns:p14="http://schemas.microsoft.com/office/powerpoint/2010/main" val="3432055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9967A44-F8FB-4AEC-9DCF-665EC59BC3B8}" type="slidenum">
              <a:rPr lang="en-IN" smtClean="0"/>
              <a:t>1</a:t>
            </a:fld>
            <a:endParaRPr lang="en-IN"/>
          </a:p>
        </p:txBody>
      </p:sp>
    </p:spTree>
    <p:extLst>
      <p:ext uri="{BB962C8B-B14F-4D97-AF65-F5344CB8AC3E}">
        <p14:creationId xmlns:p14="http://schemas.microsoft.com/office/powerpoint/2010/main" val="27155787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144DCFE-9C73-4343-BEEC-131F84010A04}" type="datetimeFigureOut">
              <a:rPr lang="en-IN" smtClean="0"/>
              <a:t>06/06/2021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03527AC5-B459-45E4-8E84-445651016C50}"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2133968"/>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44DCFE-9C73-4343-BEEC-131F84010A04}" type="datetimeFigureOut">
              <a:rPr lang="en-IN" smtClean="0"/>
              <a:t>06/06/2021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527AC5-B459-45E4-8E84-445651016C50}" type="slidenum">
              <a:rPr lang="en-IN" smtClean="0"/>
              <a:t>‹#›</a:t>
            </a:fld>
            <a:endParaRPr lang="en-IN"/>
          </a:p>
        </p:txBody>
      </p:sp>
    </p:spTree>
    <p:extLst>
      <p:ext uri="{BB962C8B-B14F-4D97-AF65-F5344CB8AC3E}">
        <p14:creationId xmlns:p14="http://schemas.microsoft.com/office/powerpoint/2010/main" val="84333457"/>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4DCFE-9C73-4343-BEEC-131F84010A04}"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527AC5-B459-45E4-8E84-445651016C50}"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4944328"/>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4DCFE-9C73-4343-BEEC-131F84010A04}"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527AC5-B459-45E4-8E84-445651016C50}"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714669"/>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4DCFE-9C73-4343-BEEC-131F84010A04}"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527AC5-B459-45E4-8E84-445651016C50}" type="slidenum">
              <a:rPr lang="en-IN" smtClean="0"/>
              <a:t>‹#›</a:t>
            </a:fld>
            <a:endParaRPr lang="en-IN"/>
          </a:p>
        </p:txBody>
      </p:sp>
    </p:spTree>
    <p:extLst>
      <p:ext uri="{BB962C8B-B14F-4D97-AF65-F5344CB8AC3E}">
        <p14:creationId xmlns:p14="http://schemas.microsoft.com/office/powerpoint/2010/main" val="678988528"/>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4DCFE-9C73-4343-BEEC-131F84010A04}"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527AC5-B459-45E4-8E84-445651016C50}"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1820329"/>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4DCFE-9C73-4343-BEEC-131F84010A04}"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527AC5-B459-45E4-8E84-445651016C50}"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8975136"/>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4DCFE-9C73-4343-BEEC-131F84010A04}"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527AC5-B459-45E4-8E84-445651016C5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7463825"/>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4DCFE-9C73-4343-BEEC-131F84010A04}"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527AC5-B459-45E4-8E84-445651016C50}"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7453021"/>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4DCFE-9C73-4343-BEEC-131F84010A04}"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527AC5-B459-45E4-8E84-445651016C50}" type="slidenum">
              <a:rPr lang="en-IN" smtClean="0"/>
              <a:t>‹#›</a:t>
            </a:fld>
            <a:endParaRPr lang="en-IN"/>
          </a:p>
        </p:txBody>
      </p:sp>
    </p:spTree>
    <p:extLst>
      <p:ext uri="{BB962C8B-B14F-4D97-AF65-F5344CB8AC3E}">
        <p14:creationId xmlns:p14="http://schemas.microsoft.com/office/powerpoint/2010/main" val="1467678054"/>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4DCFE-9C73-4343-BEEC-131F84010A04}"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527AC5-B459-45E4-8E84-445651016C50}"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43590"/>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44DCFE-9C73-4343-BEEC-131F84010A04}" type="datetimeFigureOut">
              <a:rPr lang="en-IN" smtClean="0"/>
              <a:t>06/06/2021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527AC5-B459-45E4-8E84-445651016C50}" type="slidenum">
              <a:rPr lang="en-IN" smtClean="0"/>
              <a:t>‹#›</a:t>
            </a:fld>
            <a:endParaRPr lang="en-IN"/>
          </a:p>
        </p:txBody>
      </p:sp>
    </p:spTree>
    <p:extLst>
      <p:ext uri="{BB962C8B-B14F-4D97-AF65-F5344CB8AC3E}">
        <p14:creationId xmlns:p14="http://schemas.microsoft.com/office/powerpoint/2010/main" val="1905655999"/>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44DCFE-9C73-4343-BEEC-131F84010A04}" type="datetimeFigureOut">
              <a:rPr lang="en-IN" smtClean="0"/>
              <a:t>06/06/2021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527AC5-B459-45E4-8E84-445651016C50}"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786890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44DCFE-9C73-4343-BEEC-131F84010A04}" type="datetimeFigureOut">
              <a:rPr lang="en-IN" smtClean="0"/>
              <a:t>06/06/2021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527AC5-B459-45E4-8E84-445651016C5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9314674"/>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44DCFE-9C73-4343-BEEC-131F84010A04}" type="datetimeFigureOut">
              <a:rPr lang="en-IN" smtClean="0"/>
              <a:t>06/06/2021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527AC5-B459-45E4-8E84-445651016C50}" type="slidenum">
              <a:rPr lang="en-IN" smtClean="0"/>
              <a:t>‹#›</a:t>
            </a:fld>
            <a:endParaRPr lang="en-IN"/>
          </a:p>
        </p:txBody>
      </p:sp>
    </p:spTree>
    <p:extLst>
      <p:ext uri="{BB962C8B-B14F-4D97-AF65-F5344CB8AC3E}">
        <p14:creationId xmlns:p14="http://schemas.microsoft.com/office/powerpoint/2010/main" val="2584165739"/>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44DCFE-9C73-4343-BEEC-131F84010A04}" type="datetimeFigureOut">
              <a:rPr lang="en-IN" smtClean="0"/>
              <a:t>06/06/2021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527AC5-B459-45E4-8E84-445651016C50}"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6497448"/>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44DCFE-9C73-4343-BEEC-131F84010A04}" type="datetimeFigureOut">
              <a:rPr lang="en-IN" smtClean="0"/>
              <a:t>06/06/2021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527AC5-B459-45E4-8E84-445651016C50}" type="slidenum">
              <a:rPr lang="en-IN" smtClean="0"/>
              <a:t>‹#›</a:t>
            </a:fld>
            <a:endParaRPr lang="en-IN"/>
          </a:p>
        </p:txBody>
      </p:sp>
    </p:spTree>
    <p:extLst>
      <p:ext uri="{BB962C8B-B14F-4D97-AF65-F5344CB8AC3E}">
        <p14:creationId xmlns:p14="http://schemas.microsoft.com/office/powerpoint/2010/main" val="301613858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144DCFE-9C73-4343-BEEC-131F84010A04}" type="datetimeFigureOut">
              <a:rPr lang="en-IN" smtClean="0"/>
              <a:t>06/06/2021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3527AC5-B459-45E4-8E84-445651016C50}" type="slidenum">
              <a:rPr lang="en-IN" smtClean="0"/>
              <a:t>‹#›</a:t>
            </a:fld>
            <a:endParaRPr lang="en-IN"/>
          </a:p>
        </p:txBody>
      </p:sp>
    </p:spTree>
    <p:extLst>
      <p:ext uri="{BB962C8B-B14F-4D97-AF65-F5344CB8AC3E}">
        <p14:creationId xmlns:p14="http://schemas.microsoft.com/office/powerpoint/2010/main" val="264174682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ransition spd="slow">
    <p:push dir="u"/>
  </p:transition>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B74740-734B-414F-B8E2-302CAAF89350}"/>
              </a:ext>
            </a:extLst>
          </p:cNvPr>
          <p:cNvSpPr>
            <a:spLocks noGrp="1"/>
          </p:cNvSpPr>
          <p:nvPr>
            <p:ph type="ctrTitle"/>
          </p:nvPr>
        </p:nvSpPr>
        <p:spPr>
          <a:xfrm>
            <a:off x="2692398" y="1695635"/>
            <a:ext cx="6815669" cy="1691029"/>
          </a:xfrm>
        </p:spPr>
        <p:txBody>
          <a:bodyPr>
            <a:noAutofit/>
          </a:bodyPr>
          <a:lstStyle/>
          <a:p>
            <a:r>
              <a:rPr lang="en" sz="3600" dirty="0"/>
              <a:t>ECG ARRYTHMIA </a:t>
            </a:r>
            <a:br>
              <a:rPr lang="en" sz="3600" dirty="0"/>
            </a:br>
            <a:r>
              <a:rPr lang="en" sz="3600" dirty="0"/>
              <a:t>Classification </a:t>
            </a:r>
            <a:r>
              <a:rPr lang="en-IN" sz="3600" dirty="0"/>
              <a:t>using IBM Watson studio</a:t>
            </a:r>
          </a:p>
        </p:txBody>
      </p:sp>
      <p:sp>
        <p:nvSpPr>
          <p:cNvPr id="3" name="Subtitle 2">
            <a:extLst>
              <a:ext uri="{FF2B5EF4-FFF2-40B4-BE49-F238E27FC236}">
                <a16:creationId xmlns:a16="http://schemas.microsoft.com/office/drawing/2014/main" xmlns="" id="{E84A86EA-159E-4C47-B1F8-B69A30DF2B38}"/>
              </a:ext>
            </a:extLst>
          </p:cNvPr>
          <p:cNvSpPr>
            <a:spLocks noGrp="1"/>
          </p:cNvSpPr>
          <p:nvPr>
            <p:ph type="subTitle" idx="1"/>
          </p:nvPr>
        </p:nvSpPr>
        <p:spPr>
          <a:xfrm>
            <a:off x="2692398" y="3657597"/>
            <a:ext cx="6815669" cy="1846558"/>
          </a:xfrm>
        </p:spPr>
        <p:txBody>
          <a:bodyPr>
            <a:noAutofit/>
          </a:bodyPr>
          <a:lstStyle/>
          <a:p>
            <a:pPr algn="ctr"/>
            <a:r>
              <a:rPr lang="en-IN" sz="1600" dirty="0">
                <a:solidFill>
                  <a:schemeClr val="bg2">
                    <a:lumMod val="10000"/>
                  </a:schemeClr>
                </a:solidFill>
              </a:rPr>
              <a:t>Developed by :  BHARATH</a:t>
            </a:r>
          </a:p>
          <a:p>
            <a:pPr algn="ctr"/>
            <a:r>
              <a:rPr lang="en-IN" sz="1600" dirty="0">
                <a:solidFill>
                  <a:schemeClr val="bg2">
                    <a:lumMod val="10000"/>
                  </a:schemeClr>
                </a:solidFill>
              </a:rPr>
              <a:t>                      VEEREN</a:t>
            </a:r>
          </a:p>
          <a:p>
            <a:pPr algn="ctr"/>
            <a:r>
              <a:rPr lang="en-IN" sz="1600" dirty="0">
                <a:solidFill>
                  <a:schemeClr val="bg2">
                    <a:lumMod val="10000"/>
                  </a:schemeClr>
                </a:solidFill>
              </a:rPr>
              <a:t>                         HARSHITA</a:t>
            </a:r>
          </a:p>
          <a:p>
            <a:pPr algn="ctr"/>
            <a:r>
              <a:rPr lang="en-IN" sz="1600" dirty="0">
                <a:solidFill>
                  <a:schemeClr val="bg2">
                    <a:lumMod val="10000"/>
                  </a:schemeClr>
                </a:solidFill>
              </a:rPr>
              <a:t>                       SOWMYA </a:t>
            </a:r>
          </a:p>
          <a:p>
            <a:pPr algn="ctr"/>
            <a:r>
              <a:rPr lang="en-IN" sz="1600" dirty="0">
                <a:solidFill>
                  <a:schemeClr val="bg2">
                    <a:lumMod val="10000"/>
                  </a:schemeClr>
                </a:solidFill>
              </a:rPr>
              <a:t>                  SRIYA</a:t>
            </a:r>
          </a:p>
          <a:p>
            <a:endParaRPr lang="en-IN" sz="1600" dirty="0"/>
          </a:p>
        </p:txBody>
      </p:sp>
    </p:spTree>
    <p:extLst>
      <p:ext uri="{BB962C8B-B14F-4D97-AF65-F5344CB8AC3E}">
        <p14:creationId xmlns:p14="http://schemas.microsoft.com/office/powerpoint/2010/main" val="2081477863"/>
      </p:ext>
    </p:extLst>
  </p:cSld>
  <p:clrMapOvr>
    <a:masterClrMapping/>
  </p:clrMapOvr>
  <mc:AlternateContent xmlns:mc="http://schemas.openxmlformats.org/markup-compatibility/2006" xmlns:p14="http://schemas.microsoft.com/office/powerpoint/2010/main">
    <mc:Choice Requires="p14">
      <p:transition p14:dur="0" advTm="17796"/>
    </mc:Choice>
    <mc:Fallback xmlns="">
      <p:transition advTm="1779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AB1737-E28A-4C71-B851-1212E39434D8}"/>
              </a:ext>
            </a:extLst>
          </p:cNvPr>
          <p:cNvSpPr>
            <a:spLocks noGrp="1"/>
          </p:cNvSpPr>
          <p:nvPr>
            <p:ph type="title"/>
          </p:nvPr>
        </p:nvSpPr>
        <p:spPr/>
        <p:txBody>
          <a:bodyPr/>
          <a:lstStyle/>
          <a:p>
            <a:pPr algn="l"/>
            <a:r>
              <a:rPr lang="en-IN" dirty="0" err="1">
                <a:latin typeface="Arial Black" panose="020B0A04020102020204" pitchFamily="34" charset="0"/>
              </a:rPr>
              <a:t>Ibm</a:t>
            </a:r>
            <a:r>
              <a:rPr lang="en-IN" dirty="0">
                <a:latin typeface="Arial Black" panose="020B0A04020102020204" pitchFamily="34" charset="0"/>
              </a:rPr>
              <a:t> deployment</a:t>
            </a:r>
          </a:p>
        </p:txBody>
      </p:sp>
      <p:sp>
        <p:nvSpPr>
          <p:cNvPr id="3" name="Content Placeholder 2">
            <a:extLst>
              <a:ext uri="{FF2B5EF4-FFF2-40B4-BE49-F238E27FC236}">
                <a16:creationId xmlns:a16="http://schemas.microsoft.com/office/drawing/2014/main" xmlns="" id="{A5E51AB4-AA87-4B0A-8F83-9BA1BB845D31}"/>
              </a:ext>
            </a:extLst>
          </p:cNvPr>
          <p:cNvSpPr>
            <a:spLocks noGrp="1"/>
          </p:cNvSpPr>
          <p:nvPr>
            <p:ph idx="1"/>
          </p:nvPr>
        </p:nvSpPr>
        <p:spPr/>
        <p:txBody>
          <a:bodyPr>
            <a:normAutofit/>
          </a:bodyPr>
          <a:lstStyle/>
          <a:p>
            <a:pPr marL="0" indent="0" algn="l">
              <a:buNone/>
            </a:pPr>
            <a:r>
              <a:rPr lang="en-IN" sz="2000" dirty="0">
                <a:latin typeface="Calibri" panose="020F0502020204030204" pitchFamily="34" charset="0"/>
                <a:cs typeface="Calibri" panose="020F0502020204030204" pitchFamily="34" charset="0"/>
              </a:rPr>
              <a:t>IBM Watson Studio empowers data scientists, developers and analysts to optimize decisions anywhere on IBM Cloud Pak for Data. Unite teams, automate AI lifecycles and speed time to value on an open </a:t>
            </a:r>
            <a:r>
              <a:rPr lang="en-IN" sz="2000" dirty="0" err="1">
                <a:latin typeface="Calibri" panose="020F0502020204030204" pitchFamily="34" charset="0"/>
                <a:cs typeface="Calibri" panose="020F0502020204030204" pitchFamily="34" charset="0"/>
              </a:rPr>
              <a:t>multicloud</a:t>
            </a:r>
            <a:r>
              <a:rPr lang="en-IN" sz="2000" dirty="0">
                <a:latin typeface="Calibri" panose="020F0502020204030204" pitchFamily="34" charset="0"/>
                <a:cs typeface="Calibri" panose="020F0502020204030204" pitchFamily="34" charset="0"/>
              </a:rPr>
              <a:t> architecture.</a:t>
            </a:r>
            <a:br>
              <a:rPr lang="en-IN" sz="2000" dirty="0">
                <a:latin typeface="Calibri" panose="020F0502020204030204" pitchFamily="34" charset="0"/>
                <a:cs typeface="Calibri" panose="020F0502020204030204" pitchFamily="34" charset="0"/>
              </a:rPr>
            </a:br>
            <a:r>
              <a:rPr lang="en-IN" sz="2000" dirty="0">
                <a:latin typeface="Calibri" panose="020F0502020204030204" pitchFamily="34" charset="0"/>
                <a:cs typeface="Calibri" panose="020F0502020204030204" pitchFamily="34" charset="0"/>
              </a:rPr>
              <a:t/>
            </a:r>
            <a:br>
              <a:rPr lang="en-IN" sz="2000" dirty="0">
                <a:latin typeface="Calibri" panose="020F0502020204030204" pitchFamily="34" charset="0"/>
                <a:cs typeface="Calibri" panose="020F0502020204030204" pitchFamily="34" charset="0"/>
              </a:rPr>
            </a:br>
            <a:r>
              <a:rPr lang="en-IN" sz="2000" dirty="0">
                <a:latin typeface="Calibri" panose="020F0502020204030204" pitchFamily="34" charset="0"/>
                <a:cs typeface="Calibri" panose="020F0502020204030204" pitchFamily="34" charset="0"/>
              </a:rPr>
              <a:t>Bring together open source frameworks like </a:t>
            </a:r>
            <a:r>
              <a:rPr lang="en-IN" sz="2000" dirty="0" err="1">
                <a:latin typeface="Calibri" panose="020F0502020204030204" pitchFamily="34" charset="0"/>
                <a:cs typeface="Calibri" panose="020F0502020204030204" pitchFamily="34" charset="0"/>
              </a:rPr>
              <a:t>PyTorch</a:t>
            </a:r>
            <a:r>
              <a:rPr lang="en-IN" sz="2000" dirty="0">
                <a:latin typeface="Calibri" panose="020F0502020204030204" pitchFamily="34" charset="0"/>
                <a:cs typeface="Calibri" panose="020F0502020204030204" pitchFamily="34" charset="0"/>
              </a:rPr>
              <a:t>, TensorFlow and scikit-learn with IBM and its ecosystem tools for code-based and visual data science. Work with </a:t>
            </a:r>
            <a:r>
              <a:rPr lang="en-IN" sz="2000" dirty="0" err="1">
                <a:latin typeface="Calibri" panose="020F0502020204030204" pitchFamily="34" charset="0"/>
                <a:cs typeface="Calibri" panose="020F0502020204030204" pitchFamily="34" charset="0"/>
              </a:rPr>
              <a:t>Jupyter</a:t>
            </a:r>
            <a:r>
              <a:rPr lang="en-IN" sz="2000" dirty="0">
                <a:latin typeface="Calibri" panose="020F0502020204030204" pitchFamily="34" charset="0"/>
                <a:cs typeface="Calibri" panose="020F0502020204030204" pitchFamily="34" charset="0"/>
              </a:rPr>
              <a:t> notebooks, </a:t>
            </a:r>
            <a:r>
              <a:rPr lang="en-IN" sz="2000" dirty="0" err="1">
                <a:latin typeface="Calibri" panose="020F0502020204030204" pitchFamily="34" charset="0"/>
                <a:cs typeface="Calibri" panose="020F0502020204030204" pitchFamily="34" charset="0"/>
              </a:rPr>
              <a:t>JupyterLab</a:t>
            </a:r>
            <a:r>
              <a:rPr lang="en-IN" sz="2000" dirty="0">
                <a:latin typeface="Calibri" panose="020F0502020204030204" pitchFamily="34" charset="0"/>
                <a:cs typeface="Calibri" panose="020F0502020204030204" pitchFamily="34" charset="0"/>
              </a:rPr>
              <a:t> and CLIs — or in languages such as Python, R and Scala.</a:t>
            </a:r>
          </a:p>
        </p:txBody>
      </p:sp>
    </p:spTree>
    <p:extLst>
      <p:ext uri="{BB962C8B-B14F-4D97-AF65-F5344CB8AC3E}">
        <p14:creationId xmlns:p14="http://schemas.microsoft.com/office/powerpoint/2010/main" val="232001417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C30ACD-0D64-4A32-AC56-CDC42DA25A6D}"/>
              </a:ext>
            </a:extLst>
          </p:cNvPr>
          <p:cNvSpPr>
            <a:spLocks noGrp="1"/>
          </p:cNvSpPr>
          <p:nvPr>
            <p:ph type="title"/>
          </p:nvPr>
        </p:nvSpPr>
        <p:spPr/>
        <p:txBody>
          <a:bodyPr/>
          <a:lstStyle/>
          <a:p>
            <a:pPr algn="l"/>
            <a:r>
              <a:rPr lang="en-IN" dirty="0">
                <a:latin typeface="Arial Black" panose="020B0A04020102020204" pitchFamily="34" charset="0"/>
              </a:rPr>
              <a:t>Conclusion</a:t>
            </a:r>
          </a:p>
        </p:txBody>
      </p:sp>
      <p:sp>
        <p:nvSpPr>
          <p:cNvPr id="3" name="Content Placeholder 2">
            <a:extLst>
              <a:ext uri="{FF2B5EF4-FFF2-40B4-BE49-F238E27FC236}">
                <a16:creationId xmlns:a16="http://schemas.microsoft.com/office/drawing/2014/main" xmlns="" id="{7D535D72-CC23-4C1F-95B3-C0210A4C5E13}"/>
              </a:ext>
            </a:extLst>
          </p:cNvPr>
          <p:cNvSpPr>
            <a:spLocks noGrp="1"/>
          </p:cNvSpPr>
          <p:nvPr>
            <p:ph idx="1"/>
          </p:nvPr>
        </p:nvSpPr>
        <p:spPr/>
        <p:txBody>
          <a:bodyPr>
            <a:normAutofit lnSpcReduction="10000"/>
          </a:bodyPr>
          <a:lstStyle/>
          <a:p>
            <a:pPr marL="0" indent="0" algn="l">
              <a:buNone/>
            </a:pPr>
            <a:r>
              <a:rPr lang="en-IN" b="0" i="0" dirty="0">
                <a:solidFill>
                  <a:srgbClr val="333333"/>
                </a:solidFill>
                <a:effectLst/>
                <a:latin typeface="Calibri" panose="020F0502020204030204" pitchFamily="34" charset="0"/>
                <a:cs typeface="Calibri" panose="020F0502020204030204" pitchFamily="34" charset="0"/>
              </a:rPr>
              <a:t>In this paper, we proposed an ECG arrhythmia classification method based on deep learning techniques. ECG signals, belonging to six different types, were obtained from the  dataset. The ECG signals were segmented into 6 types accordingly. 15,341 records were selected for ECG classification.</a:t>
            </a:r>
          </a:p>
          <a:p>
            <a:pPr marL="0" indent="0" algn="l">
              <a:buNone/>
            </a:pPr>
            <a:r>
              <a:rPr lang="en-IN" b="0" i="0" dirty="0">
                <a:solidFill>
                  <a:srgbClr val="333333"/>
                </a:solidFill>
                <a:effectLst/>
                <a:latin typeface="Calibri" panose="020F0502020204030204" pitchFamily="34" charset="0"/>
                <a:cs typeface="Calibri" panose="020F0502020204030204" pitchFamily="34" charset="0"/>
              </a:rPr>
              <a:t>In the procedure of the proposed </a:t>
            </a:r>
            <a:r>
              <a:rPr lang="en-IN" b="0" i="0" dirty="0" err="1">
                <a:solidFill>
                  <a:srgbClr val="333333"/>
                </a:solidFill>
                <a:effectLst/>
                <a:latin typeface="Calibri" panose="020F0502020204030204" pitchFamily="34" charset="0"/>
                <a:cs typeface="Calibri" panose="020F0502020204030204" pitchFamily="34" charset="0"/>
              </a:rPr>
              <a:t>method,The</a:t>
            </a:r>
            <a:r>
              <a:rPr lang="en-IN" b="0" i="0" dirty="0">
                <a:solidFill>
                  <a:srgbClr val="333333"/>
                </a:solidFill>
                <a:effectLst/>
                <a:latin typeface="Calibri" panose="020F0502020204030204" pitchFamily="34" charset="0"/>
                <a:cs typeface="Calibri" panose="020F0502020204030204" pitchFamily="34" charset="0"/>
              </a:rPr>
              <a:t> ECG spectrograms were used as input to the proposed method. The ECG arrhythmia was identified and classified using the CNN. </a:t>
            </a:r>
            <a:r>
              <a:rPr lang="en-US" dirty="0">
                <a:latin typeface="Calibri" panose="020F0502020204030204" pitchFamily="34" charset="0"/>
                <a:cs typeface="Calibri" panose="020F0502020204030204" pitchFamily="34" charset="0"/>
              </a:rPr>
              <a:t>We have performed a thorough experiment using Arrhythmia Dataset which was provided. Our obtained detection accuracy is 96%, which is better than existing methods.</a:t>
            </a:r>
            <a:endParaRPr lang="en-IN" b="0" i="0" dirty="0">
              <a:solidFill>
                <a:srgbClr val="333333"/>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3854951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2B7B8FA-4E2D-43AE-95B3-2FEA0A7A0E9A}"/>
              </a:ext>
            </a:extLst>
          </p:cNvPr>
          <p:cNvSpPr txBox="1"/>
          <p:nvPr/>
        </p:nvSpPr>
        <p:spPr>
          <a:xfrm>
            <a:off x="2654423" y="3016188"/>
            <a:ext cx="6320901" cy="584775"/>
          </a:xfrm>
          <a:prstGeom prst="rect">
            <a:avLst/>
          </a:prstGeom>
          <a:noFill/>
        </p:spPr>
        <p:txBody>
          <a:bodyPr wrap="square" rtlCol="0">
            <a:spAutoFit/>
          </a:bodyPr>
          <a:lstStyle/>
          <a:p>
            <a:pPr algn="ctr"/>
            <a:r>
              <a:rPr lang="en-IN" sz="3200" dirty="0">
                <a:latin typeface="Segoe UI Black" panose="020B0A02040204020203" pitchFamily="34" charset="0"/>
                <a:ea typeface="Segoe UI Black" panose="020B0A02040204020203" pitchFamily="34" charset="0"/>
              </a:rPr>
              <a:t>THANK YOU</a:t>
            </a:r>
          </a:p>
        </p:txBody>
      </p:sp>
    </p:spTree>
    <p:extLst>
      <p:ext uri="{BB962C8B-B14F-4D97-AF65-F5344CB8AC3E}">
        <p14:creationId xmlns:p14="http://schemas.microsoft.com/office/powerpoint/2010/main" val="105736151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191656-5212-4672-82C2-827DB0F7EED9}"/>
              </a:ext>
            </a:extLst>
          </p:cNvPr>
          <p:cNvSpPr>
            <a:spLocks noGrp="1"/>
          </p:cNvSpPr>
          <p:nvPr>
            <p:ph type="title"/>
          </p:nvPr>
        </p:nvSpPr>
        <p:spPr>
          <a:xfrm>
            <a:off x="1295402" y="982132"/>
            <a:ext cx="4395184" cy="1303867"/>
          </a:xfrm>
        </p:spPr>
        <p:txBody>
          <a:bodyPr/>
          <a:lstStyle/>
          <a:p>
            <a:pPr algn="l"/>
            <a:r>
              <a:rPr lang="en" sz="4400" dirty="0">
                <a:latin typeface="Arial Black" panose="020B0A04020102020204" pitchFamily="34" charset="0"/>
              </a:rPr>
              <a:t>Introduction</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xmlns="" id="{1DD818BF-7470-46D0-8C24-FE565AFF089B}"/>
              </a:ext>
            </a:extLst>
          </p:cNvPr>
          <p:cNvSpPr>
            <a:spLocks noGrp="1"/>
          </p:cNvSpPr>
          <p:nvPr>
            <p:ph idx="1"/>
          </p:nvPr>
        </p:nvSpPr>
        <p:spPr/>
        <p:txBody>
          <a:bodyPr/>
          <a:lstStyle/>
          <a:p>
            <a:pPr marL="0" indent="0" algn="l">
              <a:buNone/>
            </a:pPr>
            <a:r>
              <a:rPr lang="en-US" dirty="0"/>
              <a:t>What is arrhythmia?</a:t>
            </a:r>
          </a:p>
          <a:p>
            <a:pPr marL="0" indent="0" algn="l">
              <a:buNone/>
            </a:pPr>
            <a:endParaRPr lang="en-US" dirty="0"/>
          </a:p>
          <a:p>
            <a:r>
              <a:rPr lang="en-US" dirty="0"/>
              <a:t>An arrhythmia is a problem with the rate or rhythm of the heartbeat. During an arrhythmia, the heart can beat too fast, too slowly, or with an irregular rhythm. </a:t>
            </a:r>
          </a:p>
          <a:p>
            <a:r>
              <a:rPr lang="en-US" dirty="0"/>
              <a:t>The most common test used to diagnose an arrhythmia is an electrocardiogram (ECG).</a:t>
            </a:r>
          </a:p>
          <a:p>
            <a:endParaRPr lang="en-IN" dirty="0"/>
          </a:p>
        </p:txBody>
      </p:sp>
    </p:spTree>
    <p:extLst>
      <p:ext uri="{BB962C8B-B14F-4D97-AF65-F5344CB8AC3E}">
        <p14:creationId xmlns:p14="http://schemas.microsoft.com/office/powerpoint/2010/main" val="1838204627"/>
      </p:ext>
    </p:extLst>
  </p:cSld>
  <p:clrMapOvr>
    <a:masterClrMapping/>
  </p:clrMapOvr>
  <mc:AlternateContent xmlns:mc="http://schemas.openxmlformats.org/markup-compatibility/2006" xmlns:p14="http://schemas.microsoft.com/office/powerpoint/2010/main">
    <mc:Choice Requires="p14">
      <p:transition p14:dur="0" advTm="11480"/>
    </mc:Choice>
    <mc:Fallback xmlns="">
      <p:transition advTm="1148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FCC06588-D818-450C-B67F-99A4F8ECA814}"/>
              </a:ext>
            </a:extLst>
          </p:cNvPr>
          <p:cNvSpPr txBox="1"/>
          <p:nvPr/>
        </p:nvSpPr>
        <p:spPr>
          <a:xfrm>
            <a:off x="1455938" y="1225118"/>
            <a:ext cx="9117367" cy="1846659"/>
          </a:xfrm>
          <a:prstGeom prst="rect">
            <a:avLst/>
          </a:prstGeom>
          <a:noFill/>
        </p:spPr>
        <p:txBody>
          <a:bodyPr wrap="square" rtlCol="0">
            <a:spAutoFit/>
          </a:bodyPr>
          <a:lstStyle/>
          <a:p>
            <a:pPr algn="l"/>
            <a:r>
              <a:rPr lang="en-IN" sz="2400" dirty="0">
                <a:solidFill>
                  <a:srgbClr val="202124"/>
                </a:solidFill>
                <a:latin typeface="arial" panose="020B0604020202020204" pitchFamily="34" charset="0"/>
              </a:rPr>
              <a:t>What is an ECG?</a:t>
            </a:r>
            <a:endParaRPr lang="en-IN" sz="2400" b="0" i="0" dirty="0">
              <a:solidFill>
                <a:srgbClr val="202124"/>
              </a:solidFill>
              <a:effectLst/>
              <a:latin typeface="arial" panose="020B0604020202020204" pitchFamily="34" charset="0"/>
            </a:endParaRPr>
          </a:p>
          <a:p>
            <a:pPr algn="l">
              <a:buFont typeface="Arial" panose="020B0604020202020204" pitchFamily="34" charset="0"/>
              <a:buChar char="•"/>
            </a:pPr>
            <a:endParaRPr lang="en-IN" b="0" i="0" dirty="0">
              <a:solidFill>
                <a:srgbClr val="202124"/>
              </a:solidFill>
              <a:effectLst/>
              <a:latin typeface="arial" panose="020B0604020202020204" pitchFamily="34" charset="0"/>
            </a:endParaRPr>
          </a:p>
          <a:p>
            <a:pPr algn="l">
              <a:buFont typeface="Arial" panose="020B0604020202020204" pitchFamily="34" charset="0"/>
              <a:buChar char="•"/>
            </a:pPr>
            <a:r>
              <a:rPr lang="en-IN" b="0" i="0" dirty="0">
                <a:solidFill>
                  <a:srgbClr val="202124"/>
                </a:solidFill>
                <a:effectLst/>
                <a:latin typeface="arial" panose="020B0604020202020204" pitchFamily="34" charset="0"/>
              </a:rPr>
              <a:t>An ECG records these impulses to show how fast the heart is beating, the rhythm of the heart beats (steady or irregular), and the strength and timing of the electrical impulses as they move through the different parts of the heart. Changes in an </a:t>
            </a:r>
            <a:r>
              <a:rPr lang="en-IN" i="0" dirty="0">
                <a:solidFill>
                  <a:srgbClr val="202124"/>
                </a:solidFill>
                <a:effectLst/>
                <a:latin typeface="arial" panose="020B0604020202020204" pitchFamily="34" charset="0"/>
              </a:rPr>
              <a:t>ECG</a:t>
            </a:r>
            <a:r>
              <a:rPr lang="en-IN" b="0" i="0" dirty="0">
                <a:solidFill>
                  <a:srgbClr val="202124"/>
                </a:solidFill>
                <a:effectLst/>
                <a:latin typeface="arial" panose="020B0604020202020204" pitchFamily="34" charset="0"/>
              </a:rPr>
              <a:t> can be a sign of many heart-related conditions</a:t>
            </a:r>
            <a:endParaRPr lang="en-US" dirty="0"/>
          </a:p>
        </p:txBody>
      </p:sp>
      <p:pic>
        <p:nvPicPr>
          <p:cNvPr id="1028" name="Picture 4" descr="Electrocardiogram (ECG): Uses, Side Effects, Procedure, Results">
            <a:extLst>
              <a:ext uri="{FF2B5EF4-FFF2-40B4-BE49-F238E27FC236}">
                <a16:creationId xmlns:a16="http://schemas.microsoft.com/office/drawing/2014/main" xmlns="" id="{6C28563A-155E-4E03-BC49-ACBF61FB0E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3299" y="3211056"/>
            <a:ext cx="6481767" cy="2941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0188660"/>
      </p:ext>
    </p:extLst>
  </p:cSld>
  <p:clrMapOvr>
    <a:masterClrMapping/>
  </p:clrMapOvr>
  <mc:AlternateContent xmlns:mc="http://schemas.openxmlformats.org/markup-compatibility/2006" xmlns:p14="http://schemas.microsoft.com/office/powerpoint/2010/main">
    <mc:Choice Requires="p14">
      <p:transition p14:dur="0" advTm="8584"/>
    </mc:Choice>
    <mc:Fallback xmlns="">
      <p:transition advTm="858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E168798-16CC-4775-A0FB-F1BC05CEA215}"/>
              </a:ext>
            </a:extLst>
          </p:cNvPr>
          <p:cNvSpPr txBox="1"/>
          <p:nvPr/>
        </p:nvSpPr>
        <p:spPr>
          <a:xfrm>
            <a:off x="942514" y="1189608"/>
            <a:ext cx="10076154" cy="4401205"/>
          </a:xfrm>
          <a:prstGeom prst="rect">
            <a:avLst/>
          </a:prstGeom>
          <a:noFill/>
        </p:spPr>
        <p:txBody>
          <a:bodyPr wrap="square" rtlCol="0">
            <a:spAutoFit/>
          </a:bodyPr>
          <a:lstStyle/>
          <a:p>
            <a:pPr>
              <a:buNone/>
            </a:pPr>
            <a:r>
              <a:rPr lang="en-US" sz="2000" dirty="0"/>
              <a:t>According to the World Health Organization (WHO), cardiovascular diseases</a:t>
            </a:r>
          </a:p>
          <a:p>
            <a:pPr>
              <a:buNone/>
            </a:pPr>
            <a:r>
              <a:rPr lang="en-US" sz="2000" dirty="0"/>
              <a:t>(CVDs) are the number one cause of death today. Over 17.7 million people died from </a:t>
            </a:r>
          </a:p>
          <a:p>
            <a:pPr>
              <a:buNone/>
            </a:pPr>
            <a:r>
              <a:rPr lang="en-US" sz="2000" dirty="0"/>
              <a:t>CVDs in the year 2017 all over the world which is about 31% of all deaths, and over </a:t>
            </a:r>
          </a:p>
          <a:p>
            <a:pPr>
              <a:buNone/>
            </a:pPr>
            <a:r>
              <a:rPr lang="en-US" sz="2000" dirty="0"/>
              <a:t>75% of these deaths occur in low and middle income countries. Arrhythmia is a </a:t>
            </a:r>
          </a:p>
          <a:p>
            <a:pPr>
              <a:buNone/>
            </a:pPr>
            <a:r>
              <a:rPr lang="en-US" sz="2000" dirty="0"/>
              <a:t>representative type of CVD that refers to any irregular change from the normal heart </a:t>
            </a:r>
          </a:p>
          <a:p>
            <a:pPr>
              <a:buNone/>
            </a:pPr>
            <a:r>
              <a:rPr lang="en-US" sz="2000" dirty="0"/>
              <a:t>rhythms. There are several types of arrhythmia including Left bundle branch block, Premature atrial contraction, Premature Ventricular contraction, Right bundle branch block and Ventricular fibrillation. Although single arrhythmia heartbeat may not have a serious impact on life, continuous arrhythmia beats can result in fatal </a:t>
            </a:r>
            <a:r>
              <a:rPr lang="en-US" sz="2000" dirty="0" err="1"/>
              <a:t>circumstances.Thus</a:t>
            </a:r>
            <a:r>
              <a:rPr lang="en-US" sz="2000" dirty="0"/>
              <a:t>, it is important to periodically monitor the heart rhythms to manage and prevent the CVDs. Electrocardiogram (ECG) is a non-invasive medical tool that displays the rhythm and status of the heart. Therefore, automatic detection of irregular heart rhythms from ECG signals is a significant task in the field of cardiology.</a:t>
            </a:r>
          </a:p>
          <a:p>
            <a:pPr>
              <a:buNone/>
            </a:pPr>
            <a:endParaRPr lang="en-US" sz="2000" dirty="0"/>
          </a:p>
          <a:p>
            <a:endParaRPr lang="en-IN" sz="2000" dirty="0"/>
          </a:p>
        </p:txBody>
      </p:sp>
    </p:spTree>
    <p:extLst>
      <p:ext uri="{BB962C8B-B14F-4D97-AF65-F5344CB8AC3E}">
        <p14:creationId xmlns:p14="http://schemas.microsoft.com/office/powerpoint/2010/main" val="1282535095"/>
      </p:ext>
    </p:extLst>
  </p:cSld>
  <p:clrMapOvr>
    <a:masterClrMapping/>
  </p:clrMapOvr>
  <mc:AlternateContent xmlns:mc="http://schemas.openxmlformats.org/markup-compatibility/2006" xmlns:p14="http://schemas.microsoft.com/office/powerpoint/2010/main">
    <mc:Choice Requires="p14">
      <p:transition p14:dur="0" advTm="17889"/>
    </mc:Choice>
    <mc:Fallback xmlns="">
      <p:transition advTm="1788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70B67C7-C85D-4711-A4FC-08C7446D4AD8}"/>
              </a:ext>
            </a:extLst>
          </p:cNvPr>
          <p:cNvSpPr txBox="1"/>
          <p:nvPr/>
        </p:nvSpPr>
        <p:spPr>
          <a:xfrm>
            <a:off x="1248355" y="1558456"/>
            <a:ext cx="9137374"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t>Classification of electrocardiogram (ECG) signals plays an important role in clinical diagnosis of heart disease. Our Project proposes the design of an efficient system for classification of the Left bundle branch </a:t>
            </a:r>
            <a:r>
              <a:rPr lang="en-US" sz="2000" dirty="0" err="1"/>
              <a:t>block,Normal</a:t>
            </a:r>
            <a:r>
              <a:rPr lang="en-US" sz="2000" dirty="0"/>
              <a:t> beat, Premature atrial contraction, Premature Ventricular contraction, Right bundle branch block and Ventricular fibrillation using a Convolution Neural Networks.</a:t>
            </a:r>
          </a:p>
          <a:p>
            <a:pPr marL="285750" indent="-285750">
              <a:buFont typeface="Arial" panose="020B0604020202020204" pitchFamily="34" charset="0"/>
              <a:buChar char="•"/>
            </a:pPr>
            <a:r>
              <a:rPr lang="en-US" sz="2000" dirty="0"/>
              <a:t>Our aim from the project is to make use of </a:t>
            </a:r>
            <a:r>
              <a:rPr lang="en-US" sz="2000" dirty="0" err="1"/>
              <a:t>keras</a:t>
            </a:r>
            <a:r>
              <a:rPr lang="en-US" sz="2000" dirty="0"/>
              <a:t> to extract the libraries for machine learning .The aim of this research was to detect  features for accurate images  comparison. </a:t>
            </a:r>
          </a:p>
          <a:p>
            <a:pPr marL="285750" indent="-285750">
              <a:buFont typeface="Arial" panose="020B0604020202020204" pitchFamily="34" charset="0"/>
              <a:buChar char="•"/>
            </a:pPr>
            <a:r>
              <a:rPr lang="en-US" sz="2000" dirty="0"/>
              <a:t> Secondly, to learn how to </a:t>
            </a:r>
            <a:r>
              <a:rPr lang="en-IN" sz="2000" dirty="0"/>
              <a:t>work with image processing techniques</a:t>
            </a:r>
            <a:r>
              <a:rPr lang="en-US" sz="2000" dirty="0"/>
              <a:t> and , we develop a model which can tell us type of ECG Arrhythmia . The objective is achieved through applying CNN </a:t>
            </a:r>
          </a:p>
          <a:p>
            <a:pPr marL="285750" indent="-285750">
              <a:buFont typeface="Arial" panose="020B0604020202020204" pitchFamily="34" charset="0"/>
              <a:buChar char="•"/>
            </a:pPr>
            <a:r>
              <a:rPr lang="en-US" sz="2000" dirty="0"/>
              <a:t>In the end,</a:t>
            </a:r>
            <a:r>
              <a:rPr lang="en-IN" sz="2000" dirty="0"/>
              <a:t> The model the deployed using IBM Watson studio</a:t>
            </a:r>
            <a:r>
              <a:rPr lang="en-US" sz="2000" dirty="0"/>
              <a:t> </a:t>
            </a:r>
            <a:r>
              <a:rPr lang="en-IN" sz="2000" dirty="0"/>
              <a:t>and is made available for the end user</a:t>
            </a:r>
            <a:endParaRPr lang="en-US" sz="2000" dirty="0"/>
          </a:p>
        </p:txBody>
      </p:sp>
      <p:sp>
        <p:nvSpPr>
          <p:cNvPr id="3" name="TextBox 2">
            <a:extLst>
              <a:ext uri="{FF2B5EF4-FFF2-40B4-BE49-F238E27FC236}">
                <a16:creationId xmlns:a16="http://schemas.microsoft.com/office/drawing/2014/main" xmlns="" id="{62E944F3-A7DA-427C-818C-F07D760B8C45}"/>
              </a:ext>
            </a:extLst>
          </p:cNvPr>
          <p:cNvSpPr txBox="1"/>
          <p:nvPr/>
        </p:nvSpPr>
        <p:spPr>
          <a:xfrm>
            <a:off x="1192696" y="771277"/>
            <a:ext cx="4108174" cy="584775"/>
          </a:xfrm>
          <a:prstGeom prst="rect">
            <a:avLst/>
          </a:prstGeom>
          <a:noFill/>
        </p:spPr>
        <p:txBody>
          <a:bodyPr wrap="square" rtlCol="0">
            <a:spAutoFit/>
          </a:bodyPr>
          <a:lstStyle/>
          <a:p>
            <a:r>
              <a:rPr lang="en-IN" sz="3200" b="1" dirty="0"/>
              <a:t>Objectives</a:t>
            </a:r>
          </a:p>
        </p:txBody>
      </p:sp>
    </p:spTree>
    <p:extLst>
      <p:ext uri="{BB962C8B-B14F-4D97-AF65-F5344CB8AC3E}">
        <p14:creationId xmlns:p14="http://schemas.microsoft.com/office/powerpoint/2010/main" val="4182498360"/>
      </p:ext>
    </p:extLst>
  </p:cSld>
  <p:clrMapOvr>
    <a:masterClrMapping/>
  </p:clrMapOvr>
  <mc:AlternateContent xmlns:mc="http://schemas.openxmlformats.org/markup-compatibility/2006" xmlns:p14="http://schemas.microsoft.com/office/powerpoint/2010/main">
    <mc:Choice Requires="p14">
      <p:transition p14:dur="0" advTm="20897"/>
    </mc:Choice>
    <mc:Fallback xmlns="">
      <p:transition advTm="2089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249B1C-3EC2-4FF3-BB92-616E0C4D4DC1}"/>
              </a:ext>
            </a:extLst>
          </p:cNvPr>
          <p:cNvSpPr>
            <a:spLocks noGrp="1"/>
          </p:cNvSpPr>
          <p:nvPr>
            <p:ph type="title"/>
          </p:nvPr>
        </p:nvSpPr>
        <p:spPr/>
        <p:txBody>
          <a:bodyPr/>
          <a:lstStyle/>
          <a:p>
            <a:pPr algn="l"/>
            <a:r>
              <a:rPr lang="en-IN" dirty="0">
                <a:latin typeface="Arial Black" panose="020B0A04020102020204" pitchFamily="34" charset="0"/>
              </a:rPr>
              <a:t>Image pre processing</a:t>
            </a:r>
          </a:p>
        </p:txBody>
      </p:sp>
      <p:sp>
        <p:nvSpPr>
          <p:cNvPr id="3" name="Content Placeholder 2">
            <a:extLst>
              <a:ext uri="{FF2B5EF4-FFF2-40B4-BE49-F238E27FC236}">
                <a16:creationId xmlns:a16="http://schemas.microsoft.com/office/drawing/2014/main" xmlns="" id="{DFF3854A-8330-4266-88CC-6E70B04388F5}"/>
              </a:ext>
            </a:extLst>
          </p:cNvPr>
          <p:cNvSpPr>
            <a:spLocks noGrp="1"/>
          </p:cNvSpPr>
          <p:nvPr>
            <p:ph idx="1"/>
          </p:nvPr>
        </p:nvSpPr>
        <p:spPr>
          <a:xfrm>
            <a:off x="1345709" y="2694372"/>
            <a:ext cx="9601196" cy="3589869"/>
          </a:xfrm>
        </p:spPr>
        <p:txBody>
          <a:bodyPr>
            <a:normAutofit/>
          </a:bodyPr>
          <a:lstStyle/>
          <a:p>
            <a:pPr marL="0" indent="0" algn="l">
              <a:buNone/>
            </a:pPr>
            <a:r>
              <a:rPr lang="en-IN" sz="1800" i="0" dirty="0">
                <a:solidFill>
                  <a:srgbClr val="292929"/>
                </a:solidFill>
                <a:effectLst/>
                <a:latin typeface="charter"/>
              </a:rPr>
              <a:t>Image processing is divided into analogue image processing and digital image processing. Digital image processing is the use of computer algorithms to perform image processing on digital images. As a subfield of digital signal processing, digital image processing has many advantages over analogue image processing. It allows a much wider range of algorithms to be applied to the input data — the aim of digital image processing is to improve the image data (features) by suppressing unwanted distortions and/or enhancement of some important image features so that our AI-Computer Vision models can benefit from this improved data to work on. An image is nothing more than a two-dimensional array of numbers(or pixels) ranging between 0 and 255. It is defined by the mathematical function f(</a:t>
            </a:r>
            <a:r>
              <a:rPr lang="en-IN" sz="1800" i="0" dirty="0" err="1">
                <a:solidFill>
                  <a:srgbClr val="292929"/>
                </a:solidFill>
                <a:effectLst/>
                <a:latin typeface="charter"/>
              </a:rPr>
              <a:t>x,y</a:t>
            </a:r>
            <a:r>
              <a:rPr lang="en-IN" sz="1800" i="0" dirty="0">
                <a:solidFill>
                  <a:srgbClr val="292929"/>
                </a:solidFill>
                <a:effectLst/>
                <a:latin typeface="charter"/>
              </a:rPr>
              <a:t>) where x and y are the two co-ordinates horizontally and </a:t>
            </a:r>
            <a:r>
              <a:rPr lang="en-IN" sz="1800" i="0" dirty="0" err="1">
                <a:solidFill>
                  <a:srgbClr val="292929"/>
                </a:solidFill>
                <a:effectLst/>
                <a:latin typeface="charter"/>
              </a:rPr>
              <a:t>vertically.The</a:t>
            </a:r>
            <a:r>
              <a:rPr lang="en-IN" sz="1800" i="0" dirty="0">
                <a:solidFill>
                  <a:srgbClr val="292929"/>
                </a:solidFill>
                <a:effectLst/>
                <a:latin typeface="charter"/>
              </a:rPr>
              <a:t> value of f(</a:t>
            </a:r>
            <a:r>
              <a:rPr lang="en-IN" sz="1800" i="0" dirty="0" err="1">
                <a:solidFill>
                  <a:srgbClr val="292929"/>
                </a:solidFill>
                <a:effectLst/>
                <a:latin typeface="charter"/>
              </a:rPr>
              <a:t>x,y</a:t>
            </a:r>
            <a:r>
              <a:rPr lang="en-IN" sz="1800" i="0" dirty="0">
                <a:solidFill>
                  <a:srgbClr val="292929"/>
                </a:solidFill>
                <a:effectLst/>
                <a:latin typeface="charter"/>
              </a:rPr>
              <a:t>) at any point is giving the pixel value at that point of an image.</a:t>
            </a:r>
          </a:p>
          <a:p>
            <a:pPr marL="0" indent="0">
              <a:buNone/>
            </a:pPr>
            <a:endParaRPr lang="en-IN" sz="1800" dirty="0"/>
          </a:p>
        </p:txBody>
      </p:sp>
    </p:spTree>
    <p:extLst>
      <p:ext uri="{BB962C8B-B14F-4D97-AF65-F5344CB8AC3E}">
        <p14:creationId xmlns:p14="http://schemas.microsoft.com/office/powerpoint/2010/main" val="133890874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latin typeface="Calibri" pitchFamily="34" charset="0"/>
                <a:cs typeface="Calibri" pitchFamily="34" charset="0"/>
              </a:rPr>
              <a:t>ECG IMAGE PREPROCESSING</a:t>
            </a:r>
            <a:endParaRPr lang="en-IN" sz="2400" b="1" dirty="0">
              <a:latin typeface="Calibri" pitchFamily="34" charset="0"/>
              <a:cs typeface="Calibri" pitchFamily="34"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75402" y="2793712"/>
            <a:ext cx="5938092" cy="3108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870849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BC239F-2670-45BB-810C-9687376D90C6}"/>
              </a:ext>
            </a:extLst>
          </p:cNvPr>
          <p:cNvSpPr>
            <a:spLocks noGrp="1"/>
          </p:cNvSpPr>
          <p:nvPr>
            <p:ph type="title"/>
          </p:nvPr>
        </p:nvSpPr>
        <p:spPr/>
        <p:txBody>
          <a:bodyPr/>
          <a:lstStyle/>
          <a:p>
            <a:pPr algn="l"/>
            <a:r>
              <a:rPr lang="en-IN" dirty="0">
                <a:latin typeface="Arial Black" panose="020B0A04020102020204" pitchFamily="34" charset="0"/>
              </a:rPr>
              <a:t>Model building</a:t>
            </a:r>
          </a:p>
        </p:txBody>
      </p:sp>
      <p:sp>
        <p:nvSpPr>
          <p:cNvPr id="3" name="Content Placeholder 2">
            <a:extLst>
              <a:ext uri="{FF2B5EF4-FFF2-40B4-BE49-F238E27FC236}">
                <a16:creationId xmlns:a16="http://schemas.microsoft.com/office/drawing/2014/main" xmlns="" id="{00581C2B-E8C7-41CD-B290-0B836F255B06}"/>
              </a:ext>
            </a:extLst>
          </p:cNvPr>
          <p:cNvSpPr>
            <a:spLocks noGrp="1"/>
          </p:cNvSpPr>
          <p:nvPr>
            <p:ph idx="1"/>
          </p:nvPr>
        </p:nvSpPr>
        <p:spPr/>
        <p:txBody>
          <a:bodyPr>
            <a:normAutofit/>
          </a:bodyPr>
          <a:lstStyle/>
          <a:p>
            <a:pPr marL="0" indent="0" algn="l" fontAlgn="base">
              <a:buNone/>
            </a:pPr>
            <a:r>
              <a:rPr lang="en-IN" sz="1800" i="0" dirty="0">
                <a:solidFill>
                  <a:srgbClr val="273239"/>
                </a:solidFill>
                <a:effectLst/>
                <a:latin typeface="Calibri" panose="020F0502020204030204" pitchFamily="34" charset="0"/>
                <a:cs typeface="Calibri" panose="020F0502020204030204" pitchFamily="34" charset="0"/>
              </a:rPr>
              <a:t>In this phase data science team needs to develop data sets for training, testing, and production purposes. These data sets enable data scientist to develop analytical method and train it, while holding aside some of data for testing the model.</a:t>
            </a:r>
          </a:p>
          <a:p>
            <a:pPr marL="0" indent="0" algn="l" fontAlgn="base">
              <a:buNone/>
            </a:pPr>
            <a:r>
              <a:rPr lang="en-IN" sz="1800" i="0" dirty="0">
                <a:solidFill>
                  <a:srgbClr val="273239"/>
                </a:solidFill>
                <a:effectLst/>
                <a:latin typeface="Calibri" panose="020F0502020204030204" pitchFamily="34" charset="0"/>
                <a:cs typeface="Calibri" panose="020F0502020204030204" pitchFamily="34" charset="0"/>
              </a:rPr>
              <a:t>Team develops datasets for testing, training, and production purposes. In addition, in this phase, the team builds and executes models based on work done in the model planning phase. The team also considers whether its existing tools will suffice for running the models, or if it will need more robust environment for executing models and workflows (Example – fast hardware and parallel processing)</a:t>
            </a:r>
          </a:p>
          <a:p>
            <a:pPr marL="0" indent="0">
              <a:buNone/>
            </a:pPr>
            <a:r>
              <a:rPr lang="en-IN" sz="1800" dirty="0">
                <a:latin typeface="Calibri" panose="020F0502020204030204" pitchFamily="34" charset="0"/>
                <a:cs typeface="Calibri" panose="020F0502020204030204" pitchFamily="34" charset="0"/>
              </a:rPr>
              <a:t>In this project we use python for model building</a:t>
            </a:r>
          </a:p>
        </p:txBody>
      </p:sp>
    </p:spTree>
    <p:extLst>
      <p:ext uri="{BB962C8B-B14F-4D97-AF65-F5344CB8AC3E}">
        <p14:creationId xmlns:p14="http://schemas.microsoft.com/office/powerpoint/2010/main" val="411944058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9ED5C9-84C0-4BE6-9244-23267EABBDC6}"/>
              </a:ext>
            </a:extLst>
          </p:cNvPr>
          <p:cNvSpPr>
            <a:spLocks noGrp="1"/>
          </p:cNvSpPr>
          <p:nvPr>
            <p:ph type="title"/>
          </p:nvPr>
        </p:nvSpPr>
        <p:spPr/>
        <p:txBody>
          <a:bodyPr/>
          <a:lstStyle/>
          <a:p>
            <a:pPr algn="l"/>
            <a:r>
              <a:rPr lang="en-IN" dirty="0">
                <a:latin typeface="Arial Black" panose="020B0A04020102020204" pitchFamily="34" charset="0"/>
              </a:rPr>
              <a:t>Application building </a:t>
            </a:r>
          </a:p>
        </p:txBody>
      </p:sp>
      <p:sp>
        <p:nvSpPr>
          <p:cNvPr id="3" name="Content Placeholder 2">
            <a:extLst>
              <a:ext uri="{FF2B5EF4-FFF2-40B4-BE49-F238E27FC236}">
                <a16:creationId xmlns:a16="http://schemas.microsoft.com/office/drawing/2014/main" xmlns="" id="{9EE937AC-7FD2-4E03-923E-2B23D80D08CF}"/>
              </a:ext>
            </a:extLst>
          </p:cNvPr>
          <p:cNvSpPr>
            <a:spLocks noGrp="1"/>
          </p:cNvSpPr>
          <p:nvPr>
            <p:ph idx="1"/>
          </p:nvPr>
        </p:nvSpPr>
        <p:spPr/>
        <p:txBody>
          <a:bodyPr>
            <a:normAutofit/>
          </a:bodyPr>
          <a:lstStyle/>
          <a:p>
            <a:pPr marL="0" indent="0" algn="just">
              <a:buNone/>
            </a:pPr>
            <a:r>
              <a:rPr lang="en-IN" sz="2000" dirty="0">
                <a:solidFill>
                  <a:schemeClr val="tx1"/>
                </a:solidFill>
                <a:latin typeface="Calibri" panose="020F0502020204030204" pitchFamily="34" charset="0"/>
                <a:cs typeface="Calibri" panose="020F0502020204030204" pitchFamily="34" charset="0"/>
              </a:rPr>
              <a:t>In this project we make use of Flask because </a:t>
            </a:r>
            <a:r>
              <a:rPr lang="en-IN" sz="2000" dirty="0">
                <a:latin typeface="Calibri" panose="020F0502020204030204" pitchFamily="34" charset="0"/>
                <a:cs typeface="Calibri" panose="020F0502020204030204" pitchFamily="34" charset="0"/>
              </a:rPr>
              <a:t>Flask</a:t>
            </a:r>
            <a:r>
              <a:rPr lang="en-IN" sz="2000" dirty="0">
                <a:solidFill>
                  <a:schemeClr val="tx1"/>
                </a:solidFill>
                <a:effectLst/>
                <a:latin typeface="Calibri" panose="020F0502020204030204" pitchFamily="34" charset="0"/>
                <a:cs typeface="Calibri" panose="020F0502020204030204" pitchFamily="34" charset="0"/>
              </a:rPr>
              <a:t> is a web framework. This means flask provides you with tools, libraries and technologies that allow you to build a web application. This web application can be some web pages, a blog, a wiki or go as big as a web-based calendar application or a commercial website.</a:t>
            </a:r>
          </a:p>
          <a:p>
            <a:pPr marL="0" indent="0" algn="just">
              <a:buNone/>
            </a:pPr>
            <a:r>
              <a:rPr lang="en-IN" sz="2000" dirty="0">
                <a:solidFill>
                  <a:schemeClr val="tx1"/>
                </a:solidFill>
                <a:effectLst/>
                <a:latin typeface="Calibri" panose="020F0502020204030204" pitchFamily="34" charset="0"/>
                <a:cs typeface="Calibri" panose="020F0502020204030204" pitchFamily="34" charset="0"/>
              </a:rPr>
              <a:t>Flask is part of the categories of the micro-framework. Micro-framework are normally framework with little to no dependencies to external libraries. This has pros and cons. Pros would be that the framework is light, there are little dependency to update and watch for security bugs, cons is that some time you will have to do more work by yourself or increase yourself the list of dependencies by adding plugins.</a:t>
            </a:r>
          </a:p>
          <a:p>
            <a:pPr marL="0" indent="0">
              <a:buNone/>
            </a:pPr>
            <a:endParaRPr lang="en-IN" sz="2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5056067"/>
      </p:ext>
    </p:extLst>
  </p:cSld>
  <p:clrMapOvr>
    <a:masterClrMapping/>
  </p:clrMapOvr>
  <p:transition spd="slow">
    <p:push dir="u"/>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383</TotalTime>
  <Words>752</Words>
  <Application>Microsoft Office PowerPoint</Application>
  <PresentationFormat>Custom</PresentationFormat>
  <Paragraphs>42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Organic</vt:lpstr>
      <vt:lpstr>ECG ARRYTHMIA  Classification using IBM Watson studio</vt:lpstr>
      <vt:lpstr>Introduction</vt:lpstr>
      <vt:lpstr>PowerPoint Presentation</vt:lpstr>
      <vt:lpstr>PowerPoint Presentation</vt:lpstr>
      <vt:lpstr>PowerPoint Presentation</vt:lpstr>
      <vt:lpstr>Image pre processing</vt:lpstr>
      <vt:lpstr>ECG IMAGE PREPROCESSING</vt:lpstr>
      <vt:lpstr>Model building</vt:lpstr>
      <vt:lpstr>Application building </vt:lpstr>
      <vt:lpstr>Ibm deployment</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ECG ARRYTHMIA  Classification</dc:title>
  <dc:creator>K Bharath</dc:creator>
  <cp:lastModifiedBy>Windows User</cp:lastModifiedBy>
  <cp:revision>25</cp:revision>
  <dcterms:created xsi:type="dcterms:W3CDTF">2021-06-03T07:37:40Z</dcterms:created>
  <dcterms:modified xsi:type="dcterms:W3CDTF">2021-06-06T14:49:41Z</dcterms:modified>
</cp:coreProperties>
</file>