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78" r:id="rId6"/>
    <p:sldId id="259" r:id="rId7"/>
    <p:sldId id="269" r:id="rId8"/>
    <p:sldId id="270" r:id="rId9"/>
    <p:sldId id="271" r:id="rId10"/>
    <p:sldId id="275" r:id="rId11"/>
    <p:sldId id="276" r:id="rId12"/>
    <p:sldId id="277" r:id="rId13"/>
    <p:sldId id="272" r:id="rId14"/>
    <p:sldId id="274" r:id="rId15"/>
  </p:sldIdLst>
  <p:sldSz cx="9144000" cy="6858000" type="screen4x3"/>
  <p:notesSz cx="6858000" cy="9144000"/>
  <p:embeddedFontLst>
    <p:embeddedFont>
      <p:font typeface="Calibri" panose="020F0502020204030204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3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" name="Google Shape;15;p16"/>
          <p:cNvSpPr/>
          <p:nvPr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6" name="Google Shape;16;p16"/>
          <p:cNvCxnSpPr/>
          <p:nvPr/>
        </p:nvCxnSpPr>
        <p:spPr>
          <a:xfrm>
            <a:off x="298940" y="1219200"/>
            <a:ext cx="8610600" cy="1588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n-US/" TargetMode="External"/><Relationship Id="rId3" Type="http://schemas.openxmlformats.org/officeDocument/2006/relationships/hyperlink" Target="https://getbootstrap.com/docs/4.1/getting-started/introduction/" TargetMode="External"/><Relationship Id="rId2" Type="http://schemas.openxmlformats.org/officeDocument/2006/relationships/hyperlink" Target="https://flask.palletsprojects.com/en/2.1.x/" TargetMode="External"/><Relationship Id="rId1" Type="http://schemas.openxmlformats.org/officeDocument/2006/relationships/hyperlink" Target="https://scikit-learn.org/stable/modules/naive_baye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Department of CSE</a:t>
            </a:r>
            <a:endParaRPr dirty="0"/>
          </a:p>
        </p:txBody>
      </p:sp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  <p:sp>
        <p:nvSpPr>
          <p:cNvPr id="95" name="Google Shape;95;p1"/>
          <p:cNvSpPr/>
          <p:nvPr/>
        </p:nvSpPr>
        <p:spPr>
          <a:xfrm>
            <a:off x="944226" y="1905000"/>
            <a:ext cx="7454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SMS SPAM DETECTION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695960" y="2981960"/>
            <a:ext cx="7991475" cy="287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Project Supervisor: </a:t>
            </a:r>
            <a:r>
              <a:rPr lang="en-GB" sz="2400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</a:t>
            </a:r>
            <a:r>
              <a:rPr lang="en-IN" altLang="en-GB" sz="2400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rs.N.S.USHA</a:t>
            </a:r>
            <a:r>
              <a:rPr lang="en-IN" altLang="en-GB" sz="2400" dirty="0">
                <a:solidFill>
                  <a:schemeClr val="dk2"/>
                </a:solidFill>
              </a:rPr>
              <a:t>, B.E,M.E,(Ph.D) CSE</a:t>
            </a:r>
            <a:endParaRPr lang="en-IN" altLang="en-GB" sz="24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</a:rPr>
              <a:t>NAME : </a:t>
            </a:r>
            <a:r>
              <a:rPr lang="en-GB" sz="2400" dirty="0" err="1">
                <a:solidFill>
                  <a:schemeClr val="dk2"/>
                </a:solidFill>
              </a:rPr>
              <a:t>Mulgapaka</a:t>
            </a:r>
            <a:r>
              <a:rPr lang="en-GB" sz="2400" dirty="0">
                <a:solidFill>
                  <a:schemeClr val="dk2"/>
                </a:solidFill>
              </a:rPr>
              <a:t> Ashish</a:t>
            </a:r>
            <a:endParaRPr lang="en-GB" sz="2400" dirty="0">
              <a:solidFill>
                <a:schemeClr val="dk2"/>
              </a:solidFill>
            </a:endParaRPr>
          </a:p>
          <a:p>
            <a:r>
              <a:rPr lang="en-US" sz="2100" dirty="0">
                <a:solidFill>
                  <a:schemeClr val="dk1"/>
                </a:solidFill>
              </a:rPr>
              <a:t>REG NO : </a:t>
            </a:r>
            <a:r>
              <a:rPr lang="en-US" sz="2400" dirty="0">
                <a:solidFill>
                  <a:schemeClr val="dk2"/>
                </a:solidFill>
              </a:rPr>
              <a:t>39110650</a:t>
            </a:r>
            <a:endParaRPr sz="21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</a:rPr>
              <a:t>SEC : </a:t>
            </a:r>
            <a:r>
              <a:rPr lang="en-GB" sz="2400" dirty="0">
                <a:solidFill>
                  <a:schemeClr val="dk2"/>
                </a:solidFill>
              </a:rPr>
              <a:t>B5</a:t>
            </a:r>
            <a:endParaRPr sz="2100" dirty="0">
              <a:solidFill>
                <a:schemeClr val="dk1"/>
              </a:solidFill>
            </a:endParaRPr>
          </a:p>
          <a:p>
            <a:r>
              <a:rPr lang="en-US" sz="2100" dirty="0">
                <a:solidFill>
                  <a:schemeClr val="dk1"/>
                </a:solidFill>
              </a:rPr>
              <a:t>BRANCH : </a:t>
            </a:r>
            <a:r>
              <a:rPr lang="en-GB" sz="2400" dirty="0">
                <a:solidFill>
                  <a:schemeClr val="dk2"/>
                </a:solidFill>
              </a:rPr>
              <a:t>BE-CSE</a:t>
            </a:r>
            <a:endParaRPr lang="en-GB" sz="24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</a:endParaRPr>
          </a:p>
        </p:txBody>
      </p:sp>
      <p:pic>
        <p:nvPicPr>
          <p:cNvPr id="97" name="Google Shape;97;p1" descr="new letter head July30_2020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8600" y="1"/>
            <a:ext cx="8686800" cy="17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135" y="1521113"/>
            <a:ext cx="8357883" cy="47013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+mj-lt"/>
              </a:rPr>
              <a:t>Results and Conclusion</a:t>
            </a:r>
            <a:endParaRPr lang="en-IN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Spam SMS is one of the major issues in wireless communication world and it grows day by day. </a:t>
            </a:r>
            <a:endParaRPr lang="en-US" sz="2000" dirty="0"/>
          </a:p>
          <a:p>
            <a:r>
              <a:rPr lang="en-US" sz="2000" dirty="0"/>
              <a:t>Spam messages include advertisements, free services, promotions, awards, etc.</a:t>
            </a:r>
            <a:endParaRPr lang="en-US" sz="2000" dirty="0"/>
          </a:p>
          <a:p>
            <a:r>
              <a:rPr lang="en-US" sz="2000" dirty="0"/>
              <a:t>To tackle this problem it is needful to use a smarter technique which correctly identifies Spam SMS. </a:t>
            </a:r>
            <a:endParaRPr lang="en-US" sz="2000" dirty="0"/>
          </a:p>
          <a:p>
            <a:r>
              <a:rPr lang="en-US" sz="2000" dirty="0"/>
              <a:t>Natural language processing technique is useful for Spam SMS identification. </a:t>
            </a:r>
            <a:endParaRPr lang="en-US" sz="2000" dirty="0"/>
          </a:p>
          <a:p>
            <a:r>
              <a:rPr lang="en-US" sz="2000" dirty="0"/>
              <a:t>It analyses text content and find patterns which are used to identify Spam and Non-Spam SMS.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Naïve Bayes - </a:t>
            </a:r>
            <a:r>
              <a:rPr lang="en-US" sz="2000" dirty="0">
                <a:hlinkClick r:id="rId1"/>
              </a:rPr>
              <a:t>https://scikit-learn.org/stable/modules/naive_bayes.html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Flask - </a:t>
            </a:r>
            <a:r>
              <a:rPr lang="en-US" sz="2000" dirty="0">
                <a:hlinkClick r:id="rId2"/>
              </a:rPr>
              <a:t>https://flask.palletsprojects.com/en/2.1.x/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Bootstrap - </a:t>
            </a:r>
            <a:r>
              <a:rPr lang="en-US" sz="2000" dirty="0">
                <a:hlinkClick r:id="rId3"/>
              </a:rPr>
              <a:t>https://getbootstrap.com/docs/4.1/getting-started/introduction/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HTML, CSS, JS - </a:t>
            </a:r>
            <a:r>
              <a:rPr lang="en-US" sz="2000" dirty="0">
                <a:hlinkClick r:id="rId4"/>
              </a:rPr>
              <a:t>https://developer.mozilla.org/en-US/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</a:pPr>
            <a:r>
              <a:rPr lang="en-US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Presentation Outline</a:t>
            </a:r>
            <a:endParaRPr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Course Certificate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Ideation Map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Module Implementation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Snapshots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Results and Conclusion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 lang="en-US"/>
          </a:p>
        </p:txBody>
      </p:sp>
      <p:sp>
        <p:nvSpPr>
          <p:cNvPr id="115" name="Google Shape;115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Certificate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/>
        </p:nvSpPr>
        <p:spPr>
          <a:xfrm>
            <a:off x="533400" y="381000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 sz="4400">
                <a:solidFill>
                  <a:schemeClr val="dk2"/>
                </a:solidFill>
              </a:rPr>
              <a:t>              </a:t>
            </a:r>
            <a:r>
              <a:rPr lang="en-US" sz="440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Introduction</a:t>
            </a:r>
            <a:endParaRPr sz="440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609600" y="1490875"/>
            <a:ext cx="8001000" cy="48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marR="0" lvl="0" indent="-4572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92929"/>
                </a:solidFill>
                <a:effectLst/>
                <a:latin typeface="+mn-lt"/>
              </a:rPr>
              <a:t>Today, internet and social media have become the fastest and easiest ways to get information. In this age, reviews, opinions, feedbacks, messages and recommendations have become significant source of information.</a:t>
            </a:r>
            <a:endParaRPr lang="en-US" sz="1800" b="0" i="0" dirty="0">
              <a:solidFill>
                <a:srgbClr val="292929"/>
              </a:solidFill>
              <a:effectLst/>
              <a:latin typeface="+mn-lt"/>
            </a:endParaRPr>
          </a:p>
          <a:p>
            <a:pPr marL="635000" marR="0" lvl="0" indent="-4572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92929"/>
                </a:solidFill>
                <a:effectLst/>
                <a:latin typeface="+mn-lt"/>
              </a:rPr>
              <a:t>Thanks to advancement in technologies, we are now able to extract meaningful information from such data using various Natural Language Processing (NLP) techniques.</a:t>
            </a:r>
            <a:endParaRPr lang="en-US" sz="1800" b="0" i="0" dirty="0">
              <a:solidFill>
                <a:srgbClr val="292929"/>
              </a:solidFill>
              <a:effectLst/>
              <a:latin typeface="+mn-lt"/>
            </a:endParaRPr>
          </a:p>
          <a:p>
            <a:pPr marL="635000" marR="0" lvl="0" indent="-4572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92929"/>
                </a:solidFill>
                <a:effectLst/>
                <a:latin typeface="+mn-lt"/>
              </a:rPr>
              <a:t>NLP , a branch of Artificial Intelligence (AI), makes use of computers and human natural language to output valuable information.</a:t>
            </a:r>
            <a:endParaRPr lang="en-US" sz="1800" dirty="0">
              <a:solidFill>
                <a:srgbClr val="292929"/>
              </a:solidFill>
              <a:latin typeface="+mn-lt"/>
            </a:endParaRPr>
          </a:p>
          <a:p>
            <a:pPr marL="635000" marR="0" lvl="0" indent="-4572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rgbClr val="292929"/>
                </a:solidFill>
                <a:effectLst/>
                <a:latin typeface="+mn-lt"/>
              </a:rPr>
              <a:t>NLP is commonly used in text classification task such as spam detection and sentiment analysis, text generation, language translations and document classification.</a:t>
            </a:r>
            <a:endParaRPr sz="1800" dirty="0">
              <a:solidFill>
                <a:schemeClr val="dk1"/>
              </a:solidFill>
              <a:latin typeface="+mn-lt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 lang="en-US"/>
          </a:p>
        </p:txBody>
      </p:sp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CSE</a:t>
            </a:r>
            <a:endParaRPr lang="en-US"/>
          </a:p>
        </p:txBody>
      </p:sp>
      <p:sp>
        <p:nvSpPr>
          <p:cNvPr id="203" name="Google Shape;20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4" name="Google Shape;204;p6"/>
          <p:cNvSpPr txBox="1"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r>
              <a:rPr lang="en-US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Objectives</a:t>
            </a:r>
            <a:endParaRPr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5" name="Google Shape;205;p6"/>
          <p:cNvSpPr txBox="1">
            <a:spLocks noGrp="1"/>
          </p:cNvSpPr>
          <p:nvPr>
            <p:ph type="body" idx="1"/>
          </p:nvPr>
        </p:nvSpPr>
        <p:spPr>
          <a:xfrm>
            <a:off x="533400" y="1308650"/>
            <a:ext cx="8001000" cy="50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35475C"/>
                </a:solidFill>
                <a:effectLst/>
                <a:latin typeface="+mj-lt"/>
              </a:rPr>
              <a:t>Knowledge on Machine Learning Algorithms.</a:t>
            </a:r>
            <a:endParaRPr lang="en-US" sz="1800" b="0" i="0" dirty="0">
              <a:solidFill>
                <a:srgbClr val="35475C"/>
              </a:solidFill>
              <a:effectLst/>
              <a:latin typeface="+mj-lt"/>
            </a:endParaRPr>
          </a:p>
          <a:p>
            <a:pPr algn="l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35475C"/>
                </a:solidFill>
                <a:effectLst/>
                <a:latin typeface="+mj-lt"/>
              </a:rPr>
              <a:t>Knowledge on Python Language with Machine Learning</a:t>
            </a:r>
            <a:endParaRPr lang="en-US" sz="1800" b="0" i="0" dirty="0">
              <a:solidFill>
                <a:srgbClr val="35475C"/>
              </a:solidFill>
              <a:effectLst/>
              <a:latin typeface="+mj-lt"/>
            </a:endParaRPr>
          </a:p>
          <a:p>
            <a:pPr algn="l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35475C"/>
                </a:solidFill>
                <a:effectLst/>
                <a:latin typeface="+mj-lt"/>
              </a:rPr>
              <a:t>Knowledge on Statistics and Graphs and their relations </a:t>
            </a:r>
            <a:endParaRPr lang="en-US" sz="1800" b="0" i="0" dirty="0">
              <a:solidFill>
                <a:srgbClr val="35475C"/>
              </a:solidFill>
              <a:effectLst/>
              <a:latin typeface="+mj-lt"/>
            </a:endParaRPr>
          </a:p>
          <a:p>
            <a:pPr algn="l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35475C"/>
                </a:solidFill>
                <a:effectLst/>
                <a:latin typeface="+mj-lt"/>
              </a:rPr>
              <a:t>Knowledge on Natural Language Processing (NLP).</a:t>
            </a:r>
            <a:endParaRPr lang="en-US" sz="1800" b="0" i="0" dirty="0">
              <a:solidFill>
                <a:srgbClr val="35475C"/>
              </a:solidFill>
              <a:effectLst/>
              <a:latin typeface="+mj-lt"/>
            </a:endParaRPr>
          </a:p>
          <a:p>
            <a:pPr algn="l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35475C"/>
                </a:solidFill>
                <a:effectLst/>
                <a:latin typeface="+mj-lt"/>
              </a:rPr>
              <a:t>Real Time Analysis of Project </a:t>
            </a:r>
            <a:endParaRPr lang="en-US" sz="1800" b="0" i="0" dirty="0">
              <a:solidFill>
                <a:srgbClr val="35475C"/>
              </a:solidFill>
              <a:effectLst/>
              <a:latin typeface="+mj-lt"/>
            </a:endParaRPr>
          </a:p>
          <a:p>
            <a:pPr algn="l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35475C"/>
                </a:solidFill>
                <a:effectLst/>
                <a:latin typeface="+mj-lt"/>
              </a:rPr>
              <a:t>Building an ease of User Interface (UI) </a:t>
            </a:r>
            <a:endParaRPr lang="en-US" sz="1800" b="0" i="0" dirty="0">
              <a:solidFill>
                <a:srgbClr val="35475C"/>
              </a:solidFill>
              <a:effectLst/>
              <a:latin typeface="+mj-lt"/>
            </a:endParaRPr>
          </a:p>
          <a:p>
            <a:pPr algn="l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35475C"/>
                </a:solidFill>
                <a:effectLst/>
                <a:latin typeface="+mj-lt"/>
              </a:rPr>
              <a:t>Navigation of ideas towards other projects(creativeness)</a:t>
            </a:r>
            <a:endParaRPr lang="en-US" sz="1800" b="0" i="0" dirty="0">
              <a:solidFill>
                <a:srgbClr val="35475C"/>
              </a:solidFill>
              <a:effectLst/>
              <a:latin typeface="+mj-lt"/>
            </a:endParaRPr>
          </a:p>
          <a:p>
            <a:pPr algn="l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35475C"/>
                </a:solidFill>
                <a:effectLst/>
                <a:latin typeface="+mj-lt"/>
              </a:rPr>
              <a:t>Knowledge on building ML Model..</a:t>
            </a:r>
            <a:endParaRPr lang="en-US" sz="1800" b="0" i="0" dirty="0">
              <a:solidFill>
                <a:srgbClr val="35475C"/>
              </a:solidFill>
              <a:effectLst/>
              <a:latin typeface="+mj-lt"/>
            </a:endParaRPr>
          </a:p>
          <a:p>
            <a:pPr algn="l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35475C"/>
                </a:solidFill>
                <a:effectLst/>
                <a:latin typeface="+mj-lt"/>
              </a:rPr>
              <a:t>You will be able to know how to find the accuracy of the model.</a:t>
            </a:r>
            <a:endParaRPr lang="en-US" sz="1800" b="0" i="0" dirty="0">
              <a:solidFill>
                <a:srgbClr val="35475C"/>
              </a:solidFill>
              <a:effectLst/>
              <a:latin typeface="+mj-lt"/>
            </a:endParaRPr>
          </a:p>
          <a:p>
            <a:pPr algn="l" rtl="0" fontAlgn="base"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rgbClr val="35475C"/>
                </a:solidFill>
                <a:effectLst/>
                <a:latin typeface="+mj-lt"/>
              </a:rPr>
              <a:t>How to Build web applications using the Flask framework.</a:t>
            </a:r>
            <a:endParaRPr lang="en-US" sz="1800" b="0" i="0" dirty="0">
              <a:solidFill>
                <a:srgbClr val="35475C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IDEATION MAP</a:t>
            </a:r>
            <a:endParaRPr lang="en-IN" sz="3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367" y="1924049"/>
            <a:ext cx="7844173" cy="42444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Implementation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Load/Create a dataset.</a:t>
            </a:r>
            <a:endParaRPr lang="en-US" sz="2400" dirty="0"/>
          </a:p>
          <a:p>
            <a:r>
              <a:rPr lang="en-US" sz="2400" dirty="0"/>
              <a:t>Clean the dataset.</a:t>
            </a:r>
            <a:endParaRPr lang="en-US" sz="2400" dirty="0"/>
          </a:p>
          <a:p>
            <a:r>
              <a:rPr lang="en-US" sz="2400" dirty="0"/>
              <a:t>Train and test the model</a:t>
            </a:r>
            <a:r>
              <a:rPr lang="en-IN" sz="2400" dirty="0"/>
              <a:t> using Multinomial Naïve Bayes.</a:t>
            </a:r>
            <a:endParaRPr lang="en-IN" sz="2400" dirty="0"/>
          </a:p>
          <a:p>
            <a:r>
              <a:rPr lang="en-IN" sz="2400" dirty="0"/>
              <a:t>Model Evaluation. </a:t>
            </a:r>
            <a:endParaRPr lang="en-IN" sz="2400" dirty="0"/>
          </a:p>
          <a:p>
            <a:r>
              <a:rPr lang="en-IN" sz="2400" dirty="0"/>
              <a:t>Saving the model.</a:t>
            </a:r>
            <a:endParaRPr lang="en-IN" sz="2400" dirty="0"/>
          </a:p>
          <a:p>
            <a:r>
              <a:rPr lang="en-IN" sz="2400" dirty="0"/>
              <a:t>Building a Flask application.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Snapshots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024" y="1489652"/>
            <a:ext cx="8442036" cy="4748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99780"/>
            <a:ext cx="8229600" cy="4629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2502</Words>
  <Application>WPS Presentation</Application>
  <PresentationFormat>On-screen Show (4:3)</PresentationFormat>
  <Paragraphs>112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Custom Design</vt:lpstr>
      <vt:lpstr> </vt:lpstr>
      <vt:lpstr>Presentation Outline</vt:lpstr>
      <vt:lpstr>Course Certificate</vt:lpstr>
      <vt:lpstr>PowerPoint 演示文稿</vt:lpstr>
      <vt:lpstr>                 Objectives</vt:lpstr>
      <vt:lpstr>IDEATION MAP</vt:lpstr>
      <vt:lpstr>Module Implementation</vt:lpstr>
      <vt:lpstr>Application Snapshots</vt:lpstr>
      <vt:lpstr>PowerPoint 演示文稿</vt:lpstr>
      <vt:lpstr>PowerPoint 演示文稿</vt:lpstr>
      <vt:lpstr>Results and 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Windows User</dc:creator>
  <cp:lastModifiedBy>ashis</cp:lastModifiedBy>
  <cp:revision>14</cp:revision>
  <dcterms:created xsi:type="dcterms:W3CDTF">2019-11-06T07:48:00Z</dcterms:created>
  <dcterms:modified xsi:type="dcterms:W3CDTF">2022-04-02T07:15:13Z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B9C534E583BD49B4A36E6CF2B3704A8B</vt:lpwstr>
  </property>
  <property fmtid="{D5CDD505-2E9C-101B-9397-08002B2CF9AE}" pid="3" name="KSOProductBuildVer">
    <vt:lpwstr>1033-11.2.0.10451</vt:lpwstr>
  </property>
</Properties>
</file>