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53" d="100"/>
          <a:sy n="53" d="100"/>
        </p:scale>
        <p:origin x="84" y="5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D5F119-A19E-44F4-9D0B-897A06939C9A}" type="datetimeFigureOut">
              <a:rPr lang="en-US" smtClean="0"/>
              <a:t>4/10/2022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9FD29-A589-4B1E-8307-97ACD105AB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D9C2-CF4D-4D0F-A9B5-4FA4CBC87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19DCEC-B640-4F4F-9F77-1DE59B63C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B9160-36A8-4C34-B2C9-8344678A227A}"/>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a16="http://schemas.microsoft.com/office/drawing/2014/main" id="{0A1E36B5-19FE-44EF-92BA-9334CA9BC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010CA-2689-4345-829F-30E760CAE564}"/>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380489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8426-7437-4958-95A0-5672D71D13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D12EFF-5EF5-4A25-BA4B-F3E01DA5D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E807F-D9B7-4193-989F-5AFA13B6BC67}"/>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a16="http://schemas.microsoft.com/office/drawing/2014/main" id="{B42E63EC-1106-45C7-ABCA-3866796A4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F5403-2C53-4683-AF3A-976200C5818B}"/>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18091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2BA37F-CF7A-4867-9F25-361D3975D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FDBFE0-C093-4C21-AC8D-BD64D1BFF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8E731-9BEB-411A-A6EA-36998EE52368}"/>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a16="http://schemas.microsoft.com/office/drawing/2014/main" id="{928CE866-CD68-453A-9289-D10C12A63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31D86-329E-4661-A9C4-D010EA52EF5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4595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D4C3-9DE8-42C0-91C8-E7B08254A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E990BC-3EF5-4AFC-AEAB-91BE13DCF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F2097-E0C4-4DED-BDD9-09E19F8CBDEA}"/>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a16="http://schemas.microsoft.com/office/drawing/2014/main" id="{C2903F01-5077-4A94-8C3E-00AB745C3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56B49B-04C5-4E9D-B360-DDAEF431084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406264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F98C-E169-4AB0-8956-689F03E41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9EFD72-7945-442B-916E-A0E7098FC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1F239-E9D8-4158-A67A-5908D5D804BD}"/>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a16="http://schemas.microsoft.com/office/drawing/2014/main" id="{B5E8E196-D4B6-4D5A-9FEE-4E9D48791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77132-3E6C-4693-A044-4C77A810CD0D}"/>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132986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492C-0E09-4C52-AEA2-17391874D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615C1-A207-4C78-A1C9-A43ED5728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95273A-A5F4-49F9-BF0C-558205FFA2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9A0166-F115-4D3F-A286-12E2DD648B5B}"/>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6" name="Footer Placeholder 5">
            <a:extLst>
              <a:ext uri="{FF2B5EF4-FFF2-40B4-BE49-F238E27FC236}">
                <a16:creationId xmlns:a16="http://schemas.microsoft.com/office/drawing/2014/main" id="{32BA9713-88E2-4872-9559-696250759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93CABF-8772-4F67-A1F0-ECEA03FDB3AA}"/>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21435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31EC-827B-498F-A9B6-25A13A04A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522D9-AA4E-4139-BA10-D0613331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6B58D-5746-43FA-B860-7E70C6B2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71877D-3378-4D82-BC22-DAB86BA25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A982D-3119-4D2A-AA32-A74786285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4DA5DE-54BE-4049-8615-65E7B51F48F1}"/>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8" name="Footer Placeholder 7">
            <a:extLst>
              <a:ext uri="{FF2B5EF4-FFF2-40B4-BE49-F238E27FC236}">
                <a16:creationId xmlns:a16="http://schemas.microsoft.com/office/drawing/2014/main" id="{9E12C07A-0F0D-47ED-A12A-DD93D5B29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EB73F4-D222-40EA-982C-FEE202496698}"/>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123890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DDE-70E3-49FD-8CA4-A142A474C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8BC0D6-6EBD-484D-B064-E2A3071A0DDD}"/>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4" name="Footer Placeholder 3">
            <a:extLst>
              <a:ext uri="{FF2B5EF4-FFF2-40B4-BE49-F238E27FC236}">
                <a16:creationId xmlns:a16="http://schemas.microsoft.com/office/drawing/2014/main" id="{7BBFBF91-C1AB-43BE-9080-7222D4887D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C27712-A538-4988-ACBF-E9712CFA59E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356295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48E56-68F1-41CE-B6A3-9C05E2B33A83}"/>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3" name="Footer Placeholder 2">
            <a:extLst>
              <a:ext uri="{FF2B5EF4-FFF2-40B4-BE49-F238E27FC236}">
                <a16:creationId xmlns:a16="http://schemas.microsoft.com/office/drawing/2014/main" id="{1A36868D-51AC-444D-94DC-386D8D7E9C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D76896-E63D-4FB1-8DC7-7FDEBC2A45EF}"/>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315177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1601-5B63-4A1C-8029-14CE00EB7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64C244-200A-4A3A-8633-9BC4E921A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3AC741-0382-4CDD-AE09-DFC894E97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7E5CB-1C89-4EED-BFD2-752CA4C61F8C}"/>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6" name="Footer Placeholder 5">
            <a:extLst>
              <a:ext uri="{FF2B5EF4-FFF2-40B4-BE49-F238E27FC236}">
                <a16:creationId xmlns:a16="http://schemas.microsoft.com/office/drawing/2014/main" id="{DCF28C91-84FB-48D0-9D17-DA2DA0789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5222D-95E9-4B17-978F-704AD159A980}"/>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76848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E9E7-FAD5-41C9-9067-9EE757E40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B7F60-FB42-4346-8AF2-1CBD0AA85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D36304-E78F-4B0C-8ADC-11A1BD518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B6E1-8E98-4680-B78A-6AC3B432BB87}"/>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6" name="Footer Placeholder 5">
            <a:extLst>
              <a:ext uri="{FF2B5EF4-FFF2-40B4-BE49-F238E27FC236}">
                <a16:creationId xmlns:a16="http://schemas.microsoft.com/office/drawing/2014/main" id="{52949E71-107A-4C81-A4C2-4BF50F3D1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609505-B5F1-47BC-BD9D-4EC843C6BCD1}"/>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val="89918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6EA86-C04D-479F-BA82-F9416C8A7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780BC-C438-4181-A03B-A84083C05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8476C-9F76-4763-91AE-8238B12DE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7C693-BB12-4303-A648-4953D4C68B83}" type="datetimeFigureOut">
              <a:rPr lang="en-IN" smtClean="0"/>
              <a:pPr/>
              <a:t>10-04-2022</a:t>
            </a:fld>
            <a:endParaRPr lang="en-IN"/>
          </a:p>
        </p:txBody>
      </p:sp>
      <p:sp>
        <p:nvSpPr>
          <p:cNvPr id="5" name="Footer Placeholder 4">
            <a:extLst>
              <a:ext uri="{FF2B5EF4-FFF2-40B4-BE49-F238E27FC236}">
                <a16:creationId xmlns:a16="http://schemas.microsoft.com/office/drawing/2014/main" id="{A9CFF7D9-9D37-4B09-8D01-13B0D2262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897CC6-7D77-4821-BA0E-0D0D797F9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7039D-38CD-4C98-AE67-AED952884738}" type="slidenum">
              <a:rPr lang="en-IN" smtClean="0"/>
              <a:pPr/>
              <a:t>‹#›</a:t>
            </a:fld>
            <a:endParaRPr lang="en-IN"/>
          </a:p>
        </p:txBody>
      </p:sp>
    </p:spTree>
    <p:extLst>
      <p:ext uri="{BB962C8B-B14F-4D97-AF65-F5344CB8AC3E}">
        <p14:creationId xmlns:p14="http://schemas.microsoft.com/office/powerpoint/2010/main" val="347871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0/02/everything-you-should-know-scikit-learn/?utm_source=blog&amp;utm_medium=one-hot-encoding-vs-label-encoding-using-scikit-learn" TargetMode="External"/><Relationship Id="rId2" Type="http://schemas.openxmlformats.org/officeDocument/2006/relationships/hyperlink" Target="https://www.analyticsvidhya.com/blog/2017/09/common-machine-learning-algorithms/?utm_source=blog&amp;utm_medium=one-hot-encoding-vs-label-encoding-using-scikit-learn"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scikit-learn.org/stable/modules/generated/sklearn.compose.ColumnTransformer.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scikit-learn.org/stable/modules/generated/sklearn.model_selection.train_test_split.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hyperlink" Target="https://www.w3schools.com/bootstrap/bootstrap_forms_inputs.asp" TargetMode="External"/><Relationship Id="rId1" Type="http://schemas.openxmlformats.org/officeDocument/2006/relationships/slideLayout" Target="../slideLayouts/slideLayout7.xml"/><Relationship Id="rId4" Type="http://schemas.openxmlformats.org/officeDocument/2006/relationships/hyperlink" Target="https://www.w3schools.com/cs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373E92-C811-4427-8795-FA32D6E158CC}"/>
              </a:ext>
            </a:extLst>
          </p:cNvPr>
          <p:cNvSpPr>
            <a:spLocks noGrp="1"/>
          </p:cNvSpPr>
          <p:nvPr>
            <p:ph type="title"/>
          </p:nvPr>
        </p:nvSpPr>
        <p:spPr>
          <a:xfrm>
            <a:off x="838200" y="365125"/>
            <a:ext cx="10515600" cy="3566795"/>
          </a:xfrm>
        </p:spPr>
        <p:txBody>
          <a:bodyPr/>
          <a:lstStyle/>
          <a:p>
            <a:r>
              <a:rPr lang="en-US" dirty="0"/>
              <a:t>                       Physical Activity  </a:t>
            </a:r>
            <a:br>
              <a:rPr lang="en-US" dirty="0"/>
            </a:br>
            <a:r>
              <a:rPr lang="en-US" dirty="0"/>
              <a:t>   Fitness Prediction Using Machine Learning</a:t>
            </a:r>
          </a:p>
        </p:txBody>
      </p:sp>
      <p:sp>
        <p:nvSpPr>
          <p:cNvPr id="4" name="Content Placeholder 3">
            <a:extLst>
              <a:ext uri="{FF2B5EF4-FFF2-40B4-BE49-F238E27FC236}">
                <a16:creationId xmlns:a16="http://schemas.microsoft.com/office/drawing/2014/main" id="{284C2277-D61C-4F63-989B-11ED8C2FCC98}"/>
              </a:ext>
            </a:extLst>
          </p:cNvPr>
          <p:cNvSpPr>
            <a:spLocks noGrp="1"/>
          </p:cNvSpPr>
          <p:nvPr>
            <p:ph idx="1"/>
          </p:nvPr>
        </p:nvSpPr>
        <p:spPr>
          <a:xfrm>
            <a:off x="838200" y="3621024"/>
            <a:ext cx="10515600" cy="255593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Submitted by,</a:t>
            </a:r>
          </a:p>
          <a:p>
            <a:pPr marL="0" indent="0">
              <a:buNone/>
            </a:pPr>
            <a:r>
              <a:rPr lang="en-US" dirty="0"/>
              <a:t>                                                                                                V. Saketh Reddy</a:t>
            </a:r>
          </a:p>
        </p:txBody>
      </p:sp>
    </p:spTree>
    <p:extLst>
      <p:ext uri="{BB962C8B-B14F-4D97-AF65-F5344CB8AC3E}">
        <p14:creationId xmlns:p14="http://schemas.microsoft.com/office/powerpoint/2010/main" val="400244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865EE-FAA0-458F-A6CD-7F210C5C70DB}"/>
              </a:ext>
            </a:extLst>
          </p:cNvPr>
          <p:cNvSpPr txBox="1"/>
          <p:nvPr/>
        </p:nvSpPr>
        <p:spPr>
          <a:xfrm>
            <a:off x="806824" y="441103"/>
            <a:ext cx="9825317"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This head () function returns the first 5 rows for the object based on position. It is useful for quickly testing if your object has the right type of data in it. </a:t>
            </a:r>
            <a:br>
              <a:rPr lang="en-US" b="0" i="0" dirty="0">
                <a:solidFill>
                  <a:srgbClr val="35475C"/>
                </a:solidFill>
                <a:effectLst/>
                <a:latin typeface="Open Sans" panose="020B0606030504020204" pitchFamily="34" charset="0"/>
              </a:rPr>
            </a:b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Open Sans" panose="020B0606030504020204" pitchFamily="34" charset="0"/>
              </a:rPr>
              <a:t>To check the last five rows of the dataset, we have a function called tail().</a:t>
            </a:r>
          </a:p>
        </p:txBody>
      </p:sp>
      <p:pic>
        <p:nvPicPr>
          <p:cNvPr id="5122" name="Picture 2">
            <a:extLst>
              <a:ext uri="{FF2B5EF4-FFF2-40B4-BE49-F238E27FC236}">
                <a16:creationId xmlns:a16="http://schemas.microsoft.com/office/drawing/2014/main" id="{C9995BAB-153F-40DD-BB84-20E91D55A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412" y="2115662"/>
            <a:ext cx="8005481" cy="342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70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0F326-5016-4BBD-9AA2-664B4BC26C18}"/>
              </a:ext>
            </a:extLst>
          </p:cNvPr>
          <p:cNvSpPr txBox="1"/>
          <p:nvPr/>
        </p:nvSpPr>
        <p:spPr>
          <a:xfrm>
            <a:off x="744070" y="354577"/>
            <a:ext cx="9816354" cy="923330"/>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For finding the names of the columns present in the dataset we make use of columns</a:t>
            </a:r>
          </a:p>
          <a:p>
            <a:br>
              <a:rPr lang="en-US" dirty="0"/>
            </a:br>
            <a:endParaRPr lang="en-IN" dirty="0"/>
          </a:p>
        </p:txBody>
      </p:sp>
      <p:pic>
        <p:nvPicPr>
          <p:cNvPr id="6146" name="Picture 2">
            <a:extLst>
              <a:ext uri="{FF2B5EF4-FFF2-40B4-BE49-F238E27FC236}">
                <a16:creationId xmlns:a16="http://schemas.microsoft.com/office/drawing/2014/main" id="{26508B8D-B6F0-4F57-B48A-6D62F3976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307" y="1049991"/>
            <a:ext cx="7073152" cy="1028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7BF9C7-1438-4237-87F4-1B36C445BED2}"/>
              </a:ext>
            </a:extLst>
          </p:cNvPr>
          <p:cNvSpPr txBox="1"/>
          <p:nvPr/>
        </p:nvSpPr>
        <p:spPr>
          <a:xfrm>
            <a:off x="654424" y="2370729"/>
            <a:ext cx="10058399" cy="3693319"/>
          </a:xfrm>
          <a:prstGeom prst="rect">
            <a:avLst/>
          </a:prstGeom>
          <a:noFill/>
        </p:spPr>
        <p:txBody>
          <a:bodyPr wrap="square">
            <a:spAutoFit/>
          </a:bodyPr>
          <a:lstStyle/>
          <a:p>
            <a:pPr algn="l">
              <a:buFont typeface="Arial" panose="020B0604020202020204" pitchFamily="34" charset="0"/>
              <a:buChar char="•"/>
            </a:pPr>
            <a:r>
              <a:rPr lang="en-US" b="1" i="0" dirty="0" err="1">
                <a:solidFill>
                  <a:srgbClr val="35475C"/>
                </a:solidFill>
                <a:effectLst/>
                <a:latin typeface="Montserrat" panose="00000500000000000000" pitchFamily="2" charset="0"/>
              </a:rPr>
              <a:t>data.columns</a:t>
            </a:r>
            <a:r>
              <a:rPr lang="en-US" b="0" i="0" dirty="0">
                <a:solidFill>
                  <a:srgbClr val="35475C"/>
                </a:solidFill>
                <a:effectLst/>
                <a:latin typeface="Open Sans" panose="020B0606030504020204" pitchFamily="34" charset="0"/>
              </a:rPr>
              <a:t> will return you all the column names which are present in your data </a:t>
            </a:r>
            <a:endParaRPr lang="en-US" dirty="0">
              <a:solidFill>
                <a:srgbClr val="35475C"/>
              </a:solidFill>
              <a:latin typeface="Open Sans" panose="020B0606030504020204" pitchFamily="34" charset="0"/>
            </a:endParaRPr>
          </a:p>
          <a:p>
            <a:pPr algn="l">
              <a:buFont typeface="Arial" panose="020B0604020202020204" pitchFamily="34" charset="0"/>
              <a:buChar char="•"/>
            </a:pP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1" i="0" dirty="0">
                <a:effectLst/>
                <a:latin typeface="Open Sans" panose="020B0606030504020204" pitchFamily="34" charset="0"/>
              </a:rPr>
              <a:t>Understanding Data Type and Summary of features:</a:t>
            </a:r>
          </a:p>
          <a:p>
            <a:pPr algn="l"/>
            <a:br>
              <a:rPr lang="en-US" b="0" i="0" dirty="0">
                <a:effectLst/>
                <a:latin typeface="Open Sans" panose="020B0606030504020204" pitchFamily="34" charset="0"/>
              </a:rPr>
            </a:br>
            <a:r>
              <a:rPr lang="en-US" b="0" i="0" dirty="0">
                <a:solidFill>
                  <a:srgbClr val="35475C"/>
                </a:solidFill>
                <a:effectLst/>
                <a:latin typeface="Open Sans" panose="020B0606030504020204" pitchFamily="34" charset="0"/>
              </a:rPr>
              <a:t>How the information is stored in a DataFrame or Python object affects what we can do with it and the outputs of calculations as well. There are two main types of data : numeric and text data types.</a:t>
            </a:r>
          </a:p>
          <a:p>
            <a:pPr algn="l">
              <a:buFont typeface="Arial" panose="020B0604020202020204" pitchFamily="34" charset="0"/>
              <a:buChar char="•"/>
            </a:pPr>
            <a:r>
              <a:rPr lang="en-US" b="0" i="0" dirty="0">
                <a:solidFill>
                  <a:srgbClr val="35475C"/>
                </a:solidFill>
                <a:effectLst/>
                <a:latin typeface="Open Sans" panose="020B0606030504020204" pitchFamily="34" charset="0"/>
              </a:rPr>
              <a:t>Numeric data types include integers and floats.</a:t>
            </a:r>
          </a:p>
          <a:p>
            <a:pPr algn="l">
              <a:buFont typeface="Arial" panose="020B0604020202020204" pitchFamily="34" charset="0"/>
              <a:buChar char="•"/>
            </a:pPr>
            <a:r>
              <a:rPr lang="en-US" b="0" i="0" dirty="0">
                <a:solidFill>
                  <a:srgbClr val="35475C"/>
                </a:solidFill>
                <a:effectLst/>
                <a:latin typeface="Open Sans" panose="020B0606030504020204" pitchFamily="34" charset="0"/>
              </a:rPr>
              <a:t>Text data type is known as Strings in Python, or Objects in Pandas. Strings can contain numbers and / or characters. </a:t>
            </a:r>
          </a:p>
          <a:p>
            <a:pPr algn="l">
              <a:buFont typeface="Arial" panose="020B0604020202020204" pitchFamily="34" charset="0"/>
              <a:buChar char="•"/>
            </a:pPr>
            <a:r>
              <a:rPr lang="en-US" b="0" i="0" dirty="0">
                <a:solidFill>
                  <a:srgbClr val="35475C"/>
                </a:solidFill>
                <a:effectLst/>
                <a:latin typeface="Open Sans" panose="020B0606030504020204" pitchFamily="34" charset="0"/>
              </a:rPr>
              <a:t>For example, a string might be a word, a sentence, or several sentences.</a:t>
            </a:r>
          </a:p>
          <a:p>
            <a:pPr algn="l">
              <a:buFont typeface="Arial" panose="020B0604020202020204" pitchFamily="34" charset="0"/>
              <a:buChar char="•"/>
            </a:pPr>
            <a:r>
              <a:rPr lang="en-US" b="0" i="0" dirty="0">
                <a:solidFill>
                  <a:srgbClr val="35475C"/>
                </a:solidFill>
                <a:effectLst/>
                <a:latin typeface="Open Sans" panose="020B0606030504020204" pitchFamily="34" charset="0"/>
              </a:rPr>
              <a:t>Will see how our dataset is, by using the info() method.</a:t>
            </a:r>
          </a:p>
          <a:p>
            <a:pPr algn="l">
              <a:buFont typeface="Arial" panose="020B0604020202020204" pitchFamily="34" charset="0"/>
              <a:buChar char="•"/>
            </a:pPr>
            <a:endParaRPr lang="en-US" b="0" i="0" dirty="0">
              <a:solidFill>
                <a:srgbClr val="35475C"/>
              </a:solidFill>
              <a:effectLst/>
              <a:latin typeface="Open Sans" panose="020B0606030504020204" pitchFamily="34" charset="0"/>
            </a:endParaRPr>
          </a:p>
        </p:txBody>
      </p:sp>
    </p:spTree>
    <p:extLst>
      <p:ext uri="{BB962C8B-B14F-4D97-AF65-F5344CB8AC3E}">
        <p14:creationId xmlns:p14="http://schemas.microsoft.com/office/powerpoint/2010/main" val="315062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5B7577C-8350-4405-8C2A-4C2AF19B8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718" y="398089"/>
            <a:ext cx="7117977" cy="34656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4134DE-A7C8-4378-95D4-B1E4D956F5F4}"/>
              </a:ext>
            </a:extLst>
          </p:cNvPr>
          <p:cNvSpPr txBox="1"/>
          <p:nvPr/>
        </p:nvSpPr>
        <p:spPr>
          <a:xfrm>
            <a:off x="690283" y="3933309"/>
            <a:ext cx="10300446"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As you can see in our dataset there are both numerical and categorical data present, but it is not necessary that all the continuous data which we are seeing has to be continuous in nature. There may be a case that some categorical data is in the form of numbers but when we perform info() operation we will get numerical output. So, we need to take care of those types of data also.</a:t>
            </a:r>
          </a:p>
        </p:txBody>
      </p:sp>
    </p:spTree>
    <p:extLst>
      <p:ext uri="{BB962C8B-B14F-4D97-AF65-F5344CB8AC3E}">
        <p14:creationId xmlns:p14="http://schemas.microsoft.com/office/powerpoint/2010/main" val="83175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A11A6E5-5852-4B1F-8D55-E33267CD9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188258"/>
            <a:ext cx="6315075" cy="34967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962A2E-99EC-4F81-9D7E-56696325DD7A}"/>
              </a:ext>
            </a:extLst>
          </p:cNvPr>
          <p:cNvSpPr txBox="1"/>
          <p:nvPr/>
        </p:nvSpPr>
        <p:spPr>
          <a:xfrm>
            <a:off x="537882" y="3685054"/>
            <a:ext cx="1050663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35475C"/>
                </a:solidFill>
                <a:effectLst/>
                <a:latin typeface="Montserrat" panose="00000500000000000000" pitchFamily="2" charset="0"/>
              </a:rPr>
              <a:t>describe()</a:t>
            </a:r>
            <a:r>
              <a:rPr lang="en-US" b="0" i="0" dirty="0">
                <a:solidFill>
                  <a:srgbClr val="35475C"/>
                </a:solidFill>
                <a:effectLst/>
                <a:latin typeface="Open Sans" panose="020B0606030504020204" pitchFamily="34" charset="0"/>
              </a:rPr>
              <a:t> functions are used to compute values like count, mean, standard deviation and IQR(Interquartile Ranges) and give a summary of numeric type data.</a:t>
            </a:r>
            <a:br>
              <a:rPr lang="en-US" b="0" i="0" dirty="0">
                <a:solidFill>
                  <a:srgbClr val="35475C"/>
                </a:solidFill>
                <a:effectLst/>
                <a:latin typeface="Open Sans" panose="020B0606030504020204" pitchFamily="34" charset="0"/>
              </a:rPr>
            </a:br>
            <a:br>
              <a:rPr lang="en-US" b="0" i="0" dirty="0">
                <a:solidFill>
                  <a:srgbClr val="35475C"/>
                </a:solidFill>
                <a:effectLst/>
                <a:latin typeface="Open Sans" panose="020B0606030504020204" pitchFamily="34" charset="0"/>
              </a:rPr>
            </a:br>
            <a:r>
              <a:rPr lang="en-US" b="1" i="0" dirty="0">
                <a:solidFill>
                  <a:srgbClr val="35475C"/>
                </a:solidFill>
                <a:effectLst/>
                <a:latin typeface="Montserrat" panose="00000500000000000000" pitchFamily="2" charset="0"/>
              </a:rPr>
              <a:t>Observing Target, Numerical and Categorical Columns</a:t>
            </a:r>
            <a:endParaRPr lang="en-US" b="0" i="0" dirty="0">
              <a:solidFill>
                <a:srgbClr val="35475C"/>
              </a:solidFill>
              <a:effectLst/>
              <a:latin typeface="Open Sans" panose="020B0606030504020204" pitchFamily="34" charset="0"/>
            </a:endParaRPr>
          </a:p>
        </p:txBody>
      </p:sp>
      <p:pic>
        <p:nvPicPr>
          <p:cNvPr id="8196" name="Picture 4">
            <a:extLst>
              <a:ext uri="{FF2B5EF4-FFF2-40B4-BE49-F238E27FC236}">
                <a16:creationId xmlns:a16="http://schemas.microsoft.com/office/drawing/2014/main" id="{2DC50AB7-CCFF-4611-A9BF-A87D72CD7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427" y="5282173"/>
            <a:ext cx="540067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36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65CD0F-6F01-4719-9751-4769A1B9103D}"/>
              </a:ext>
            </a:extLst>
          </p:cNvPr>
          <p:cNvSpPr txBox="1"/>
          <p:nvPr/>
        </p:nvSpPr>
        <p:spPr>
          <a:xfrm>
            <a:off x="573741" y="345211"/>
            <a:ext cx="10919012"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Here, </a:t>
            </a:r>
            <a:r>
              <a:rPr lang="en-US" b="1" i="0" dirty="0" err="1">
                <a:solidFill>
                  <a:srgbClr val="35475C"/>
                </a:solidFill>
                <a:effectLst/>
                <a:latin typeface="Montserrat" panose="00000500000000000000" pitchFamily="2" charset="0"/>
              </a:rPr>
              <a:t>data.dtypes</a:t>
            </a:r>
            <a:r>
              <a:rPr lang="en-US" b="0" i="0" dirty="0">
                <a:solidFill>
                  <a:srgbClr val="35475C"/>
                </a:solidFill>
                <a:effectLst/>
                <a:latin typeface="Open Sans" panose="020B0606030504020204" pitchFamily="34" charset="0"/>
              </a:rPr>
              <a:t> will return us all the different types of data present in our data      and </a:t>
            </a:r>
            <a:r>
              <a:rPr lang="en-US" b="1" i="0" dirty="0" err="1">
                <a:solidFill>
                  <a:srgbClr val="35475C"/>
                </a:solidFill>
                <a:effectLst/>
                <a:latin typeface="Montserrat" panose="00000500000000000000" pitchFamily="2" charset="0"/>
              </a:rPr>
              <a:t>return_counts</a:t>
            </a:r>
            <a:r>
              <a:rPr lang="en-US" b="0" i="0" dirty="0">
                <a:solidFill>
                  <a:srgbClr val="35475C"/>
                </a:solidFill>
                <a:effectLst/>
                <a:latin typeface="Open Sans" panose="020B0606030504020204" pitchFamily="34" charset="0"/>
              </a:rPr>
              <a:t> will give us the count.</a:t>
            </a:r>
          </a:p>
          <a:p>
            <a:endParaRPr lang="en-US" dirty="0">
              <a:latin typeface="Open Sans" panose="020B0606030504020204" pitchFamily="34" charset="0"/>
            </a:endParaRPr>
          </a:p>
          <a:p>
            <a:r>
              <a:rPr lang="en-US" b="0" i="0" dirty="0">
                <a:effectLst/>
                <a:latin typeface="Open Sans" panose="020B0606030504020204" pitchFamily="34" charset="0"/>
              </a:rPr>
              <a:t>Let’s start observing the categorical and numerical columns and check whether the above count is correct or not. </a:t>
            </a:r>
            <a:br>
              <a:rPr lang="en-US" dirty="0"/>
            </a:br>
            <a:r>
              <a:rPr lang="en-US" dirty="0"/>
              <a:t> </a:t>
            </a:r>
          </a:p>
          <a:p>
            <a:r>
              <a:rPr lang="en-US" b="1" i="0" dirty="0">
                <a:effectLst/>
                <a:latin typeface="Open Sans" panose="020B0606030504020204" pitchFamily="34" charset="0"/>
              </a:rPr>
              <a:t>Selecting the Categorical features</a:t>
            </a:r>
            <a:br>
              <a:rPr lang="en-US" dirty="0"/>
            </a:br>
            <a:r>
              <a:rPr lang="en-US" b="0" i="0" dirty="0">
                <a:effectLst/>
                <a:latin typeface="Open Sans" panose="020B0606030504020204" pitchFamily="34" charset="0"/>
              </a:rPr>
              <a:t>Creating a function to fetch the number of unique elements present in each column. The columns which are having a minimum number of unique elements or category present will be considered as the categorical columns and the remaining columns will be a numerical column. </a:t>
            </a:r>
            <a:endParaRPr lang="en-IN" dirty="0"/>
          </a:p>
        </p:txBody>
      </p:sp>
      <p:pic>
        <p:nvPicPr>
          <p:cNvPr id="9218" name="Picture 2">
            <a:extLst>
              <a:ext uri="{FF2B5EF4-FFF2-40B4-BE49-F238E27FC236}">
                <a16:creationId xmlns:a16="http://schemas.microsoft.com/office/drawing/2014/main" id="{204E0D9B-3721-4E33-9C26-87B1F0A08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059" y="3429000"/>
            <a:ext cx="6517341" cy="262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9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2A27E1B-E338-4FCF-968C-AA2A23722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129" y="267260"/>
            <a:ext cx="7691718" cy="574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86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3A7D3-325C-4A55-A82F-3C759311E417}"/>
              </a:ext>
            </a:extLst>
          </p:cNvPr>
          <p:cNvSpPr txBox="1"/>
          <p:nvPr/>
        </p:nvSpPr>
        <p:spPr>
          <a:xfrm>
            <a:off x="224117" y="300789"/>
            <a:ext cx="1086522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Finding the Correlation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br>
            <a:r>
              <a:rPr kumimoji="0" lang="en-US" sz="1800" b="1" i="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Correlation</a:t>
            </a:r>
            <a:r>
              <a:rPr kumimoji="0" lang="en-US" sz="1800" b="1"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is a statistic that measures the degree to which two variables move in relation to each other.</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266" name="Picture 2">
            <a:extLst>
              <a:ext uri="{FF2B5EF4-FFF2-40B4-BE49-F238E27FC236}">
                <a16:creationId xmlns:a16="http://schemas.microsoft.com/office/drawing/2014/main" id="{993DFE06-B012-415D-B3D9-11A7C3A2A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671" y="2047875"/>
            <a:ext cx="8086164" cy="365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0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91886"/>
            <a:ext cx="11625943" cy="923330"/>
          </a:xfrm>
          <a:prstGeom prst="rect">
            <a:avLst/>
          </a:prstGeom>
          <a:noFill/>
        </p:spPr>
        <p:txBody>
          <a:bodyPr wrap="square" rtlCol="0">
            <a:spAutoFit/>
          </a:bodyPr>
          <a:lstStyle/>
          <a:p>
            <a:r>
              <a:rPr lang="en-US" sz="3600" b="1" dirty="0"/>
              <a:t>Checking For Null Values:</a:t>
            </a:r>
          </a:p>
          <a:p>
            <a:endParaRPr lang="en-US" dirty="0"/>
          </a:p>
        </p:txBody>
      </p:sp>
      <p:sp>
        <p:nvSpPr>
          <p:cNvPr id="3" name="TextBox 2"/>
          <p:cNvSpPr txBox="1"/>
          <p:nvPr/>
        </p:nvSpPr>
        <p:spPr>
          <a:xfrm>
            <a:off x="613955" y="1110342"/>
            <a:ext cx="11103428" cy="2031325"/>
          </a:xfrm>
          <a:prstGeom prst="rect">
            <a:avLst/>
          </a:prstGeom>
          <a:noFill/>
        </p:spPr>
        <p:txBody>
          <a:bodyPr wrap="square" rtlCol="0">
            <a:spAutoFit/>
          </a:bodyPr>
          <a:lstStyle/>
          <a:p>
            <a:pPr marL="342900" indent="-342900">
              <a:buFont typeface="+mj-lt"/>
              <a:buAutoNum type="arabicPeriod"/>
            </a:pPr>
            <a:r>
              <a:rPr lang="en-US" dirty="0"/>
              <a:t>Sometimes you may find some data is missing in the dataset. We need to be equipped to handle the problem when we come across them. Obviously, you could remove the entire line of data but what if you are unknowingly removing crucial information? Of course we would not want to do that. One of the most common ideas to handle the problem is to take a mean of all the values for continuous and for categorical we make use of mode values and replace the missing data. </a:t>
            </a:r>
            <a:br>
              <a:rPr lang="en-US" dirty="0"/>
            </a:br>
            <a:br>
              <a:rPr lang="en-US" dirty="0"/>
            </a:br>
            <a:r>
              <a:rPr lang="en-US" dirty="0"/>
              <a:t>We will be using </a:t>
            </a:r>
            <a:r>
              <a:rPr lang="en-US" b="1" dirty="0" err="1"/>
              <a:t>isnull</a:t>
            </a:r>
            <a:r>
              <a:rPr lang="en-US" b="1" dirty="0"/>
              <a:t>().any()</a:t>
            </a:r>
            <a:r>
              <a:rPr lang="en-US" dirty="0"/>
              <a:t> method to see which column has missing values.</a:t>
            </a:r>
          </a:p>
        </p:txBody>
      </p:sp>
      <p:pic>
        <p:nvPicPr>
          <p:cNvPr id="1026" name="Picture 2" descr="https://lh4.googleusercontent.com/PfYn6jYc2sCDvJx1HLBxDq_5QX6XWX945eSRJOr_SkUd9cQUzWGgbdOLjEzyHYM1bRV8aEuqdeQ3qLoyr-6h4qr3Y1zNtJQisGTdVuXfFCaDa4XyGTo3gCnbU8aNir4sdNT4Mkc"/>
          <p:cNvPicPr>
            <a:picLocks noChangeAspect="1" noChangeArrowheads="1"/>
          </p:cNvPicPr>
          <p:nvPr/>
        </p:nvPicPr>
        <p:blipFill>
          <a:blip r:embed="rId2"/>
          <a:srcRect/>
          <a:stretch>
            <a:fillRect/>
          </a:stretch>
        </p:blipFill>
        <p:spPr bwMode="auto">
          <a:xfrm>
            <a:off x="1685109" y="3477532"/>
            <a:ext cx="8085907" cy="301470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522514"/>
            <a:ext cx="11599817" cy="1384995"/>
          </a:xfrm>
          <a:prstGeom prst="rect">
            <a:avLst/>
          </a:prstGeom>
          <a:noFill/>
        </p:spPr>
        <p:txBody>
          <a:bodyPr wrap="square" rtlCol="0">
            <a:spAutoFit/>
          </a:bodyPr>
          <a:lstStyle/>
          <a:p>
            <a:r>
              <a:rPr lang="en-US" sz="2400" dirty="0"/>
              <a:t>Word “True” that the particular column has missing values, we can also see the count of null values in each column by using </a:t>
            </a:r>
            <a:r>
              <a:rPr lang="en-US" sz="2400" b="1" dirty="0" err="1"/>
              <a:t>isnull</a:t>
            </a:r>
            <a:r>
              <a:rPr lang="en-US" sz="2400" b="1" dirty="0"/>
              <a:t>().sum()</a:t>
            </a:r>
            <a:r>
              <a:rPr lang="en-US" sz="2400" dirty="0"/>
              <a:t>.</a:t>
            </a:r>
          </a:p>
          <a:p>
            <a:br>
              <a:rPr lang="en-US" dirty="0"/>
            </a:br>
            <a:endParaRPr lang="en-US" dirty="0"/>
          </a:p>
        </p:txBody>
      </p:sp>
      <p:pic>
        <p:nvPicPr>
          <p:cNvPr id="30722" name="Picture 2" descr="https://lh6.googleusercontent.com/STGJRTioBk6vt5ZUy8nEDz-0-o3PRhlZsiM6hEZGo27nb7wGDpzQF94a2SUZ0J6yoT4W2kDyuy_9vt3eL1-O_y00joc1ynMmQeM1WJ73D5dvJ2XTlQBTH2KBF_ce50d5GGSNh3c"/>
          <p:cNvPicPr>
            <a:picLocks noChangeAspect="1" noChangeArrowheads="1"/>
          </p:cNvPicPr>
          <p:nvPr/>
        </p:nvPicPr>
        <p:blipFill>
          <a:blip r:embed="rId2"/>
          <a:srcRect/>
          <a:stretch>
            <a:fillRect/>
          </a:stretch>
        </p:blipFill>
        <p:spPr bwMode="auto">
          <a:xfrm>
            <a:off x="1528354" y="1746385"/>
            <a:ext cx="9212422" cy="3335066"/>
          </a:xfrm>
          <a:prstGeom prst="rect">
            <a:avLst/>
          </a:prstGeom>
          <a:noFill/>
        </p:spPr>
      </p:pic>
      <p:sp>
        <p:nvSpPr>
          <p:cNvPr id="4" name="TextBox 3"/>
          <p:cNvSpPr txBox="1"/>
          <p:nvPr/>
        </p:nvSpPr>
        <p:spPr>
          <a:xfrm>
            <a:off x="548640" y="4232366"/>
            <a:ext cx="11051177" cy="1938992"/>
          </a:xfrm>
          <a:prstGeom prst="rect">
            <a:avLst/>
          </a:prstGeom>
          <a:noFill/>
        </p:spPr>
        <p:txBody>
          <a:bodyPr wrap="square" rtlCol="0">
            <a:spAutoFit/>
          </a:bodyPr>
          <a:lstStyle/>
          <a:p>
            <a:endParaRPr lang="en-US" sz="2400" dirty="0"/>
          </a:p>
          <a:p>
            <a:endParaRPr lang="en-US" sz="2400" dirty="0"/>
          </a:p>
          <a:p>
            <a:endParaRPr lang="en-US" sz="2400" dirty="0"/>
          </a:p>
          <a:p>
            <a:r>
              <a:rPr lang="en-US" sz="2400" dirty="0"/>
              <a:t>As our data is not having any null values so we don’t have to handle the null values but by using the seaborn heatmap libraries we can observe the null values graphically.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lh4.googleusercontent.com/DwOz9OTJXfdZGQulMKHVw27OeWfvz16XaVYaHr9WMhuISq-MTdHyeYLLEzZmgFqGl3pKNYHvDVul_xZZM2YPX7LDNolrBRoMWONfUcj4I6ol6aZd9aGqgSyTzC7duukO_qhs7kw"/>
          <p:cNvPicPr>
            <a:picLocks noChangeAspect="1" noChangeArrowheads="1"/>
          </p:cNvPicPr>
          <p:nvPr/>
        </p:nvPicPr>
        <p:blipFill>
          <a:blip r:embed="rId2"/>
          <a:srcRect/>
          <a:stretch>
            <a:fillRect/>
          </a:stretch>
        </p:blipFill>
        <p:spPr bwMode="auto">
          <a:xfrm>
            <a:off x="2560321" y="350837"/>
            <a:ext cx="6126480" cy="48481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E1F1C-89A6-42D3-9ABE-652079284D57}"/>
              </a:ext>
            </a:extLst>
          </p:cNvPr>
          <p:cNvSpPr txBox="1"/>
          <p:nvPr/>
        </p:nvSpPr>
        <p:spPr>
          <a:xfrm>
            <a:off x="690281" y="330805"/>
            <a:ext cx="10910047" cy="5940088"/>
          </a:xfrm>
          <a:prstGeom prst="rect">
            <a:avLst/>
          </a:prstGeom>
          <a:noFill/>
        </p:spPr>
        <p:txBody>
          <a:bodyPr wrap="square">
            <a:spAutoFit/>
          </a:bodyPr>
          <a:lstStyle/>
          <a:p>
            <a:r>
              <a:rPr lang="en-IN" sz="2800" b="1" i="0" dirty="0">
                <a:effectLst/>
                <a:latin typeface="Montserrat" panose="00000500000000000000" pitchFamily="2" charset="0"/>
              </a:rPr>
              <a:t>Project Idea</a:t>
            </a:r>
            <a:r>
              <a:rPr lang="en-IN" sz="2800" b="0" i="0" dirty="0">
                <a:effectLst/>
                <a:latin typeface="Montserrat" panose="00000500000000000000" pitchFamily="2" charset="0"/>
              </a:rPr>
              <a:t>:</a:t>
            </a:r>
          </a:p>
          <a:p>
            <a:endParaRPr lang="en-IN" sz="2800" b="0" i="0" dirty="0">
              <a:effectLst/>
              <a:latin typeface="Montserrat" panose="00000500000000000000" pitchFamily="2" charset="0"/>
            </a:endParaRPr>
          </a:p>
          <a:p>
            <a:r>
              <a:rPr lang="en-US" b="0" i="0" dirty="0">
                <a:effectLst/>
                <a:latin typeface="Montserrat" panose="00000500000000000000" pitchFamily="2" charset="0"/>
              </a:rPr>
              <a:t>Sedentary lifestyle is defined by the absence of physical activity practices throughout the day and causes a decrease in caloric expenditure. This behavior is explained by the inappropriate lifestyle, for example, too much time sitting or lying down and still eating unhealthy foods during this time of immobilization.     Currently, a third of the adult world population is physically inactive and this generates 5 million deaths per year (The </a:t>
            </a:r>
            <a:r>
              <a:rPr lang="en-US" b="0" i="0" dirty="0" err="1">
                <a:effectLst/>
                <a:latin typeface="Montserrat" panose="00000500000000000000" pitchFamily="2" charset="0"/>
              </a:rPr>
              <a:t>LAncet</a:t>
            </a:r>
            <a:r>
              <a:rPr lang="en-US" b="0" i="0" dirty="0">
                <a:effectLst/>
                <a:latin typeface="Montserrat" panose="00000500000000000000" pitchFamily="2" charset="0"/>
              </a:rPr>
              <a:t>, 2012). In addition to contributing to several chronic diseases, physical inactivity also influences mood, sleep quality and body weight</a:t>
            </a:r>
          </a:p>
          <a:p>
            <a:endParaRPr lang="en-US" dirty="0">
              <a:latin typeface="Montserrat" panose="00000500000000000000" pitchFamily="2" charset="0"/>
            </a:endParaRPr>
          </a:p>
          <a:p>
            <a:endParaRPr lang="en-US" dirty="0">
              <a:latin typeface="Montserrat" panose="00000500000000000000" pitchFamily="2" charset="0"/>
            </a:endParaRPr>
          </a:p>
          <a:p>
            <a:r>
              <a:rPr lang="en-US" b="0" i="0" dirty="0">
                <a:effectLst/>
                <a:latin typeface="Montserrat" panose="00000500000000000000" pitchFamily="2" charset="0"/>
              </a:rPr>
              <a:t>The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activeness or inactiveness of a person based on the Mood and number of steps taken in a day. Mood was measured in either "Happy", "Neutral" or "Sad" which were given numeric values of 300, 200 and 100 respectively. Feeling of activeness was measured in either "Active" or "Inactive" which were given numeric values of 500 and 0 respectively. </a:t>
            </a:r>
            <a:endParaRPr lang="en-IN" dirty="0"/>
          </a:p>
          <a:p>
            <a:endParaRPr lang="en-IN" dirty="0"/>
          </a:p>
        </p:txBody>
      </p:sp>
    </p:spTree>
    <p:extLst>
      <p:ext uri="{BB962C8B-B14F-4D97-AF65-F5344CB8AC3E}">
        <p14:creationId xmlns:p14="http://schemas.microsoft.com/office/powerpoint/2010/main" val="17150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418012"/>
            <a:ext cx="11560629" cy="923330"/>
          </a:xfrm>
          <a:prstGeom prst="rect">
            <a:avLst/>
          </a:prstGeom>
          <a:noFill/>
        </p:spPr>
        <p:txBody>
          <a:bodyPr wrap="square" rtlCol="0">
            <a:spAutoFit/>
          </a:bodyPr>
          <a:lstStyle/>
          <a:p>
            <a:r>
              <a:rPr lang="en-US" sz="3600" b="1" dirty="0"/>
              <a:t>Label Encoding</a:t>
            </a:r>
          </a:p>
          <a:p>
            <a:endParaRPr lang="en-US" dirty="0"/>
          </a:p>
        </p:txBody>
      </p:sp>
      <p:sp>
        <p:nvSpPr>
          <p:cNvPr id="3" name="TextBox 2"/>
          <p:cNvSpPr txBox="1"/>
          <p:nvPr/>
        </p:nvSpPr>
        <p:spPr>
          <a:xfrm>
            <a:off x="509451" y="1345474"/>
            <a:ext cx="11051178" cy="4770537"/>
          </a:xfrm>
          <a:prstGeom prst="rect">
            <a:avLst/>
          </a:prstGeom>
          <a:noFill/>
        </p:spPr>
        <p:txBody>
          <a:bodyPr wrap="square" rtlCol="0">
            <a:spAutoFit/>
          </a:bodyPr>
          <a:lstStyle/>
          <a:p>
            <a:r>
              <a:rPr lang="en-US" sz="2000" dirty="0"/>
              <a:t>Typically, any structured dataset includes multiple columns with a combination of numerical as well as categorical variables. A machine can only understand the numbers. It cannot understand the text. That’s essentially the case with </a:t>
            </a:r>
            <a:r>
              <a:rPr lang="en-US" sz="2000" dirty="0">
                <a:hlinkClick r:id="rId2"/>
              </a:rPr>
              <a:t>Machine Learning algorithms</a:t>
            </a:r>
            <a:r>
              <a:rPr lang="en-US" sz="2000" dirty="0"/>
              <a:t> too. We need to convert each text category to numbers in order for the machine to process those using mathematical equations.</a:t>
            </a:r>
            <a:br>
              <a:rPr lang="en-US" sz="2000" dirty="0"/>
            </a:br>
            <a:br>
              <a:rPr lang="en-US" sz="2000" dirty="0"/>
            </a:br>
            <a:r>
              <a:rPr lang="en-US" sz="2000" dirty="0"/>
              <a:t>How should we handle categorical variables? There are Multiple ways to handle, but will see one of it is Label Encoding.</a:t>
            </a:r>
            <a:br>
              <a:rPr lang="en-US" sz="2000" dirty="0"/>
            </a:br>
            <a:br>
              <a:rPr lang="en-US" sz="2000" dirty="0"/>
            </a:br>
            <a:endParaRPr lang="en-US" sz="2000" dirty="0"/>
          </a:p>
          <a:p>
            <a:pPr fontAlgn="base"/>
            <a:r>
              <a:rPr lang="en-US" sz="2000" b="1" dirty="0"/>
              <a:t>Label Encoding</a:t>
            </a:r>
            <a:r>
              <a:rPr lang="en-US" sz="2000" dirty="0"/>
              <a:t> is a popular encoding technique for handling categorical variables. In this technique, each label is assigned a unique integer based on alphabetical ordering.</a:t>
            </a:r>
          </a:p>
          <a:p>
            <a:r>
              <a:rPr lang="en-US" sz="2000" dirty="0"/>
              <a:t>Let’s see how to implement label encoding in Python using the </a:t>
            </a:r>
            <a:r>
              <a:rPr lang="en-US" sz="2000" dirty="0" err="1">
                <a:hlinkClick r:id="rId3"/>
              </a:rPr>
              <a:t>scikit</a:t>
            </a:r>
            <a:r>
              <a:rPr lang="en-US" sz="2000" dirty="0">
                <a:hlinkClick r:id="rId3"/>
              </a:rPr>
              <a:t>-learn library</a:t>
            </a:r>
            <a:r>
              <a:rPr lang="en-US" sz="2000" dirty="0"/>
              <a:t>.</a:t>
            </a:r>
          </a:p>
          <a:p>
            <a:r>
              <a:rPr lang="en-US" sz="2000" dirty="0"/>
              <a:t>As we have to convert only the text class category columns, we first select it then we will implement Label Encoding to it.</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lh6.googleusercontent.com/baeqt7IBoQSmuUq2Fe3Z4_l-8uix_ktUU7vYYmh2sfLwaIH3DLOcE-3LLBaAONh_6ZibSUqYALFm_c2FvNdO8VkH5Zc-bN_UD5fpM4GtnzDvzQXOM5SAIOcnjugaS9C0I4YatQA"/>
          <p:cNvPicPr>
            <a:picLocks noChangeAspect="1" noChangeArrowheads="1"/>
          </p:cNvPicPr>
          <p:nvPr/>
        </p:nvPicPr>
        <p:blipFill>
          <a:blip r:embed="rId2"/>
          <a:srcRect/>
          <a:stretch>
            <a:fillRect/>
          </a:stretch>
        </p:blipFill>
        <p:spPr bwMode="auto">
          <a:xfrm>
            <a:off x="862149" y="1328057"/>
            <a:ext cx="10189027" cy="3387634"/>
          </a:xfrm>
          <a:prstGeom prst="rect">
            <a:avLst/>
          </a:prstGeom>
          <a:noFill/>
        </p:spPr>
      </p:pic>
      <p:sp>
        <p:nvSpPr>
          <p:cNvPr id="3" name="TextBox 2"/>
          <p:cNvSpPr txBox="1"/>
          <p:nvPr/>
        </p:nvSpPr>
        <p:spPr>
          <a:xfrm>
            <a:off x="731520" y="5212080"/>
            <a:ext cx="10842171" cy="954107"/>
          </a:xfrm>
          <a:prstGeom prst="rect">
            <a:avLst/>
          </a:prstGeom>
          <a:noFill/>
        </p:spPr>
        <p:txBody>
          <a:bodyPr wrap="square" rtlCol="0">
            <a:spAutoFit/>
          </a:bodyPr>
          <a:lstStyle/>
          <a:p>
            <a:r>
              <a:rPr lang="en-US" sz="2800" dirty="0"/>
              <a:t>In the above code we are changing the category of our target column by performing label encoding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418011"/>
            <a:ext cx="11482252" cy="1077218"/>
          </a:xfrm>
          <a:prstGeom prst="rect">
            <a:avLst/>
          </a:prstGeom>
          <a:noFill/>
        </p:spPr>
        <p:txBody>
          <a:bodyPr wrap="square" rtlCol="0">
            <a:spAutoFit/>
          </a:bodyPr>
          <a:lstStyle/>
          <a:p>
            <a:r>
              <a:rPr lang="en-US" sz="3200" b="1" dirty="0"/>
              <a:t>Data Visualization</a:t>
            </a:r>
          </a:p>
          <a:p>
            <a:endParaRPr lang="en-US" sz="3200" dirty="0"/>
          </a:p>
        </p:txBody>
      </p:sp>
      <p:sp>
        <p:nvSpPr>
          <p:cNvPr id="3" name="TextBox 2"/>
          <p:cNvSpPr txBox="1"/>
          <p:nvPr/>
        </p:nvSpPr>
        <p:spPr>
          <a:xfrm>
            <a:off x="548640" y="1136470"/>
            <a:ext cx="11260183" cy="5632311"/>
          </a:xfrm>
          <a:prstGeom prst="rect">
            <a:avLst/>
          </a:prstGeom>
          <a:noFill/>
        </p:spPr>
        <p:txBody>
          <a:bodyPr wrap="square" rtlCol="0">
            <a:spAutoFit/>
          </a:bodyPr>
          <a:lstStyle/>
          <a:p>
            <a:r>
              <a:rPr lang="en-US" sz="2000" dirty="0"/>
              <a:t>Data visualization is where a given data 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endParaRPr lang="en-US" sz="2000" dirty="0"/>
          </a:p>
          <a:p>
            <a:r>
              <a:rPr lang="en-US" sz="2000" dirty="0"/>
              <a:t>To visualize the dataset we need libraries called Matplotlib and Seaborn. The Matplotlib library is a Python 2D plotting library which allows you to generate plots, scatter plots, histograms, bar charts etc.</a:t>
            </a:r>
          </a:p>
          <a:p>
            <a:endParaRPr lang="en-US" sz="2000" dirty="0"/>
          </a:p>
          <a:p>
            <a:r>
              <a:rPr lang="en-US" sz="2000" dirty="0"/>
              <a:t>Let’s visualize our data using Matplotlib and seaborn library.</a:t>
            </a:r>
          </a:p>
          <a:p>
            <a:endParaRPr lang="en-US" sz="2000" dirty="0"/>
          </a:p>
          <a:p>
            <a:r>
              <a:rPr lang="en-US" sz="2000" dirty="0"/>
              <a:t>Univariate Analysis</a:t>
            </a:r>
          </a:p>
          <a:p>
            <a:endParaRPr lang="en-US" sz="2000" dirty="0"/>
          </a:p>
          <a:p>
            <a:r>
              <a:rPr lang="en-US" sz="2000" dirty="0"/>
              <a:t>Univariate analysis is the simplest form of data analysis where the data being analyzed contains only one variable.</a:t>
            </a:r>
          </a:p>
          <a:p>
            <a:r>
              <a:rPr lang="en-US" sz="2000" dirty="0"/>
              <a:t>Plotting histograms for some of the columns of our data</a:t>
            </a:r>
          </a:p>
          <a:p>
            <a:endParaRPr lang="en-US" sz="2000" dirty="0"/>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s://lh4.googleusercontent.com/uUqbpV-C6QcMs7MJIcxK7OIeUNCVQUQSMJ79fSLh1ZrYsWLUUM7zIw_yfKddaZcrlAmocj6OCQPtFHvpsg5XNM-9_dtsOsQGsO1CZhvZf2PZ1B_hAFZG2r5baJC6tKWhutEOT3I"/>
          <p:cNvPicPr>
            <a:picLocks noChangeAspect="1" noChangeArrowheads="1"/>
          </p:cNvPicPr>
          <p:nvPr/>
        </p:nvPicPr>
        <p:blipFill>
          <a:blip r:embed="rId2"/>
          <a:srcRect/>
          <a:stretch>
            <a:fillRect/>
          </a:stretch>
        </p:blipFill>
        <p:spPr bwMode="auto">
          <a:xfrm>
            <a:off x="274322" y="1274717"/>
            <a:ext cx="5381896" cy="4890951"/>
          </a:xfrm>
          <a:prstGeom prst="rect">
            <a:avLst/>
          </a:prstGeom>
          <a:noFill/>
        </p:spPr>
      </p:pic>
      <p:sp>
        <p:nvSpPr>
          <p:cNvPr id="3" name="TextBox 2"/>
          <p:cNvSpPr txBox="1"/>
          <p:nvPr/>
        </p:nvSpPr>
        <p:spPr>
          <a:xfrm>
            <a:off x="457200" y="483326"/>
            <a:ext cx="3448594" cy="523220"/>
          </a:xfrm>
          <a:prstGeom prst="rect">
            <a:avLst/>
          </a:prstGeom>
          <a:noFill/>
        </p:spPr>
        <p:txBody>
          <a:bodyPr wrap="square" rtlCol="0">
            <a:spAutoFit/>
          </a:bodyPr>
          <a:lstStyle/>
          <a:p>
            <a:r>
              <a:rPr lang="en-US" sz="2800" dirty="0"/>
              <a:t>step_count</a:t>
            </a:r>
          </a:p>
        </p:txBody>
      </p:sp>
      <p:pic>
        <p:nvPicPr>
          <p:cNvPr id="34820" name="Picture 4" descr="https://lh4.googleusercontent.com/5MYUk9FogFXoo6tZRPfbzGd0sjM45LiX908uN78ScpGrLsAjNO4ylFAxPEmYso3cn8Ex8U4HBteZp-vKvZBN6pQNrfK0a7h53oyOCXFVQCdnLfLRzf53f4-Ypb4P-KkOKSE2HGs"/>
          <p:cNvPicPr>
            <a:picLocks noChangeAspect="1" noChangeArrowheads="1"/>
          </p:cNvPicPr>
          <p:nvPr/>
        </p:nvPicPr>
        <p:blipFill>
          <a:blip r:embed="rId3"/>
          <a:srcRect/>
          <a:stretch>
            <a:fillRect/>
          </a:stretch>
        </p:blipFill>
        <p:spPr bwMode="auto">
          <a:xfrm>
            <a:off x="6386558" y="1293223"/>
            <a:ext cx="5252448" cy="4885508"/>
          </a:xfrm>
          <a:prstGeom prst="rect">
            <a:avLst/>
          </a:prstGeom>
          <a:noFill/>
        </p:spPr>
      </p:pic>
      <p:sp>
        <p:nvSpPr>
          <p:cNvPr id="5" name="TextBox 4"/>
          <p:cNvSpPr txBox="1"/>
          <p:nvPr/>
        </p:nvSpPr>
        <p:spPr>
          <a:xfrm>
            <a:off x="6400800" y="418011"/>
            <a:ext cx="2913017" cy="523220"/>
          </a:xfrm>
          <a:prstGeom prst="rect">
            <a:avLst/>
          </a:prstGeom>
          <a:noFill/>
        </p:spPr>
        <p:txBody>
          <a:bodyPr wrap="square" rtlCol="0">
            <a:spAutoFit/>
          </a:bodyPr>
          <a:lstStyle/>
          <a:p>
            <a:r>
              <a:rPr lang="en-US" sz="2800" dirty="0"/>
              <a:t>calories_burned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lh3.googleusercontent.com/AKPUgW62N-nxxjVvCTN3qqu5JR2eJzNIInHmY-U2xRP_9UoEMju-qOOKxIWKPX5ZsE6l_d--BUjeXhRhi8q2s_4WxCJB_tjnfu9fHCpAH8L1zeb1Ycu-JmuGyvT8n_laJUFc6fY"/>
          <p:cNvPicPr>
            <a:picLocks noChangeAspect="1" noChangeArrowheads="1"/>
          </p:cNvPicPr>
          <p:nvPr/>
        </p:nvPicPr>
        <p:blipFill>
          <a:blip r:embed="rId2"/>
          <a:srcRect/>
          <a:stretch>
            <a:fillRect/>
          </a:stretch>
        </p:blipFill>
        <p:spPr bwMode="auto">
          <a:xfrm>
            <a:off x="429895" y="1097281"/>
            <a:ext cx="5056505" cy="5342708"/>
          </a:xfrm>
          <a:prstGeom prst="rect">
            <a:avLst/>
          </a:prstGeom>
          <a:noFill/>
        </p:spPr>
      </p:pic>
      <p:pic>
        <p:nvPicPr>
          <p:cNvPr id="36868" name="Picture 4" descr="https://lh6.googleusercontent.com/bDDFUg_K7sRxUxorGy92uDQejIEM9cFJe3xYZ42Rmu_UTjeLbpiByb6LOrJSCKt6I9oyNb8R_GmmPMysWvxmHsoFNOvIm709l3qjEDK0Hatgc7xR8LdazWRkgLnRaafCY4tDfQQ"/>
          <p:cNvPicPr>
            <a:picLocks noChangeAspect="1" noChangeArrowheads="1"/>
          </p:cNvPicPr>
          <p:nvPr/>
        </p:nvPicPr>
        <p:blipFill>
          <a:blip r:embed="rId3"/>
          <a:srcRect/>
          <a:stretch>
            <a:fillRect/>
          </a:stretch>
        </p:blipFill>
        <p:spPr bwMode="auto">
          <a:xfrm>
            <a:off x="6296298" y="1058091"/>
            <a:ext cx="5338536" cy="5329646"/>
          </a:xfrm>
          <a:prstGeom prst="rect">
            <a:avLst/>
          </a:prstGeom>
          <a:noFill/>
        </p:spPr>
      </p:pic>
      <p:sp>
        <p:nvSpPr>
          <p:cNvPr id="4" name="TextBox 3"/>
          <p:cNvSpPr txBox="1"/>
          <p:nvPr/>
        </p:nvSpPr>
        <p:spPr>
          <a:xfrm>
            <a:off x="548640" y="352697"/>
            <a:ext cx="2730137" cy="523220"/>
          </a:xfrm>
          <a:prstGeom prst="rect">
            <a:avLst/>
          </a:prstGeom>
          <a:noFill/>
        </p:spPr>
        <p:txBody>
          <a:bodyPr wrap="square" rtlCol="0">
            <a:spAutoFit/>
          </a:bodyPr>
          <a:lstStyle/>
          <a:p>
            <a:r>
              <a:rPr lang="en-US" sz="2800" dirty="0"/>
              <a:t>weights_kg</a:t>
            </a:r>
          </a:p>
        </p:txBody>
      </p:sp>
      <p:sp>
        <p:nvSpPr>
          <p:cNvPr id="5" name="TextBox 4"/>
          <p:cNvSpPr txBox="1"/>
          <p:nvPr/>
        </p:nvSpPr>
        <p:spPr>
          <a:xfrm>
            <a:off x="6348549" y="274320"/>
            <a:ext cx="2638697" cy="523220"/>
          </a:xfrm>
          <a:prstGeom prst="rect">
            <a:avLst/>
          </a:prstGeom>
          <a:noFill/>
        </p:spPr>
        <p:txBody>
          <a:bodyPr wrap="square" rtlCol="0">
            <a:spAutoFit/>
          </a:bodyPr>
          <a:lstStyle/>
          <a:p>
            <a:r>
              <a:rPr lang="en-US" sz="2800" dirty="0"/>
              <a:t>hours_of_sleep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431074"/>
            <a:ext cx="11194869" cy="1077218"/>
          </a:xfrm>
          <a:prstGeom prst="rect">
            <a:avLst/>
          </a:prstGeom>
          <a:noFill/>
        </p:spPr>
        <p:txBody>
          <a:bodyPr wrap="square" rtlCol="0">
            <a:spAutoFit/>
          </a:bodyPr>
          <a:lstStyle/>
          <a:p>
            <a:r>
              <a:rPr lang="en-US" sz="2800" b="1" dirty="0"/>
              <a:t>Finding correlation between the independent Columns</a:t>
            </a:r>
            <a:endParaRPr lang="en-US" sz="2800" dirty="0"/>
          </a:p>
          <a:p>
            <a:br>
              <a:rPr lang="en-US" dirty="0"/>
            </a:br>
            <a:endParaRPr lang="en-US" dirty="0"/>
          </a:p>
        </p:txBody>
      </p:sp>
      <p:sp>
        <p:nvSpPr>
          <p:cNvPr id="3" name="TextBox 2"/>
          <p:cNvSpPr txBox="1"/>
          <p:nvPr/>
        </p:nvSpPr>
        <p:spPr>
          <a:xfrm>
            <a:off x="457200" y="1267097"/>
            <a:ext cx="10345783" cy="3231654"/>
          </a:xfrm>
          <a:prstGeom prst="rect">
            <a:avLst/>
          </a:prstGeom>
          <a:noFill/>
        </p:spPr>
        <p:txBody>
          <a:bodyPr wrap="square" rtlCol="0">
            <a:spAutoFit/>
          </a:bodyPr>
          <a:lstStyle/>
          <a:p>
            <a:pPr fontAlgn="base"/>
            <a:r>
              <a:rPr lang="en-US" sz="2400" dirty="0"/>
              <a:t>Correlation is a statistical relationship between two variables and it could be positive, meaning both variables move in the same direction, or negative, meaning that when one variable's value increases, the other variables' values decrease.</a:t>
            </a:r>
          </a:p>
          <a:p>
            <a:pPr fontAlgn="base"/>
            <a:endParaRPr lang="en-US" sz="2400" dirty="0"/>
          </a:p>
          <a:p>
            <a:pPr fontAlgn="base"/>
            <a:r>
              <a:rPr lang="en-US" sz="2400" dirty="0"/>
              <a:t>With the help of seaborn heatmap we will be plotting the heatmap and for finding the correlation between variables we have </a:t>
            </a:r>
            <a:r>
              <a:rPr lang="en-US" sz="2400" dirty="0" err="1"/>
              <a:t>corr</a:t>
            </a:r>
            <a:r>
              <a:rPr lang="en-US" sz="2400" dirty="0"/>
              <a:t>() available.</a:t>
            </a:r>
          </a:p>
          <a:p>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lh3.googleusercontent.com/pYfyCalJzH8WPl7IeQvP6c8xMN7hGrKqNupHdrjQq-pbvHIetRAAE_Wf75tp9CYATxNLABedIKXXj4i_Ey7_xVZBss52l2NhdZgty8_o2xLKvyejqjeGAEKuRhG5nO9S0nOsYOQ"/>
          <p:cNvPicPr>
            <a:picLocks noChangeAspect="1" noChangeArrowheads="1"/>
          </p:cNvPicPr>
          <p:nvPr/>
        </p:nvPicPr>
        <p:blipFill>
          <a:blip r:embed="rId2"/>
          <a:srcRect/>
          <a:stretch>
            <a:fillRect/>
          </a:stretch>
        </p:blipFill>
        <p:spPr bwMode="auto">
          <a:xfrm>
            <a:off x="2024743" y="248965"/>
            <a:ext cx="7458891" cy="4467226"/>
          </a:xfrm>
          <a:prstGeom prst="rect">
            <a:avLst/>
          </a:prstGeom>
          <a:noFill/>
        </p:spPr>
      </p:pic>
      <p:sp>
        <p:nvSpPr>
          <p:cNvPr id="3" name="TextBox 2"/>
          <p:cNvSpPr txBox="1"/>
          <p:nvPr/>
        </p:nvSpPr>
        <p:spPr>
          <a:xfrm>
            <a:off x="783771" y="5055327"/>
            <a:ext cx="10933612" cy="1846659"/>
          </a:xfrm>
          <a:prstGeom prst="rect">
            <a:avLst/>
          </a:prstGeom>
          <a:noFill/>
        </p:spPr>
        <p:txBody>
          <a:bodyPr wrap="square" rtlCol="0">
            <a:spAutoFit/>
          </a:bodyPr>
          <a:lstStyle/>
          <a:p>
            <a:pPr fontAlgn="base"/>
            <a:r>
              <a:rPr lang="en-US" sz="2400" dirty="0"/>
              <a:t>If you observe the heatmap, lighter the colour the correlation between those two variables will be high.</a:t>
            </a:r>
          </a:p>
          <a:p>
            <a:pPr fontAlgn="base"/>
            <a:r>
              <a:rPr lang="en-US" sz="2400" dirty="0"/>
              <a:t>And correlation plays a very important role for extracting the correct features to build our model.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235132"/>
            <a:ext cx="11560628" cy="461665"/>
          </a:xfrm>
          <a:prstGeom prst="rect">
            <a:avLst/>
          </a:prstGeom>
          <a:noFill/>
        </p:spPr>
        <p:txBody>
          <a:bodyPr wrap="square" rtlCol="0">
            <a:spAutoFit/>
          </a:bodyPr>
          <a:lstStyle/>
          <a:p>
            <a:r>
              <a:rPr lang="en-US" sz="2400" b="1" dirty="0"/>
              <a:t>Plotting a pair plot to showcase the relationship among all the different columns</a:t>
            </a:r>
          </a:p>
        </p:txBody>
      </p:sp>
      <p:pic>
        <p:nvPicPr>
          <p:cNvPr id="39938" name="Picture 2" descr="https://lh5.googleusercontent.com/tI9Sq8jf01fL4iOrhBxf-7ETtn6R6LdH5cdjMmeDmswzh9heQwbKwnE4WNPlXhAXOn3TfGavxO-tgm3CSnqhiuOwgjnvOncFtQHRbl09DG3zZl72BTDoYNftmyJlTDFlIVE42yE"/>
          <p:cNvPicPr>
            <a:picLocks noChangeAspect="1" noChangeArrowheads="1"/>
          </p:cNvPicPr>
          <p:nvPr/>
        </p:nvPicPr>
        <p:blipFill>
          <a:blip r:embed="rId2"/>
          <a:srcRect/>
          <a:stretch>
            <a:fillRect/>
          </a:stretch>
        </p:blipFill>
        <p:spPr bwMode="auto">
          <a:xfrm>
            <a:off x="1371600" y="874123"/>
            <a:ext cx="8921931" cy="56483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3" y="300446"/>
            <a:ext cx="5225143" cy="523220"/>
          </a:xfrm>
          <a:prstGeom prst="rect">
            <a:avLst/>
          </a:prstGeom>
          <a:noFill/>
        </p:spPr>
        <p:txBody>
          <a:bodyPr wrap="square" rtlCol="0">
            <a:spAutoFit/>
          </a:bodyPr>
          <a:lstStyle/>
          <a:p>
            <a:r>
              <a:rPr lang="en-US" sz="2800" b="1" dirty="0"/>
              <a:t>Bivariate Analysis</a:t>
            </a:r>
            <a:endParaRPr lang="en-US" sz="2800" dirty="0"/>
          </a:p>
        </p:txBody>
      </p:sp>
      <p:sp>
        <p:nvSpPr>
          <p:cNvPr id="3" name="TextBox 2"/>
          <p:cNvSpPr txBox="1"/>
          <p:nvPr/>
        </p:nvSpPr>
        <p:spPr>
          <a:xfrm>
            <a:off x="496389" y="1097280"/>
            <a:ext cx="10097588" cy="2862322"/>
          </a:xfrm>
          <a:prstGeom prst="rect">
            <a:avLst/>
          </a:prstGeom>
          <a:noFill/>
        </p:spPr>
        <p:txBody>
          <a:bodyPr wrap="square" rtlCol="0">
            <a:spAutoFit/>
          </a:bodyPr>
          <a:lstStyle/>
          <a:p>
            <a:pPr fontAlgn="base"/>
            <a:r>
              <a:rPr lang="en-US" dirty="0"/>
              <a:t>It involves the analysis of two variables (often denoted as X, Y), for the purpose of determining the empirical relationship between them.</a:t>
            </a:r>
          </a:p>
          <a:p>
            <a:pPr fontAlgn="base"/>
            <a:endParaRPr lang="en-US" dirty="0"/>
          </a:p>
          <a:p>
            <a:pPr fontAlgn="base"/>
            <a:r>
              <a:rPr lang="en-US" dirty="0"/>
              <a:t>Let’s plot all the possible bivariate analyses one by one to analyze the relation between them.</a:t>
            </a:r>
          </a:p>
          <a:p>
            <a:pPr fontAlgn="base"/>
            <a:r>
              <a:rPr lang="en-US" dirty="0"/>
              <a:t>Before plotting the plot for analysis, we will be grouping the columns with our target column to check the relationship between our target column only.</a:t>
            </a:r>
          </a:p>
          <a:p>
            <a:pPr fontAlgn="base"/>
            <a:endParaRPr lang="en-US" dirty="0"/>
          </a:p>
          <a:p>
            <a:pPr fontAlgn="base"/>
            <a:r>
              <a:rPr lang="en-US" dirty="0"/>
              <a:t>We will make use of group by function to making the groups according to our requirements and then by using a bar plot showcase the visualization</a:t>
            </a:r>
          </a:p>
          <a:p>
            <a:endParaRPr lang="en-US" dirty="0"/>
          </a:p>
        </p:txBody>
      </p:sp>
      <p:sp>
        <p:nvSpPr>
          <p:cNvPr id="4" name="TextBox 3"/>
          <p:cNvSpPr txBox="1"/>
          <p:nvPr/>
        </p:nvSpPr>
        <p:spPr>
          <a:xfrm>
            <a:off x="574766" y="3879669"/>
            <a:ext cx="4310743" cy="461665"/>
          </a:xfrm>
          <a:prstGeom prst="rect">
            <a:avLst/>
          </a:prstGeom>
          <a:noFill/>
        </p:spPr>
        <p:txBody>
          <a:bodyPr wrap="square" rtlCol="0">
            <a:spAutoFit/>
          </a:bodyPr>
          <a:lstStyle/>
          <a:p>
            <a:r>
              <a:rPr lang="en-US" sz="2400" b="1" dirty="0"/>
              <a:t>step count vs mood</a:t>
            </a:r>
            <a:endParaRPr lang="en-US" sz="2400" dirty="0"/>
          </a:p>
        </p:txBody>
      </p:sp>
      <p:pic>
        <p:nvPicPr>
          <p:cNvPr id="40962" name="Picture 2" descr="https://lh4.googleusercontent.com/Z261YSC_c0Uzr48lozumai2ck3wN_E16WxvXF9iLE-cDR4dia02gLd7f_geaTLve7kcIDsWaYHo-bSiWxJjeJs3QjuIvHfwz2v7EewIK1SDYtJ1IEcQHD6bCms312nEXwof-h68"/>
          <p:cNvPicPr>
            <a:picLocks noChangeAspect="1" noChangeArrowheads="1"/>
          </p:cNvPicPr>
          <p:nvPr/>
        </p:nvPicPr>
        <p:blipFill>
          <a:blip r:embed="rId2"/>
          <a:srcRect/>
          <a:stretch>
            <a:fillRect/>
          </a:stretch>
        </p:blipFill>
        <p:spPr bwMode="auto">
          <a:xfrm>
            <a:off x="1775369" y="4526597"/>
            <a:ext cx="7538448" cy="197870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s://lh4.googleusercontent.com/awLhhMP_yzY56RwMD7OLqFp7lTbRZ912vMT4LwB6xzBZS_Fn51U_NDt8H-xrATh84ibWYuBZqufwHW-szgX55VhsR_7FYVyzsx4g2kgCgfsAt3lmEjNcdBWGiTiAn-qUQBtzKi8"/>
          <p:cNvPicPr>
            <a:picLocks noChangeAspect="1" noChangeArrowheads="1"/>
          </p:cNvPicPr>
          <p:nvPr/>
        </p:nvPicPr>
        <p:blipFill>
          <a:blip r:embed="rId2"/>
          <a:srcRect/>
          <a:stretch>
            <a:fillRect/>
          </a:stretch>
        </p:blipFill>
        <p:spPr bwMode="auto">
          <a:xfrm>
            <a:off x="1554481" y="548641"/>
            <a:ext cx="8791302" cy="57607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92AAD-3E4E-4463-BAED-1369D0A31D99}"/>
              </a:ext>
            </a:extLst>
          </p:cNvPr>
          <p:cNvSpPr txBox="1"/>
          <p:nvPr/>
        </p:nvSpPr>
        <p:spPr>
          <a:xfrm>
            <a:off x="143435" y="241158"/>
            <a:ext cx="8399929" cy="646331"/>
          </a:xfrm>
          <a:prstGeom prst="rect">
            <a:avLst/>
          </a:prstGeom>
          <a:noFill/>
        </p:spPr>
        <p:txBody>
          <a:bodyPr wrap="square">
            <a:spAutoFit/>
          </a:bodyPr>
          <a:lstStyle/>
          <a:p>
            <a:r>
              <a:rPr lang="en-IN" b="1" i="0" dirty="0">
                <a:effectLst/>
                <a:latin typeface="Montserrat" panose="00000500000000000000" pitchFamily="2" charset="0"/>
              </a:rPr>
              <a:t>                                                             </a:t>
            </a:r>
            <a:r>
              <a:rPr lang="en-IN" sz="3600" b="1" i="0" dirty="0">
                <a:effectLst/>
                <a:latin typeface="Montserrat" panose="00000500000000000000" pitchFamily="2" charset="0"/>
              </a:rPr>
              <a:t>Architecture</a:t>
            </a:r>
            <a:r>
              <a:rPr lang="en-IN" sz="3600" b="0" i="0" dirty="0">
                <a:effectLst/>
                <a:latin typeface="Montserrat" panose="00000500000000000000" pitchFamily="2" charset="0"/>
              </a:rPr>
              <a:t>:</a:t>
            </a:r>
            <a:endParaRPr lang="en-IN" sz="3600" dirty="0"/>
          </a:p>
        </p:txBody>
      </p:sp>
      <p:pic>
        <p:nvPicPr>
          <p:cNvPr id="1026" name="Picture 2">
            <a:extLst>
              <a:ext uri="{FF2B5EF4-FFF2-40B4-BE49-F238E27FC236}">
                <a16:creationId xmlns:a16="http://schemas.microsoft.com/office/drawing/2014/main" id="{369B007A-9AF7-45A5-B72A-8EEF500D3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894" y="1438275"/>
            <a:ext cx="9242612"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51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 y="404949"/>
            <a:ext cx="4284617" cy="523220"/>
          </a:xfrm>
          <a:prstGeom prst="rect">
            <a:avLst/>
          </a:prstGeom>
          <a:noFill/>
        </p:spPr>
        <p:txBody>
          <a:bodyPr wrap="square" rtlCol="0">
            <a:spAutoFit/>
          </a:bodyPr>
          <a:lstStyle/>
          <a:p>
            <a:r>
              <a:rPr lang="en-US" sz="2800" b="1" dirty="0"/>
              <a:t>Step_count  vs Activeness</a:t>
            </a:r>
            <a:endParaRPr lang="en-US" sz="2800" dirty="0"/>
          </a:p>
        </p:txBody>
      </p:sp>
      <p:pic>
        <p:nvPicPr>
          <p:cNvPr id="43010" name="Picture 2" descr="https://lh6.googleusercontent.com/w9rWNrXHW5pS07iApQHzdDCuUNu3bWFV9KcRpgGvD8-AgnH4r-ncTHEEj8ZJtZW1fMrJtniwq_OEjP--9kr32-lAqxZV69L-bwKTApC_1_DWwHqZe4djojLVxojaf8Ny0-ETJkA"/>
          <p:cNvPicPr>
            <a:picLocks noChangeAspect="1" noChangeArrowheads="1"/>
          </p:cNvPicPr>
          <p:nvPr/>
        </p:nvPicPr>
        <p:blipFill>
          <a:blip r:embed="rId2"/>
          <a:srcRect/>
          <a:stretch>
            <a:fillRect/>
          </a:stretch>
        </p:blipFill>
        <p:spPr bwMode="auto">
          <a:xfrm>
            <a:off x="1776549" y="1151390"/>
            <a:ext cx="8307977" cy="550545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352697"/>
            <a:ext cx="5303520" cy="523220"/>
          </a:xfrm>
          <a:prstGeom prst="rect">
            <a:avLst/>
          </a:prstGeom>
          <a:noFill/>
        </p:spPr>
        <p:txBody>
          <a:bodyPr wrap="square" rtlCol="0">
            <a:spAutoFit/>
          </a:bodyPr>
          <a:lstStyle/>
          <a:p>
            <a:r>
              <a:rPr lang="en-US" sz="2800" b="1" dirty="0"/>
              <a:t>Mood vs Calories_burned</a:t>
            </a:r>
            <a:endParaRPr lang="en-US" sz="2800" dirty="0"/>
          </a:p>
        </p:txBody>
      </p:sp>
      <p:pic>
        <p:nvPicPr>
          <p:cNvPr id="44034" name="Picture 2" descr="https://lh6.googleusercontent.com/zM5LmpIFY5Y_ixLQZ4uP_w2zJkhOhAdBFin_FyRddKXyT6mJ2lMWh8ktXp5tBdNrTO_tw9Rueap8J_X2riy69xePul-fM7gYVIuFo0GQNtRToh0ImdfyS3KJp8Yhc1u_2raXcb0"/>
          <p:cNvPicPr>
            <a:picLocks noChangeAspect="1" noChangeArrowheads="1"/>
          </p:cNvPicPr>
          <p:nvPr/>
        </p:nvPicPr>
        <p:blipFill>
          <a:blip r:embed="rId2"/>
          <a:srcRect/>
          <a:stretch>
            <a:fillRect/>
          </a:stretch>
        </p:blipFill>
        <p:spPr bwMode="auto">
          <a:xfrm>
            <a:off x="1567543" y="992778"/>
            <a:ext cx="8869680" cy="3892731"/>
          </a:xfrm>
          <a:prstGeom prst="rect">
            <a:avLst/>
          </a:prstGeom>
          <a:noFill/>
        </p:spPr>
      </p:pic>
      <p:sp>
        <p:nvSpPr>
          <p:cNvPr id="4" name="TextBox 3"/>
          <p:cNvSpPr txBox="1"/>
          <p:nvPr/>
        </p:nvSpPr>
        <p:spPr>
          <a:xfrm>
            <a:off x="640080" y="5107577"/>
            <a:ext cx="10933611" cy="1754326"/>
          </a:xfrm>
          <a:prstGeom prst="rect">
            <a:avLst/>
          </a:prstGeom>
          <a:noFill/>
        </p:spPr>
        <p:txBody>
          <a:bodyPr wrap="square" rtlCol="0">
            <a:spAutoFit/>
          </a:bodyPr>
          <a:lstStyle/>
          <a:p>
            <a:r>
              <a:rPr lang="en-US" dirty="0"/>
              <a:t>In the similar way what we did in the previous visualizations you can plot the graphs for ,</a:t>
            </a:r>
          </a:p>
          <a:p>
            <a:pPr fontAlgn="base">
              <a:buFont typeface="Arial" pitchFamily="34" charset="0"/>
              <a:buChar char="•"/>
            </a:pPr>
            <a:r>
              <a:rPr lang="en-US" dirty="0"/>
              <a:t> Calories_burned vs Activeness</a:t>
            </a:r>
          </a:p>
          <a:p>
            <a:pPr fontAlgn="base">
              <a:buFont typeface="Arial" pitchFamily="34" charset="0"/>
              <a:buChar char="•"/>
            </a:pPr>
            <a:r>
              <a:rPr lang="en-US" dirty="0"/>
              <a:t> Sleeping_hours vs mood</a:t>
            </a:r>
          </a:p>
          <a:p>
            <a:pPr fontAlgn="base">
              <a:buFont typeface="Arial" pitchFamily="34" charset="0"/>
              <a:buChar char="•"/>
            </a:pPr>
            <a:r>
              <a:rPr lang="en-US" dirty="0"/>
              <a:t> Sleeping_hours vs Activeness</a:t>
            </a:r>
          </a:p>
          <a:p>
            <a:pPr fontAlgn="base">
              <a:buFont typeface="Arial" pitchFamily="34" charset="0"/>
              <a:buChar char="•"/>
            </a:pPr>
            <a:r>
              <a:rPr lang="en-US" dirty="0"/>
              <a:t>  Mood vs Activeness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39634"/>
            <a:ext cx="11573692" cy="523220"/>
          </a:xfrm>
          <a:prstGeom prst="rect">
            <a:avLst/>
          </a:prstGeom>
          <a:noFill/>
        </p:spPr>
        <p:txBody>
          <a:bodyPr wrap="square" rtlCol="0">
            <a:spAutoFit/>
          </a:bodyPr>
          <a:lstStyle/>
          <a:p>
            <a:r>
              <a:rPr lang="en-US" sz="2800" b="1" dirty="0"/>
              <a:t>Outliers Detection using </a:t>
            </a:r>
            <a:r>
              <a:rPr lang="en-US" sz="2800" b="1" dirty="0" err="1"/>
              <a:t>boxplot</a:t>
            </a:r>
            <a:endParaRPr lang="en-US" sz="2800" dirty="0"/>
          </a:p>
        </p:txBody>
      </p:sp>
      <p:sp>
        <p:nvSpPr>
          <p:cNvPr id="3" name="TextBox 2"/>
          <p:cNvSpPr txBox="1"/>
          <p:nvPr/>
        </p:nvSpPr>
        <p:spPr>
          <a:xfrm>
            <a:off x="313509" y="1071154"/>
            <a:ext cx="11168742" cy="1631216"/>
          </a:xfrm>
          <a:prstGeom prst="rect">
            <a:avLst/>
          </a:prstGeom>
          <a:noFill/>
        </p:spPr>
        <p:txBody>
          <a:bodyPr wrap="square" rtlCol="0">
            <a:spAutoFit/>
          </a:bodyPr>
          <a:lstStyle/>
          <a:p>
            <a:r>
              <a:rPr lang="en-US" sz="2000" dirty="0"/>
              <a:t>Outliers are observations in a dataset that don't fit in some way or you can say those values are of no use and also may effect our results.</a:t>
            </a:r>
          </a:p>
          <a:p>
            <a:endParaRPr lang="en-US" sz="2000" dirty="0"/>
          </a:p>
          <a:p>
            <a:r>
              <a:rPr lang="en-US" sz="2000" dirty="0"/>
              <a:t>So with the help of </a:t>
            </a:r>
            <a:r>
              <a:rPr lang="en-US" sz="2000" dirty="0" err="1"/>
              <a:t>boxplot</a:t>
            </a:r>
            <a:r>
              <a:rPr lang="en-US" sz="2000" dirty="0"/>
              <a:t> we can visualize and check whether the data contains any outliers or not.</a:t>
            </a:r>
          </a:p>
          <a:p>
            <a:endParaRPr lang="en-US" sz="2000" dirty="0"/>
          </a:p>
        </p:txBody>
      </p:sp>
      <p:pic>
        <p:nvPicPr>
          <p:cNvPr id="46082" name="Picture 2" descr="https://lh5.googleusercontent.com/gSWVoYzsqAoyreWoYvaNnD2frlMQ-TTu2rzOzPe_a9SMbBkyALPneKz5J5YUs7X2E-DXC93gWIRwA-YRo6mlIKkjNKXFDMuMgiGOIp8ZM1nxcU66uazsMz3E0_so4c6mh-OrzZo"/>
          <p:cNvPicPr>
            <a:picLocks noChangeAspect="1" noChangeArrowheads="1"/>
          </p:cNvPicPr>
          <p:nvPr/>
        </p:nvPicPr>
        <p:blipFill>
          <a:blip r:embed="rId2"/>
          <a:srcRect/>
          <a:stretch>
            <a:fillRect/>
          </a:stretch>
        </p:blipFill>
        <p:spPr bwMode="auto">
          <a:xfrm>
            <a:off x="416833" y="3034166"/>
            <a:ext cx="5419725" cy="3486151"/>
          </a:xfrm>
          <a:prstGeom prst="rect">
            <a:avLst/>
          </a:prstGeom>
          <a:noFill/>
        </p:spPr>
      </p:pic>
      <p:pic>
        <p:nvPicPr>
          <p:cNvPr id="46084" name="Picture 4" descr="https://lh4.googleusercontent.com/oZw59mK55bbVwM7lGcQshki8fvu8pHJqSHks7dsfRDcS-o0Kkv8_9gMKQZs1lW9nrQ2uDbiX6DXG-FhpbNfjBiaySt3yFKV2cS0uJyVkErW2Iqgw8D0qZLA09YddjnMUQKO08zA"/>
          <p:cNvPicPr>
            <a:picLocks noChangeAspect="1" noChangeArrowheads="1"/>
          </p:cNvPicPr>
          <p:nvPr/>
        </p:nvPicPr>
        <p:blipFill>
          <a:blip r:embed="rId3"/>
          <a:srcRect/>
          <a:stretch>
            <a:fillRect/>
          </a:stretch>
        </p:blipFill>
        <p:spPr bwMode="auto">
          <a:xfrm>
            <a:off x="6399622" y="3025139"/>
            <a:ext cx="5343525" cy="34194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26571"/>
            <a:ext cx="10816045" cy="1477328"/>
          </a:xfrm>
          <a:prstGeom prst="rect">
            <a:avLst/>
          </a:prstGeom>
          <a:noFill/>
        </p:spPr>
        <p:txBody>
          <a:bodyPr wrap="square" rtlCol="0">
            <a:spAutoFit/>
          </a:bodyPr>
          <a:lstStyle/>
          <a:p>
            <a:r>
              <a:rPr lang="en-US" dirty="0"/>
              <a:t>Label Encoding of target data</a:t>
            </a:r>
          </a:p>
          <a:p>
            <a:endParaRPr lang="en-US" dirty="0"/>
          </a:p>
          <a:p>
            <a:r>
              <a:rPr lang="en-US" dirty="0"/>
              <a:t>As in our target data we have two classes </a:t>
            </a:r>
            <a:r>
              <a:rPr lang="en-US" dirty="0" err="1"/>
              <a:t>i,e</a:t>
            </a:r>
            <a:r>
              <a:rPr lang="en-US" dirty="0"/>
              <a:t>. 0(Inactive) , 500 (active) we will be using a label encoding technique to encode it to 0 and 1 for better understanding of the classes.</a:t>
            </a:r>
          </a:p>
          <a:p>
            <a:endParaRPr lang="en-US" dirty="0"/>
          </a:p>
        </p:txBody>
      </p:sp>
      <p:pic>
        <p:nvPicPr>
          <p:cNvPr id="47106" name="Picture 2" descr="https://lh5.googleusercontent.com/u4-DCdRpq4mhUk-jpEwGCvlCwKcWRi3y5nReoCK8ywAwVUieQ5fuQC6_XOCKxcqcrS8-wYkIhRG8cYCIigxelaEZoTEbMbXVVdwg7ySt-GO4fRaOzrdVy_tsnjTb_Elml2bWtOo"/>
          <p:cNvPicPr>
            <a:picLocks noChangeAspect="1" noChangeArrowheads="1"/>
          </p:cNvPicPr>
          <p:nvPr/>
        </p:nvPicPr>
        <p:blipFill>
          <a:blip r:embed="rId2"/>
          <a:srcRect/>
          <a:stretch>
            <a:fillRect/>
          </a:stretch>
        </p:blipFill>
        <p:spPr bwMode="auto">
          <a:xfrm>
            <a:off x="666206" y="2233749"/>
            <a:ext cx="11168743" cy="381435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78823"/>
            <a:ext cx="11443063" cy="800219"/>
          </a:xfrm>
          <a:prstGeom prst="rect">
            <a:avLst/>
          </a:prstGeom>
          <a:noFill/>
        </p:spPr>
        <p:txBody>
          <a:bodyPr wrap="square" rtlCol="0">
            <a:spAutoFit/>
          </a:bodyPr>
          <a:lstStyle/>
          <a:p>
            <a:r>
              <a:rPr lang="en-US" sz="2800" b="1" dirty="0"/>
              <a:t>Splitting The Dataset Into Dependent And Independent Variables</a:t>
            </a:r>
          </a:p>
          <a:p>
            <a:endParaRPr lang="en-US" dirty="0"/>
          </a:p>
        </p:txBody>
      </p:sp>
      <p:sp>
        <p:nvSpPr>
          <p:cNvPr id="3" name="TextBox 2"/>
          <p:cNvSpPr txBox="1"/>
          <p:nvPr/>
        </p:nvSpPr>
        <p:spPr>
          <a:xfrm>
            <a:off x="574766" y="1227909"/>
            <a:ext cx="10946674" cy="3139321"/>
          </a:xfrm>
          <a:prstGeom prst="rect">
            <a:avLst/>
          </a:prstGeom>
          <a:noFill/>
        </p:spPr>
        <p:txBody>
          <a:bodyPr wrap="square" rtlCol="0">
            <a:spAutoFit/>
          </a:bodyPr>
          <a:lstStyle/>
          <a:p>
            <a:r>
              <a:rPr lang="en-US" dirty="0"/>
              <a:t>In machine learning, the concept of dependent variable (y) and independent variables(x) is important to understand. Here, Dependent variable is nothing but output in the dataset and the independent variable is all inputs in the dataset. We can denote with any symbol (alphabets). In our dataset we can say that class is the dependent variable and all other columns are independent. But in order to select the independent columns we will be selecting only those columns which are highly correlated and of some value to our dependent column.</a:t>
            </a:r>
          </a:p>
          <a:p>
            <a:r>
              <a:rPr lang="en-US" dirty="0"/>
              <a:t> </a:t>
            </a:r>
          </a:p>
          <a:p>
            <a:r>
              <a:rPr lang="en-US" dirty="0"/>
              <a:t>With this in mind, we need to split our dataset into the matrix of independent variables and the vector or dependent variable. Mathematically, Vector is defined as a matrix that has just one column.</a:t>
            </a:r>
          </a:p>
          <a:p>
            <a:endParaRPr lang="en-US" dirty="0"/>
          </a:p>
          <a:p>
            <a:r>
              <a:rPr lang="en-US" dirty="0"/>
              <a:t>Let’s create out independent and dependent variables: </a:t>
            </a:r>
          </a:p>
          <a:p>
            <a:endParaRPr lang="en-US" dirty="0"/>
          </a:p>
        </p:txBody>
      </p:sp>
      <p:pic>
        <p:nvPicPr>
          <p:cNvPr id="48130" name="Picture 2" descr="https://lh3.googleusercontent.com/MeP-h_l7S2YX5_wmO1_nYwvbt6kdW-YuVen9OwOGMgsqR_SY9RAKwtjS3QGeKMzWCeGari2bvhnc2izs7Ol9sktsjQpq_ffSbA63oDzFXTQ68TO7DkDVtaj2Vu4HEKnGUtiVj7k"/>
          <p:cNvPicPr>
            <a:picLocks noChangeAspect="1" noChangeArrowheads="1"/>
          </p:cNvPicPr>
          <p:nvPr/>
        </p:nvPicPr>
        <p:blipFill>
          <a:blip r:embed="rId2"/>
          <a:srcRect/>
          <a:stretch>
            <a:fillRect/>
          </a:stretch>
        </p:blipFill>
        <p:spPr bwMode="auto">
          <a:xfrm>
            <a:off x="2937963" y="4161155"/>
            <a:ext cx="5276850" cy="1247775"/>
          </a:xfrm>
          <a:prstGeom prst="rect">
            <a:avLst/>
          </a:prstGeom>
          <a:noFill/>
        </p:spPr>
      </p:pic>
      <p:sp>
        <p:nvSpPr>
          <p:cNvPr id="5" name="TextBox 4"/>
          <p:cNvSpPr txBox="1"/>
          <p:nvPr/>
        </p:nvSpPr>
        <p:spPr>
          <a:xfrm>
            <a:off x="770709" y="5760720"/>
            <a:ext cx="11051177" cy="923330"/>
          </a:xfrm>
          <a:prstGeom prst="rect">
            <a:avLst/>
          </a:prstGeom>
          <a:noFill/>
        </p:spPr>
        <p:txBody>
          <a:bodyPr wrap="square" rtlCol="0">
            <a:spAutoFit/>
          </a:bodyPr>
          <a:lstStyle/>
          <a:p>
            <a:pPr>
              <a:buFont typeface="Arial" pitchFamily="34" charset="0"/>
              <a:buChar char="•"/>
            </a:pPr>
            <a:r>
              <a:rPr lang="en-US" dirty="0"/>
              <a:t> In the above code we are creating a DataFrame of the independent variable x with our selected columns and for dependent variable y we are only taking the class column.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78823"/>
            <a:ext cx="7119257" cy="523220"/>
          </a:xfrm>
          <a:prstGeom prst="rect">
            <a:avLst/>
          </a:prstGeom>
          <a:noFill/>
        </p:spPr>
        <p:txBody>
          <a:bodyPr wrap="square" rtlCol="0">
            <a:spAutoFit/>
          </a:bodyPr>
          <a:lstStyle/>
          <a:p>
            <a:r>
              <a:rPr lang="en-US" sz="2800" b="1" dirty="0"/>
              <a:t>Column Transformer</a:t>
            </a:r>
            <a:endParaRPr lang="en-US" sz="2800" dirty="0"/>
          </a:p>
        </p:txBody>
      </p:sp>
      <p:sp>
        <p:nvSpPr>
          <p:cNvPr id="3" name="TextBox 2"/>
          <p:cNvSpPr txBox="1"/>
          <p:nvPr/>
        </p:nvSpPr>
        <p:spPr>
          <a:xfrm>
            <a:off x="352697" y="1071154"/>
            <a:ext cx="11652069" cy="1754326"/>
          </a:xfrm>
          <a:prstGeom prst="rect">
            <a:avLst/>
          </a:prstGeom>
          <a:noFill/>
        </p:spPr>
        <p:txBody>
          <a:bodyPr wrap="square" rtlCol="0">
            <a:spAutoFit/>
          </a:bodyPr>
          <a:lstStyle/>
          <a:p>
            <a:r>
              <a:rPr lang="en-US" dirty="0"/>
              <a:t>Applies transformers to columns of an array or pandas DataFrame. This estimator allows different columns or column subsets of the input to be transformed separately and the features generated by each transformer will be concatenated to form a single feature space.</a:t>
            </a:r>
          </a:p>
          <a:p>
            <a:endParaRPr lang="en-US" dirty="0"/>
          </a:p>
          <a:p>
            <a:r>
              <a:rPr lang="en-US" b="1" dirty="0">
                <a:hlinkClick r:id="rId2"/>
              </a:rPr>
              <a:t>Column Transformer</a:t>
            </a:r>
            <a:r>
              <a:rPr lang="en-US" dirty="0"/>
              <a:t> is a new approach where we apply both labels and one hot encoding in a single step.</a:t>
            </a:r>
          </a:p>
          <a:p>
            <a:endParaRPr lang="en-US" dirty="0"/>
          </a:p>
        </p:txBody>
      </p:sp>
      <p:pic>
        <p:nvPicPr>
          <p:cNvPr id="49154" name="Picture 2" descr="https://lh4.googleusercontent.com/ZNiUpap5jJfpREMD4aCRRbPPbGm-ZcVqy3sJ2WXTuyZPik6Qg2tpN_fmqcH-1oEJ3yfOA9t71K8ZuBdYcMRHz_INDfKNSqcJEwMC61w_rry8YOB5Qlc-Lh3Ywg4ynLASxdlNJ_w"/>
          <p:cNvPicPr>
            <a:picLocks noChangeAspect="1" noChangeArrowheads="1"/>
          </p:cNvPicPr>
          <p:nvPr/>
        </p:nvPicPr>
        <p:blipFill>
          <a:blip r:embed="rId3"/>
          <a:srcRect/>
          <a:stretch>
            <a:fillRect/>
          </a:stretch>
        </p:blipFill>
        <p:spPr bwMode="auto">
          <a:xfrm>
            <a:off x="1319349" y="2847703"/>
            <a:ext cx="8921931" cy="339634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365760"/>
            <a:ext cx="11390811" cy="800219"/>
          </a:xfrm>
          <a:prstGeom prst="rect">
            <a:avLst/>
          </a:prstGeom>
          <a:noFill/>
        </p:spPr>
        <p:txBody>
          <a:bodyPr wrap="square" rtlCol="0">
            <a:spAutoFit/>
          </a:bodyPr>
          <a:lstStyle/>
          <a:p>
            <a:r>
              <a:rPr lang="en-US" sz="2800" b="1" dirty="0"/>
              <a:t>Split The Dataset Into Train Set And Test Set</a:t>
            </a:r>
          </a:p>
          <a:p>
            <a:endParaRPr lang="en-US" dirty="0"/>
          </a:p>
        </p:txBody>
      </p:sp>
      <p:sp>
        <p:nvSpPr>
          <p:cNvPr id="3" name="TextBox 2"/>
          <p:cNvSpPr txBox="1"/>
          <p:nvPr/>
        </p:nvSpPr>
        <p:spPr>
          <a:xfrm>
            <a:off x="522514" y="1175657"/>
            <a:ext cx="10998926" cy="4370427"/>
          </a:xfrm>
          <a:prstGeom prst="rect">
            <a:avLst/>
          </a:prstGeom>
          <a:noFill/>
        </p:spPr>
        <p:txBody>
          <a:bodyPr wrap="square" rtlCol="0">
            <a:spAutoFit/>
          </a:bodyPr>
          <a:lstStyle/>
          <a:p>
            <a:r>
              <a:rPr lang="en-US" sz="2000" dirty="0"/>
              <a:t>When you are working on a model and you want to train it, you obviously have a dataset. But after training, we have to test the model on some test dataset. For this, you will have a dataset which is different from the training set you used earlier. But it might not always be possible to have so much data during the development phase. In such cases, the solution is to split the dataset into two sets, one for training and the other for testing.</a:t>
            </a:r>
          </a:p>
          <a:p>
            <a:endParaRPr lang="en-US" sz="2000" dirty="0"/>
          </a:p>
          <a:p>
            <a:r>
              <a:rPr lang="en-US" sz="2000" dirty="0"/>
              <a:t>But the question is, how do you split the data? You can’t possibly manually split the dataset into two sets. And you also have to make sure you split the data in a random manner. To help us with this task, the Scikit library provides a tool, called the Model Selection library. There is a class in the library which is, ‘</a:t>
            </a:r>
            <a:r>
              <a:rPr lang="en-US" sz="2000" dirty="0" err="1">
                <a:hlinkClick r:id="rId2"/>
              </a:rPr>
              <a:t>train_test_split</a:t>
            </a:r>
            <a:r>
              <a:rPr lang="en-US" sz="2000" dirty="0"/>
              <a:t>.’ Using this we can easily split the dataset into the training and the testing datasets in various proportions.</a:t>
            </a:r>
          </a:p>
          <a:p>
            <a:endParaRPr lang="en-US" sz="2000" dirty="0"/>
          </a:p>
          <a:p>
            <a:r>
              <a:rPr lang="en-US" sz="2000" dirty="0"/>
              <a:t>The train-test split is a technique for evaluating the performance of a machine learning algorith</a:t>
            </a:r>
            <a:r>
              <a:rPr lang="en-US" dirty="0"/>
              <a:t>m.</a:t>
            </a:r>
          </a:p>
          <a:p>
            <a:endParaRPr lang="en-US" dirty="0"/>
          </a:p>
        </p:txBody>
      </p:sp>
      <p:sp>
        <p:nvSpPr>
          <p:cNvPr id="4" name="TextBox 3"/>
          <p:cNvSpPr txBox="1"/>
          <p:nvPr/>
        </p:nvSpPr>
        <p:spPr>
          <a:xfrm>
            <a:off x="653143" y="5617028"/>
            <a:ext cx="10541726" cy="1292662"/>
          </a:xfrm>
          <a:prstGeom prst="rect">
            <a:avLst/>
          </a:prstGeom>
          <a:noFill/>
        </p:spPr>
        <p:txBody>
          <a:bodyPr wrap="square" rtlCol="0">
            <a:spAutoFit/>
          </a:bodyPr>
          <a:lstStyle/>
          <a:p>
            <a:pPr fontAlgn="base">
              <a:buFont typeface="Arial" pitchFamily="34" charset="0"/>
              <a:buChar char="•"/>
            </a:pPr>
            <a:r>
              <a:rPr lang="en-US" sz="2000" b="1" dirty="0"/>
              <a:t> Train Dataset</a:t>
            </a:r>
            <a:r>
              <a:rPr lang="en-US" sz="2000" dirty="0"/>
              <a:t>: Used to fit the machine learning model.</a:t>
            </a:r>
          </a:p>
          <a:p>
            <a:pPr fontAlgn="base"/>
            <a:endParaRPr lang="en-US" sz="2000" dirty="0"/>
          </a:p>
          <a:p>
            <a:pPr fontAlgn="base">
              <a:buFont typeface="Arial" pitchFamily="34" charset="0"/>
              <a:buChar char="•"/>
            </a:pPr>
            <a:r>
              <a:rPr lang="en-US" sz="2000" b="1" dirty="0"/>
              <a:t> Test Dataset</a:t>
            </a:r>
            <a:r>
              <a:rPr lang="en-US" sz="2000" dirty="0"/>
              <a:t>: Used to evaluate the fit machine learning model.</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248194"/>
            <a:ext cx="11625942" cy="2308324"/>
          </a:xfrm>
          <a:prstGeom prst="rect">
            <a:avLst/>
          </a:prstGeom>
          <a:noFill/>
        </p:spPr>
        <p:txBody>
          <a:bodyPr wrap="square" rtlCol="0">
            <a:spAutoFit/>
          </a:bodyPr>
          <a:lstStyle/>
          <a:p>
            <a:r>
              <a:rPr lang="en-US" dirty="0"/>
              <a:t>In general you can allocate 80% of the dataset to the training set and the remaining 20% to the test set.</a:t>
            </a:r>
          </a:p>
          <a:p>
            <a:endParaRPr lang="en-US" dirty="0"/>
          </a:p>
          <a:p>
            <a:r>
              <a:rPr lang="en-US" dirty="0"/>
              <a:t>We will create 4 sets— X_train (training part of the matrix of features), X_test (test part of the matrix of features), Y_train (training part of the dependent variables associated with the X train sets, and therefore also the same indices), Y_test (test part of the dependent variables associated with the X test sets, and therefore also the same indices.</a:t>
            </a:r>
          </a:p>
          <a:p>
            <a:endParaRPr lang="en-US" dirty="0"/>
          </a:p>
          <a:p>
            <a:r>
              <a:rPr lang="en-US" dirty="0"/>
              <a:t>There are a few other parameters that we need to understand before we use the class:</a:t>
            </a:r>
          </a:p>
          <a:p>
            <a:endParaRPr lang="en-US" dirty="0"/>
          </a:p>
        </p:txBody>
      </p:sp>
      <p:sp>
        <p:nvSpPr>
          <p:cNvPr id="3" name="TextBox 2"/>
          <p:cNvSpPr txBox="1"/>
          <p:nvPr/>
        </p:nvSpPr>
        <p:spPr>
          <a:xfrm>
            <a:off x="561703" y="2390503"/>
            <a:ext cx="11011988" cy="3243825"/>
          </a:xfrm>
          <a:prstGeom prst="rect">
            <a:avLst/>
          </a:prstGeom>
          <a:noFill/>
        </p:spPr>
        <p:txBody>
          <a:bodyPr wrap="square" rtlCol="0">
            <a:spAutoFit/>
          </a:bodyPr>
          <a:lstStyle/>
          <a:p>
            <a:pPr fontAlgn="base">
              <a:buFont typeface="Arial" pitchFamily="34" charset="0"/>
              <a:buChar char="•"/>
            </a:pPr>
            <a:r>
              <a:rPr lang="en-US" b="1" dirty="0"/>
              <a:t>  test size</a:t>
            </a:r>
            <a:r>
              <a:rPr lang="en-US" dirty="0"/>
              <a:t> — this parameter decides the size of the data that has to be split as the test dataset. This is given as a fraction. For example, if you pass 0.5 as the value, the dataset will be split 50% as the test dataset</a:t>
            </a:r>
          </a:p>
          <a:p>
            <a:pPr fontAlgn="base"/>
            <a:endParaRPr lang="en-US" dirty="0"/>
          </a:p>
          <a:p>
            <a:pPr fontAlgn="base">
              <a:buFont typeface="Arial" pitchFamily="34" charset="0"/>
              <a:buChar char="•"/>
            </a:pPr>
            <a:r>
              <a:rPr lang="en-US" b="1" dirty="0"/>
              <a:t>  train size</a:t>
            </a:r>
            <a:r>
              <a:rPr lang="en-US" dirty="0"/>
              <a:t> — you have to specify this parameter only if you’re not specifying the test size. This is the same as test size, but instead you tell the class what percent of the dataset you want to split as the training set.</a:t>
            </a:r>
          </a:p>
          <a:p>
            <a:pPr fontAlgn="base"/>
            <a:endParaRPr lang="en-US" dirty="0"/>
          </a:p>
          <a:p>
            <a:pPr fontAlgn="base">
              <a:buFont typeface="Arial" pitchFamily="34" charset="0"/>
              <a:buChar char="•"/>
            </a:pPr>
            <a:r>
              <a:rPr lang="en-US" b="1" dirty="0"/>
              <a:t>  random state </a:t>
            </a:r>
            <a:r>
              <a:rPr lang="en-US" dirty="0"/>
              <a:t>— here you pass an integer, which will act as the seed for the random number generator during the     split. Or, you can also pass an instance of the Random_state class, which will become the number generator. If you don’t pass anything, the Random_state instance used by np.random will be used instead.</a:t>
            </a:r>
          </a:p>
          <a:p>
            <a:pPr fontAlgn="base"/>
            <a:r>
              <a:rPr lang="en-US" dirty="0"/>
              <a:t>Now split our dataset into a train set and test using the train_test_split class from scikit learn library</a:t>
            </a:r>
          </a:p>
          <a:p>
            <a:endParaRPr lang="en-US" dirty="0"/>
          </a:p>
        </p:txBody>
      </p:sp>
      <p:pic>
        <p:nvPicPr>
          <p:cNvPr id="4" name="Picture 2" descr="https://lh5.googleusercontent.com/lpHLvtfc9rwJTq-enn7E4L9XPvUNIzT86VpmrLb1GDtRQ8aHCQhbBVV5ByarHJFQk5kf3VJ5a7vDDOsxSwZhhn8MCsW_Z4mMvbTjjHCcaT41tqplZOsMXAEo-NCwUW9mCTxN1g0"/>
          <p:cNvPicPr>
            <a:picLocks noChangeAspect="1" noChangeArrowheads="1"/>
          </p:cNvPicPr>
          <p:nvPr/>
        </p:nvPicPr>
        <p:blipFill>
          <a:blip r:embed="rId2"/>
          <a:srcRect/>
          <a:stretch>
            <a:fillRect/>
          </a:stretch>
        </p:blipFill>
        <p:spPr bwMode="auto">
          <a:xfrm>
            <a:off x="1788432" y="5362938"/>
            <a:ext cx="7953375" cy="12382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378822"/>
            <a:ext cx="4010297" cy="861774"/>
          </a:xfrm>
          <a:prstGeom prst="rect">
            <a:avLst/>
          </a:prstGeom>
          <a:noFill/>
        </p:spPr>
        <p:txBody>
          <a:bodyPr wrap="square" rtlCol="0">
            <a:spAutoFit/>
          </a:bodyPr>
          <a:lstStyle/>
          <a:p>
            <a:r>
              <a:rPr lang="en-US" sz="3200" b="1" dirty="0"/>
              <a:t>Model Building:</a:t>
            </a:r>
          </a:p>
          <a:p>
            <a:endParaRPr lang="en-US" dirty="0"/>
          </a:p>
        </p:txBody>
      </p:sp>
      <p:sp>
        <p:nvSpPr>
          <p:cNvPr id="6" name="TextBox 5"/>
          <p:cNvSpPr txBox="1"/>
          <p:nvPr/>
        </p:nvSpPr>
        <p:spPr>
          <a:xfrm>
            <a:off x="522514" y="1071154"/>
            <a:ext cx="10437223" cy="861774"/>
          </a:xfrm>
          <a:prstGeom prst="rect">
            <a:avLst/>
          </a:prstGeom>
          <a:noFill/>
        </p:spPr>
        <p:txBody>
          <a:bodyPr wrap="square" rtlCol="0">
            <a:spAutoFit/>
          </a:bodyPr>
          <a:lstStyle/>
          <a:p>
            <a:r>
              <a:rPr lang="en-US" sz="3200" b="1" dirty="0"/>
              <a:t>Train And Test The Model Using Decision Tree</a:t>
            </a:r>
          </a:p>
          <a:p>
            <a:endParaRPr lang="en-US" dirty="0"/>
          </a:p>
        </p:txBody>
      </p:sp>
      <p:sp>
        <p:nvSpPr>
          <p:cNvPr id="7" name="TextBox 6"/>
          <p:cNvSpPr txBox="1"/>
          <p:nvPr/>
        </p:nvSpPr>
        <p:spPr>
          <a:xfrm>
            <a:off x="1084217" y="1933303"/>
            <a:ext cx="10175966" cy="4370427"/>
          </a:xfrm>
          <a:prstGeom prst="rect">
            <a:avLst/>
          </a:prstGeom>
          <a:noFill/>
        </p:spPr>
        <p:txBody>
          <a:bodyPr wrap="square" rtlCol="0">
            <a:spAutoFit/>
          </a:bodyPr>
          <a:lstStyle/>
          <a:p>
            <a:r>
              <a:rPr lang="en-US" sz="2000" dirty="0"/>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endParaRPr lang="en-US" sz="2000" dirty="0"/>
          </a:p>
          <a:p>
            <a:r>
              <a:rPr lang="en-US" sz="2000" dirty="0"/>
              <a:t>Example: </a:t>
            </a:r>
          </a:p>
          <a:p>
            <a:r>
              <a:rPr lang="en-US" sz="2000" dirty="0"/>
              <a:t>1. Linear Regression.</a:t>
            </a:r>
          </a:p>
          <a:p>
            <a:r>
              <a:rPr lang="en-US" sz="2000" dirty="0"/>
              <a:t>2. Logistic Regression.</a:t>
            </a:r>
          </a:p>
          <a:p>
            <a:r>
              <a:rPr lang="en-US" sz="2000" dirty="0"/>
              <a:t>3. Random Forest Regression / Classification.</a:t>
            </a:r>
          </a:p>
          <a:p>
            <a:r>
              <a:rPr lang="en-US" sz="2000" dirty="0"/>
              <a:t>4. Decision Tree Regression / Classification.</a:t>
            </a:r>
          </a:p>
          <a:p>
            <a:endParaRPr lang="en-US" sz="2000" dirty="0"/>
          </a:p>
          <a:p>
            <a:r>
              <a:rPr lang="en-US" sz="2000" dirty="0"/>
              <a:t>You will need to train the datasets to run smoothly and see an incremental improvement in the prediction rate.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1" y="391886"/>
            <a:ext cx="10881360" cy="461665"/>
          </a:xfrm>
          <a:prstGeom prst="rect">
            <a:avLst/>
          </a:prstGeom>
          <a:noFill/>
        </p:spPr>
        <p:txBody>
          <a:bodyPr wrap="square" rtlCol="0">
            <a:spAutoFit/>
          </a:bodyPr>
          <a:lstStyle/>
          <a:p>
            <a:r>
              <a:rPr lang="en-US" sz="2400" b="1" dirty="0"/>
              <a:t>Now we apply the Decision Tree algorithm on our dataset</a:t>
            </a:r>
            <a:r>
              <a:rPr lang="en-US" sz="2400" dirty="0"/>
              <a:t>.</a:t>
            </a:r>
          </a:p>
        </p:txBody>
      </p:sp>
      <p:sp>
        <p:nvSpPr>
          <p:cNvPr id="3" name="TextBox 2"/>
          <p:cNvSpPr txBox="1"/>
          <p:nvPr/>
        </p:nvSpPr>
        <p:spPr>
          <a:xfrm>
            <a:off x="613954" y="1149531"/>
            <a:ext cx="10567852" cy="923330"/>
          </a:xfrm>
          <a:prstGeom prst="rect">
            <a:avLst/>
          </a:prstGeom>
          <a:noFill/>
        </p:spPr>
        <p:txBody>
          <a:bodyPr wrap="square" rtlCol="0">
            <a:spAutoFit/>
          </a:bodyPr>
          <a:lstStyle/>
          <a:p>
            <a:r>
              <a:rPr lang="en-US" dirty="0"/>
              <a:t>A decision tree is a decision support tool that uses a tree-like model of decisions and their possible consequences, including chance event outcomes, resource costs, and utility. It is one way to display an algorithm that only contains conditional control statements.</a:t>
            </a:r>
          </a:p>
        </p:txBody>
      </p:sp>
      <p:sp>
        <p:nvSpPr>
          <p:cNvPr id="4" name="TextBox 3"/>
          <p:cNvSpPr txBox="1"/>
          <p:nvPr/>
        </p:nvSpPr>
        <p:spPr>
          <a:xfrm>
            <a:off x="509451" y="2429691"/>
            <a:ext cx="8556172" cy="461665"/>
          </a:xfrm>
          <a:prstGeom prst="rect">
            <a:avLst/>
          </a:prstGeom>
          <a:noFill/>
        </p:spPr>
        <p:txBody>
          <a:bodyPr wrap="square" rtlCol="0">
            <a:spAutoFit/>
          </a:bodyPr>
          <a:lstStyle/>
          <a:p>
            <a:r>
              <a:rPr lang="en-US" sz="2400" b="1" dirty="0"/>
              <a:t>Build the model with the Decision Tree Classifier</a:t>
            </a:r>
            <a:r>
              <a:rPr lang="en-US" sz="2400" dirty="0"/>
              <a:t>.</a:t>
            </a:r>
          </a:p>
        </p:txBody>
      </p:sp>
      <p:sp>
        <p:nvSpPr>
          <p:cNvPr id="5" name="TextBox 4"/>
          <p:cNvSpPr txBox="1"/>
          <p:nvPr/>
        </p:nvSpPr>
        <p:spPr>
          <a:xfrm>
            <a:off x="809897" y="3161211"/>
            <a:ext cx="10463349" cy="646331"/>
          </a:xfrm>
          <a:prstGeom prst="rect">
            <a:avLst/>
          </a:prstGeom>
          <a:noFill/>
        </p:spPr>
        <p:txBody>
          <a:bodyPr wrap="square" rtlCol="0">
            <a:spAutoFit/>
          </a:bodyPr>
          <a:lstStyle/>
          <a:p>
            <a:r>
              <a:rPr lang="en-US" dirty="0"/>
              <a:t>We’re going to use </a:t>
            </a:r>
            <a:r>
              <a:rPr lang="en-US" dirty="0" err="1"/>
              <a:t>x_train</a:t>
            </a:r>
            <a:r>
              <a:rPr lang="en-US" dirty="0"/>
              <a:t> and </a:t>
            </a:r>
            <a:r>
              <a:rPr lang="en-US" dirty="0" err="1"/>
              <a:t>y_train</a:t>
            </a:r>
            <a:r>
              <a:rPr lang="en-US" dirty="0"/>
              <a:t> obtained above in train_test_split section to train our decision tree classifier model. We’re using the fit method and passing the parameters as shown below.</a:t>
            </a:r>
          </a:p>
        </p:txBody>
      </p:sp>
      <p:pic>
        <p:nvPicPr>
          <p:cNvPr id="53250" name="Picture 2" descr="https://lh3.googleusercontent.com/trWJ-r8j84rdf3yNX1P0_I_lcsIsRzcX5hnH2enpqHncyhMXNsOwXUvHjazBPO8M8t3LlUCmOeam96b1z7lgmzR4TUOTArmtWqfEIxQH43ebXaTSAznk46h6AqplSD1YfIKgy40"/>
          <p:cNvPicPr>
            <a:picLocks noChangeAspect="1" noChangeArrowheads="1"/>
          </p:cNvPicPr>
          <p:nvPr/>
        </p:nvPicPr>
        <p:blipFill>
          <a:blip r:embed="rId2"/>
          <a:srcRect/>
          <a:stretch>
            <a:fillRect/>
          </a:stretch>
        </p:blipFill>
        <p:spPr bwMode="auto">
          <a:xfrm>
            <a:off x="2271758" y="4088674"/>
            <a:ext cx="6657975" cy="25341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AA5AE-A799-4D75-B7BA-366F8080F476}"/>
              </a:ext>
            </a:extLst>
          </p:cNvPr>
          <p:cNvSpPr txBox="1"/>
          <p:nvPr/>
        </p:nvSpPr>
        <p:spPr>
          <a:xfrm>
            <a:off x="295833" y="348733"/>
            <a:ext cx="10668002" cy="6883936"/>
          </a:xfrm>
          <a:prstGeom prst="rect">
            <a:avLst/>
          </a:prstGeom>
          <a:noFill/>
        </p:spPr>
        <p:txBody>
          <a:bodyPr wrap="square">
            <a:spAutoFit/>
          </a:bodyPr>
          <a:lstStyle/>
          <a:p>
            <a:pPr algn="l"/>
            <a:r>
              <a:rPr lang="en-IN" sz="2800" b="1" dirty="0">
                <a:solidFill>
                  <a:srgbClr val="2D2828"/>
                </a:solidFill>
                <a:latin typeface="Open Sans" panose="020B0606030504020204" pitchFamily="34" charset="0"/>
              </a:rPr>
              <a:t>Project </a:t>
            </a:r>
            <a:r>
              <a:rPr lang="en-IN" sz="2800" b="1" i="0" dirty="0">
                <a:solidFill>
                  <a:srgbClr val="2D2828"/>
                </a:solidFill>
                <a:effectLst/>
                <a:latin typeface="Open Sans" panose="020B0606030504020204" pitchFamily="34" charset="0"/>
              </a:rPr>
              <a:t>Outcomes :</a:t>
            </a:r>
          </a:p>
          <a:p>
            <a:pPr algn="l"/>
            <a:r>
              <a:rPr lang="en-IN" b="1" dirty="0">
                <a:solidFill>
                  <a:srgbClr val="2D2828"/>
                </a:solidFill>
                <a:latin typeface="Open Sans" panose="020B0606030504020204" pitchFamily="34" charset="0"/>
              </a:rPr>
              <a:t>                                   </a:t>
            </a:r>
          </a:p>
          <a:p>
            <a:pPr algn="l" rtl="0">
              <a:spcBef>
                <a:spcPts val="0"/>
              </a:spcBef>
              <a:spcAft>
                <a:spcPts val="800"/>
              </a:spcAft>
            </a:pPr>
            <a:r>
              <a:rPr lang="en-IN" b="1" i="0" dirty="0">
                <a:solidFill>
                  <a:srgbClr val="2D2828"/>
                </a:solidFill>
                <a:effectLst/>
                <a:latin typeface="Open Sans" panose="020B0606030504020204" pitchFamily="34" charset="0"/>
              </a:rPr>
              <a:t>                                   </a:t>
            </a:r>
            <a:r>
              <a:rPr lang="en-US" sz="2800" b="0" i="0" dirty="0">
                <a:effectLst/>
                <a:latin typeface="Montserrat" panose="00000500000000000000" pitchFamily="2" charset="0"/>
              </a:rPr>
              <a:t>By the end of this project:</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You’ll be able to understand the problem to classify if it is a regression or a classification kind of problem.</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pre-process / clean the data using different data pre-processing techniques.</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analyze or get insights of data through visualization.</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Applying different algorithms according to dataset and based on visualization.</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find the accuracy of the model.</a:t>
            </a:r>
          </a:p>
          <a:p>
            <a:pPr algn="l" rtl="0" fontAlgn="base">
              <a:spcBef>
                <a:spcPts val="0"/>
              </a:spcBef>
              <a:spcAft>
                <a:spcPts val="80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build a web application using the Flask framework.</a:t>
            </a:r>
          </a:p>
          <a:p>
            <a:pPr algn="l"/>
            <a:endParaRPr lang="en-IN" b="1" i="0" dirty="0">
              <a:solidFill>
                <a:srgbClr val="2D2828"/>
              </a:solidFill>
              <a:effectLst/>
              <a:latin typeface="Open Sans" panose="020B0606030504020204" pitchFamily="34" charset="0"/>
            </a:endParaRPr>
          </a:p>
        </p:txBody>
      </p:sp>
    </p:spTree>
    <p:extLst>
      <p:ext uri="{BB962C8B-B14F-4D97-AF65-F5344CB8AC3E}">
        <p14:creationId xmlns:p14="http://schemas.microsoft.com/office/powerpoint/2010/main" val="3663067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65760"/>
            <a:ext cx="10933611" cy="2308324"/>
          </a:xfrm>
          <a:prstGeom prst="rect">
            <a:avLst/>
          </a:prstGeom>
          <a:noFill/>
        </p:spPr>
        <p:txBody>
          <a:bodyPr wrap="square" rtlCol="0">
            <a:spAutoFit/>
          </a:bodyPr>
          <a:lstStyle/>
          <a:p>
            <a:r>
              <a:rPr lang="en-US" b="1" dirty="0"/>
              <a:t>Predict the values</a:t>
            </a:r>
          </a:p>
          <a:p>
            <a:endParaRPr lang="en-US" dirty="0"/>
          </a:p>
          <a:p>
            <a:r>
              <a:rPr lang="en-US" dirty="0"/>
              <a:t>Once the model is trained, it’s ready to make predictions. We can use the </a:t>
            </a:r>
            <a:r>
              <a:rPr lang="en-US" b="1" dirty="0"/>
              <a:t>predict</a:t>
            </a:r>
            <a:r>
              <a:rPr lang="en-US" dirty="0"/>
              <a:t> method on the model and pass </a:t>
            </a:r>
            <a:r>
              <a:rPr lang="en-US" b="1" dirty="0"/>
              <a:t>x_test</a:t>
            </a:r>
            <a:r>
              <a:rPr lang="en-US" dirty="0"/>
              <a:t> as a parameter to get the output as </a:t>
            </a:r>
            <a:r>
              <a:rPr lang="en-US" b="1" dirty="0"/>
              <a:t>dt_y_train</a:t>
            </a:r>
            <a:r>
              <a:rPr lang="en-US" dirty="0"/>
              <a:t>.</a:t>
            </a:r>
          </a:p>
          <a:p>
            <a:endParaRPr lang="en-US" dirty="0"/>
          </a:p>
          <a:p>
            <a:r>
              <a:rPr lang="en-US" dirty="0"/>
              <a:t>Notice that the prediction output is an array of real numbers corresponding to the input array.</a:t>
            </a:r>
          </a:p>
          <a:p>
            <a:br>
              <a:rPr lang="en-US" dirty="0"/>
            </a:br>
            <a:endParaRPr lang="en-US" dirty="0"/>
          </a:p>
        </p:txBody>
      </p:sp>
      <p:pic>
        <p:nvPicPr>
          <p:cNvPr id="54274" name="Picture 2" descr="https://lh5.googleusercontent.com/2Ei4Fd9RK6X7hPVUj7BwGTLdpjjo5LF3I8ZBB6PNFQC5tsAZJ7uhJgtwqlTKNRqwTa11glnA6Pdq9Vq5uHtxp2JFs-aYqkvh_BC4RWmWG6VIdbl9E2qVtl_VUJ8j6FRhqrBXfEc"/>
          <p:cNvPicPr>
            <a:picLocks noChangeAspect="1" noChangeArrowheads="1"/>
          </p:cNvPicPr>
          <p:nvPr/>
        </p:nvPicPr>
        <p:blipFill>
          <a:blip r:embed="rId2"/>
          <a:srcRect/>
          <a:stretch>
            <a:fillRect/>
          </a:stretch>
        </p:blipFill>
        <p:spPr bwMode="auto">
          <a:xfrm>
            <a:off x="1319349" y="2508068"/>
            <a:ext cx="8556171" cy="263869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391886"/>
            <a:ext cx="7916091" cy="800219"/>
          </a:xfrm>
          <a:prstGeom prst="rect">
            <a:avLst/>
          </a:prstGeom>
          <a:noFill/>
        </p:spPr>
        <p:txBody>
          <a:bodyPr wrap="square" rtlCol="0">
            <a:spAutoFit/>
          </a:bodyPr>
          <a:lstStyle/>
          <a:p>
            <a:r>
              <a:rPr lang="en-US" sz="2800" b="1" dirty="0"/>
              <a:t>Model Evaluation</a:t>
            </a:r>
          </a:p>
          <a:p>
            <a:endParaRPr lang="en-US" dirty="0"/>
          </a:p>
        </p:txBody>
      </p:sp>
      <p:sp>
        <p:nvSpPr>
          <p:cNvPr id="3" name="TextBox 2"/>
          <p:cNvSpPr txBox="1"/>
          <p:nvPr/>
        </p:nvSpPr>
        <p:spPr>
          <a:xfrm>
            <a:off x="692330" y="1084217"/>
            <a:ext cx="10097589" cy="646331"/>
          </a:xfrm>
          <a:prstGeom prst="rect">
            <a:avLst/>
          </a:prstGeom>
          <a:noFill/>
        </p:spPr>
        <p:txBody>
          <a:bodyPr wrap="square" rtlCol="0">
            <a:spAutoFit/>
          </a:bodyPr>
          <a:lstStyle/>
          <a:p>
            <a:r>
              <a:rPr lang="en-US" dirty="0" err="1"/>
              <a:t>inally</a:t>
            </a:r>
            <a:r>
              <a:rPr lang="en-US" dirty="0"/>
              <a:t>, we need to check to see how well our model is performing on the test data. There are many evaluation techniques. For this, we evaluate scores produced by the model.</a:t>
            </a:r>
          </a:p>
        </p:txBody>
      </p:sp>
      <p:pic>
        <p:nvPicPr>
          <p:cNvPr id="55298" name="Picture 2" descr="https://lh5.googleusercontent.com/VSWZarAmqAVm_qG2Sd7b4qNcb9YO3wOrUHJ8WFOxxxeNsUtu0RQLJ2SFQGYjunSQCwohvS4L9XE6CxSYUWWBYqO9OxcEpS-ndHCjw692Ijzgyskt4zbG3ZXUJ9qH80MA7y-5csg"/>
          <p:cNvPicPr>
            <a:picLocks noChangeAspect="1" noChangeArrowheads="1"/>
          </p:cNvPicPr>
          <p:nvPr/>
        </p:nvPicPr>
        <p:blipFill>
          <a:blip r:embed="rId2"/>
          <a:srcRect/>
          <a:stretch>
            <a:fillRect/>
          </a:stretch>
        </p:blipFill>
        <p:spPr bwMode="auto">
          <a:xfrm>
            <a:off x="1946366" y="1758994"/>
            <a:ext cx="6557554" cy="892765"/>
          </a:xfrm>
          <a:prstGeom prst="rect">
            <a:avLst/>
          </a:prstGeom>
          <a:noFill/>
        </p:spPr>
      </p:pic>
      <p:sp>
        <p:nvSpPr>
          <p:cNvPr id="5" name="TextBox 4"/>
          <p:cNvSpPr txBox="1"/>
          <p:nvPr/>
        </p:nvSpPr>
        <p:spPr>
          <a:xfrm>
            <a:off x="352697" y="2821577"/>
            <a:ext cx="3540034" cy="523220"/>
          </a:xfrm>
          <a:prstGeom prst="rect">
            <a:avLst/>
          </a:prstGeom>
          <a:noFill/>
        </p:spPr>
        <p:txBody>
          <a:bodyPr wrap="square" rtlCol="0">
            <a:spAutoFit/>
          </a:bodyPr>
          <a:lstStyle/>
          <a:p>
            <a:r>
              <a:rPr lang="en-US" sz="2800" b="1" dirty="0"/>
              <a:t>Save the Model</a:t>
            </a:r>
            <a:endParaRPr lang="en-US" sz="2800" dirty="0"/>
          </a:p>
        </p:txBody>
      </p:sp>
      <p:sp>
        <p:nvSpPr>
          <p:cNvPr id="6" name="TextBox 5"/>
          <p:cNvSpPr txBox="1"/>
          <p:nvPr/>
        </p:nvSpPr>
        <p:spPr>
          <a:xfrm>
            <a:off x="705394" y="3317966"/>
            <a:ext cx="10907486" cy="1754326"/>
          </a:xfrm>
          <a:prstGeom prst="rect">
            <a:avLst/>
          </a:prstGeom>
          <a:noFill/>
        </p:spPr>
        <p:txBody>
          <a:bodyPr wrap="square" rtlCol="0">
            <a:spAutoFit/>
          </a:bodyPr>
          <a:lstStyle/>
          <a:p>
            <a:r>
              <a:rPr lang="en-US" dirty="0"/>
              <a:t>Pickle is used for serializing and de-serializing Python object structures, also called marshalling or flattening. Serialization refers to the process of converting an object in memory to a byte stream that can be stored on disk or sent over a network. Later on, this character stream can then be retrieved and de-serialized back to a Python object.</a:t>
            </a:r>
          </a:p>
          <a:p>
            <a:r>
              <a:rPr lang="en-US" dirty="0"/>
              <a:t>Save our model by importing pickle file.</a:t>
            </a:r>
          </a:p>
          <a:p>
            <a:endParaRPr lang="en-US" dirty="0"/>
          </a:p>
        </p:txBody>
      </p:sp>
      <p:pic>
        <p:nvPicPr>
          <p:cNvPr id="55300" name="Picture 4" descr="https://lh4.googleusercontent.com/1IuzXGeZBMJtvRHeNdYKo242sV3krTdMexbvoBzsBV3LZTK6q00UVopxNoo5x3e3lzJdnv-QSIgL2PO6cJqv0TzW1fDFlg-TO0G_5HM6w5BV02674oJlLzsnnZ2WswgyR36xfac"/>
          <p:cNvPicPr>
            <a:picLocks noChangeAspect="1" noChangeArrowheads="1"/>
          </p:cNvPicPr>
          <p:nvPr/>
        </p:nvPicPr>
        <p:blipFill>
          <a:blip r:embed="rId3"/>
          <a:srcRect/>
          <a:stretch>
            <a:fillRect/>
          </a:stretch>
        </p:blipFill>
        <p:spPr bwMode="auto">
          <a:xfrm>
            <a:off x="3290661" y="4855029"/>
            <a:ext cx="5153025" cy="638175"/>
          </a:xfrm>
          <a:prstGeom prst="rect">
            <a:avLst/>
          </a:prstGeom>
          <a:noFill/>
        </p:spPr>
      </p:pic>
      <p:sp>
        <p:nvSpPr>
          <p:cNvPr id="8" name="TextBox 7"/>
          <p:cNvSpPr txBox="1"/>
          <p:nvPr/>
        </p:nvSpPr>
        <p:spPr>
          <a:xfrm>
            <a:off x="809897" y="5786846"/>
            <a:ext cx="10384972" cy="369332"/>
          </a:xfrm>
          <a:prstGeom prst="rect">
            <a:avLst/>
          </a:prstGeom>
          <a:noFill/>
        </p:spPr>
        <p:txBody>
          <a:bodyPr wrap="square" rtlCol="0">
            <a:spAutoFit/>
          </a:bodyPr>
          <a:lstStyle/>
          <a:p>
            <a:r>
              <a:rPr lang="en-US" dirty="0"/>
              <a:t>Here, </a:t>
            </a:r>
            <a:r>
              <a:rPr lang="en-US" b="1" dirty="0" err="1"/>
              <a:t>dtc</a:t>
            </a:r>
            <a:r>
              <a:rPr lang="en-US" b="1" dirty="0"/>
              <a:t> </a:t>
            </a:r>
            <a:r>
              <a:rPr lang="en-US" dirty="0"/>
              <a:t>is our decision tree classifier class with saving as </a:t>
            </a:r>
            <a:r>
              <a:rPr lang="en-US" b="1" dirty="0"/>
              <a:t>fitness.pkl</a:t>
            </a:r>
            <a:r>
              <a:rPr lang="en-US" dirty="0"/>
              <a:t> file. </a:t>
            </a:r>
            <a:r>
              <a:rPr lang="en-US" b="1" dirty="0" err="1"/>
              <a:t>Wb</a:t>
            </a:r>
            <a:r>
              <a:rPr lang="en-US" dirty="0"/>
              <a:t> is the write binary in bytes.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5" y="274320"/>
            <a:ext cx="4937760" cy="861774"/>
          </a:xfrm>
          <a:prstGeom prst="rect">
            <a:avLst/>
          </a:prstGeom>
          <a:noFill/>
        </p:spPr>
        <p:txBody>
          <a:bodyPr wrap="square" rtlCol="0">
            <a:spAutoFit/>
          </a:bodyPr>
          <a:lstStyle/>
          <a:p>
            <a:r>
              <a:rPr lang="en-US" sz="3200" b="1" dirty="0"/>
              <a:t>Application Building</a:t>
            </a:r>
          </a:p>
          <a:p>
            <a:endParaRPr lang="en-US" dirty="0"/>
          </a:p>
        </p:txBody>
      </p:sp>
      <p:sp>
        <p:nvSpPr>
          <p:cNvPr id="3" name="TextBox 2"/>
          <p:cNvSpPr txBox="1"/>
          <p:nvPr/>
        </p:nvSpPr>
        <p:spPr>
          <a:xfrm>
            <a:off x="653143" y="1084217"/>
            <a:ext cx="5995851" cy="738664"/>
          </a:xfrm>
          <a:prstGeom prst="rect">
            <a:avLst/>
          </a:prstGeom>
          <a:noFill/>
        </p:spPr>
        <p:txBody>
          <a:bodyPr wrap="square" rtlCol="0">
            <a:spAutoFit/>
          </a:bodyPr>
          <a:lstStyle/>
          <a:p>
            <a:r>
              <a:rPr lang="en-US" sz="2400" b="1" dirty="0"/>
              <a:t>Create An HTML File</a:t>
            </a:r>
          </a:p>
          <a:p>
            <a:endParaRPr lang="en-US" dirty="0"/>
          </a:p>
        </p:txBody>
      </p:sp>
      <p:sp>
        <p:nvSpPr>
          <p:cNvPr id="4" name="TextBox 3"/>
          <p:cNvSpPr txBox="1"/>
          <p:nvPr/>
        </p:nvSpPr>
        <p:spPr>
          <a:xfrm>
            <a:off x="1097280" y="1672046"/>
            <a:ext cx="9300754" cy="2308324"/>
          </a:xfrm>
          <a:prstGeom prst="rect">
            <a:avLst/>
          </a:prstGeom>
          <a:noFill/>
        </p:spPr>
        <p:txBody>
          <a:bodyPr wrap="square" rtlCol="0">
            <a:spAutoFit/>
          </a:bodyPr>
          <a:lstStyle/>
          <a:p>
            <a:pPr fontAlgn="base">
              <a:buFont typeface="Arial" pitchFamily="34" charset="0"/>
              <a:buChar char="•"/>
            </a:pPr>
            <a:r>
              <a:rPr lang="en-US" dirty="0"/>
              <a:t>We use HTML to create the front end part of the web page.</a:t>
            </a:r>
          </a:p>
          <a:p>
            <a:pPr fontAlgn="base">
              <a:buFont typeface="Arial" pitchFamily="34" charset="0"/>
              <a:buChar char="•"/>
            </a:pPr>
            <a:r>
              <a:rPr lang="en-US" dirty="0"/>
              <a:t>Here, we created 2 html pages- index.html, web.html.</a:t>
            </a:r>
          </a:p>
          <a:p>
            <a:pPr fontAlgn="base">
              <a:buFont typeface="Arial" pitchFamily="34" charset="0"/>
              <a:buChar char="•"/>
            </a:pPr>
            <a:r>
              <a:rPr lang="en-US" dirty="0"/>
              <a:t> index.html displays the home page.</a:t>
            </a:r>
          </a:p>
          <a:p>
            <a:pPr fontAlgn="base">
              <a:buFont typeface="Arial" pitchFamily="34" charset="0"/>
              <a:buChar char="•"/>
            </a:pPr>
            <a:r>
              <a:rPr lang="en-US" dirty="0"/>
              <a:t> web.html accepts the values from the input and displays the prediction.</a:t>
            </a:r>
          </a:p>
          <a:p>
            <a:pPr fontAlgn="base">
              <a:buFont typeface="Arial" pitchFamily="34" charset="0"/>
              <a:buChar char="•"/>
            </a:pPr>
            <a:r>
              <a:rPr lang="en-US" dirty="0"/>
              <a:t> For more information regarding </a:t>
            </a:r>
            <a:r>
              <a:rPr lang="en-US" dirty="0">
                <a:hlinkClick r:id="rId2"/>
              </a:rPr>
              <a:t>HTML</a:t>
            </a:r>
            <a:r>
              <a:rPr lang="en-US" dirty="0"/>
              <a:t> </a:t>
            </a:r>
          </a:p>
          <a:p>
            <a:pPr fontAlgn="base">
              <a:buFont typeface="Arial" pitchFamily="34" charset="0"/>
              <a:buChar char="•"/>
            </a:pPr>
            <a:r>
              <a:rPr lang="en-US" dirty="0"/>
              <a:t> We also use </a:t>
            </a:r>
            <a:r>
              <a:rPr lang="en-US" dirty="0">
                <a:hlinkClick r:id="rId3"/>
              </a:rPr>
              <a:t>JavaScript-main.js</a:t>
            </a:r>
            <a:r>
              <a:rPr lang="en-US" dirty="0"/>
              <a:t> and </a:t>
            </a:r>
            <a:r>
              <a:rPr lang="en-US" dirty="0">
                <a:hlinkClick r:id="rId4"/>
              </a:rPr>
              <a:t>CSS-main.css</a:t>
            </a:r>
            <a:r>
              <a:rPr lang="en-US" dirty="0"/>
              <a:t> to enhance our functionality and view of HTML pages.</a:t>
            </a:r>
          </a:p>
          <a:p>
            <a:endParaRPr lang="en-US" dirty="0"/>
          </a:p>
        </p:txBody>
      </p:sp>
      <p:sp>
        <p:nvSpPr>
          <p:cNvPr id="5" name="TextBox 4"/>
          <p:cNvSpPr txBox="1"/>
          <p:nvPr/>
        </p:nvSpPr>
        <p:spPr>
          <a:xfrm>
            <a:off x="613954" y="3722915"/>
            <a:ext cx="4010297" cy="800219"/>
          </a:xfrm>
          <a:prstGeom prst="rect">
            <a:avLst/>
          </a:prstGeom>
          <a:noFill/>
        </p:spPr>
        <p:txBody>
          <a:bodyPr wrap="square" rtlCol="0">
            <a:spAutoFit/>
          </a:bodyPr>
          <a:lstStyle/>
          <a:p>
            <a:r>
              <a:rPr lang="en-US" sz="2800" b="1" dirty="0"/>
              <a:t>Build Python Code</a:t>
            </a:r>
          </a:p>
          <a:p>
            <a:endParaRPr lang="en-US" dirty="0"/>
          </a:p>
        </p:txBody>
      </p:sp>
      <p:sp>
        <p:nvSpPr>
          <p:cNvPr id="6" name="TextBox 5"/>
          <p:cNvSpPr txBox="1"/>
          <p:nvPr/>
        </p:nvSpPr>
        <p:spPr>
          <a:xfrm>
            <a:off x="1097280" y="4349929"/>
            <a:ext cx="10202091" cy="1754326"/>
          </a:xfrm>
          <a:prstGeom prst="rect">
            <a:avLst/>
          </a:prstGeom>
          <a:noFill/>
        </p:spPr>
        <p:txBody>
          <a:bodyPr wrap="square" rtlCol="0">
            <a:spAutoFit/>
          </a:bodyPr>
          <a:lstStyle/>
          <a:p>
            <a:pPr fontAlgn="base">
              <a:buFont typeface="Arial" pitchFamily="34" charset="0"/>
              <a:buChar char="•"/>
            </a:pPr>
            <a:r>
              <a:rPr lang="en-US" dirty="0"/>
              <a:t>Let us build a flask file ‘app.py’ which is a web framework written in python for server-side scripting. Let’s see the step by step procedure for building the backend application.</a:t>
            </a:r>
          </a:p>
          <a:p>
            <a:pPr fontAlgn="base">
              <a:buFont typeface="Arial" pitchFamily="34" charset="0"/>
              <a:buChar char="•"/>
            </a:pPr>
            <a:r>
              <a:rPr lang="en-US" dirty="0"/>
              <a:t>App starts running when the “__name__” constructor is called in main.</a:t>
            </a:r>
          </a:p>
          <a:p>
            <a:pPr fontAlgn="base">
              <a:buFont typeface="Arial" pitchFamily="34" charset="0"/>
              <a:buChar char="•"/>
            </a:pPr>
            <a:r>
              <a:rPr lang="en-US" dirty="0"/>
              <a:t>render_template is used to return an html file.</a:t>
            </a:r>
          </a:p>
          <a:p>
            <a:pPr fontAlgn="base">
              <a:buFont typeface="Arial" pitchFamily="34" charset="0"/>
              <a:buChar char="•"/>
            </a:pPr>
            <a:r>
              <a:rPr lang="en-US" dirty="0"/>
              <a:t>“GET” method is used to take input from the user.</a:t>
            </a:r>
          </a:p>
          <a:p>
            <a:pPr fontAlgn="base">
              <a:buFont typeface="Arial" pitchFamily="34" charset="0"/>
              <a:buChar char="•"/>
            </a:pPr>
            <a:r>
              <a:rPr lang="en-US" dirty="0"/>
              <a:t>“POST” method is used to display the output to the user.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00446"/>
            <a:ext cx="5447212" cy="523220"/>
          </a:xfrm>
          <a:prstGeom prst="rect">
            <a:avLst/>
          </a:prstGeom>
          <a:noFill/>
        </p:spPr>
        <p:txBody>
          <a:bodyPr wrap="square" rtlCol="0">
            <a:spAutoFit/>
          </a:bodyPr>
          <a:lstStyle/>
          <a:p>
            <a:r>
              <a:rPr lang="en-US" sz="2800" b="1" dirty="0"/>
              <a:t>Importing Libraries</a:t>
            </a:r>
            <a:endParaRPr lang="en-US" sz="2800" dirty="0"/>
          </a:p>
        </p:txBody>
      </p:sp>
      <p:pic>
        <p:nvPicPr>
          <p:cNvPr id="56322" name="Picture 2" descr="https://lh4.googleusercontent.com/MCT73ePoGM3JbYZXqL_GeUAh8gvj1DrcxygPd14uMOcm3gIzwamPwmP0z-EZr0OgpUz1hylB2b4EIUPJ6M_2iACTpVGEVgU2fVjydMWPMUGfyzA43EHKlMIZn2UYRku3A5R9VwA"/>
          <p:cNvPicPr>
            <a:picLocks noChangeAspect="1" noChangeArrowheads="1"/>
          </p:cNvPicPr>
          <p:nvPr/>
        </p:nvPicPr>
        <p:blipFill>
          <a:blip r:embed="rId2"/>
          <a:srcRect/>
          <a:stretch>
            <a:fillRect/>
          </a:stretch>
        </p:blipFill>
        <p:spPr bwMode="auto">
          <a:xfrm>
            <a:off x="1423851" y="940527"/>
            <a:ext cx="8046719" cy="2899954"/>
          </a:xfrm>
          <a:prstGeom prst="rect">
            <a:avLst/>
          </a:prstGeom>
          <a:noFill/>
        </p:spPr>
      </p:pic>
      <p:sp>
        <p:nvSpPr>
          <p:cNvPr id="4" name="TextBox 3"/>
          <p:cNvSpPr txBox="1"/>
          <p:nvPr/>
        </p:nvSpPr>
        <p:spPr>
          <a:xfrm>
            <a:off x="744583" y="3918857"/>
            <a:ext cx="9588137" cy="2308324"/>
          </a:xfrm>
          <a:prstGeom prst="rect">
            <a:avLst/>
          </a:prstGeom>
          <a:noFill/>
        </p:spPr>
        <p:txBody>
          <a:bodyPr wrap="square" rtlCol="0">
            <a:spAutoFit/>
          </a:bodyPr>
          <a:lstStyle/>
          <a:p>
            <a:r>
              <a:rPr lang="en-US" dirty="0"/>
              <a:t>Libraries required for the app to run are to be imported.</a:t>
            </a:r>
          </a:p>
          <a:p>
            <a:endParaRPr lang="en-US" dirty="0"/>
          </a:p>
          <a:p>
            <a:r>
              <a:rPr lang="en-US" dirty="0"/>
              <a:t>Creating our flask app and loading the model</a:t>
            </a:r>
          </a:p>
          <a:p>
            <a:endParaRPr lang="en-US" dirty="0"/>
          </a:p>
          <a:p>
            <a:r>
              <a:rPr lang="en-US" dirty="0"/>
              <a:t>Now after all the libraries are imported we will be creating our flask app and then load our model into our flask app.</a:t>
            </a:r>
          </a:p>
          <a:p>
            <a:br>
              <a:rPr lang="en-US" dirty="0"/>
            </a:br>
            <a:endParaRPr lang="en-US" dirty="0"/>
          </a:p>
        </p:txBody>
      </p:sp>
      <p:pic>
        <p:nvPicPr>
          <p:cNvPr id="56324" name="Picture 4" descr="https://lh6.googleusercontent.com/5g_mcSwU7IgunXUA3lneZsVV2knXGmiXdZi18rVrfwO6f-36QhkZKt1cR1dL4VKdZNcRTL8rTElP8Vf23Oxo9C_UhiiDMh46IS-u93a7XVB3STtsIoXxHVzWStK_AFSQg9Dk_Mc"/>
          <p:cNvPicPr>
            <a:picLocks noChangeAspect="1" noChangeArrowheads="1"/>
          </p:cNvPicPr>
          <p:nvPr/>
        </p:nvPicPr>
        <p:blipFill>
          <a:blip r:embed="rId3"/>
          <a:srcRect/>
          <a:stretch>
            <a:fillRect/>
          </a:stretch>
        </p:blipFill>
        <p:spPr bwMode="auto">
          <a:xfrm>
            <a:off x="1920240" y="5669280"/>
            <a:ext cx="7680960" cy="97953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39634"/>
            <a:ext cx="6387737" cy="523220"/>
          </a:xfrm>
          <a:prstGeom prst="rect">
            <a:avLst/>
          </a:prstGeom>
          <a:noFill/>
        </p:spPr>
        <p:txBody>
          <a:bodyPr wrap="square" rtlCol="0">
            <a:spAutoFit/>
          </a:bodyPr>
          <a:lstStyle/>
          <a:p>
            <a:r>
              <a:rPr lang="en-US" sz="2800" b="1" dirty="0"/>
              <a:t>Routing to the html Page:</a:t>
            </a:r>
            <a:r>
              <a:rPr lang="en-US" b="1" dirty="0"/>
              <a:t> </a:t>
            </a:r>
            <a:endParaRPr lang="en-US" dirty="0"/>
          </a:p>
        </p:txBody>
      </p:sp>
      <p:sp>
        <p:nvSpPr>
          <p:cNvPr id="3" name="TextBox 2"/>
          <p:cNvSpPr txBox="1"/>
          <p:nvPr/>
        </p:nvSpPr>
        <p:spPr>
          <a:xfrm>
            <a:off x="679269" y="1084217"/>
            <a:ext cx="9614262" cy="646331"/>
          </a:xfrm>
          <a:prstGeom prst="rect">
            <a:avLst/>
          </a:prstGeom>
          <a:noFill/>
        </p:spPr>
        <p:txBody>
          <a:bodyPr wrap="square" rtlCol="0">
            <a:spAutoFit/>
          </a:bodyPr>
          <a:lstStyle/>
          <a:p>
            <a:r>
              <a:rPr lang="en-US" dirty="0"/>
              <a:t>Basically, we give routes of our html pages in order to showcase the UI. By giving the routes the built code in the html page is connected to our flask app. This is how a UI can be built and showcased.</a:t>
            </a:r>
          </a:p>
        </p:txBody>
      </p:sp>
      <p:pic>
        <p:nvPicPr>
          <p:cNvPr id="58370" name="Picture 2" descr="https://lh4.googleusercontent.com/11_ZeaQ9FFbb6PSRTocND2V6lwD0-zrE7ahzh3i8SB_lHdUZ3dtz61ZmJWB2Lpkd3pZoLi0lxL2PSprGA_ikSihqQwRJBRkzOCYevD5izkFZpw60NfpZA5PkoEbNIvzesIS2i5g"/>
          <p:cNvPicPr>
            <a:picLocks noChangeAspect="1" noChangeArrowheads="1"/>
          </p:cNvPicPr>
          <p:nvPr/>
        </p:nvPicPr>
        <p:blipFill>
          <a:blip r:embed="rId2"/>
          <a:srcRect/>
          <a:stretch>
            <a:fillRect/>
          </a:stretch>
        </p:blipFill>
        <p:spPr bwMode="auto">
          <a:xfrm>
            <a:off x="1384664" y="1900646"/>
            <a:ext cx="7184570" cy="2109651"/>
          </a:xfrm>
          <a:prstGeom prst="rect">
            <a:avLst/>
          </a:prstGeom>
          <a:noFill/>
        </p:spPr>
      </p:pic>
      <p:sp>
        <p:nvSpPr>
          <p:cNvPr id="5" name="TextBox 4"/>
          <p:cNvSpPr txBox="1"/>
          <p:nvPr/>
        </p:nvSpPr>
        <p:spPr>
          <a:xfrm>
            <a:off x="940526" y="4519749"/>
            <a:ext cx="9248503" cy="1477328"/>
          </a:xfrm>
          <a:prstGeom prst="rect">
            <a:avLst/>
          </a:prstGeom>
          <a:noFill/>
        </p:spPr>
        <p:txBody>
          <a:bodyPr wrap="square" rtlCol="0">
            <a:spAutoFit/>
          </a:bodyPr>
          <a:lstStyle/>
          <a:p>
            <a:r>
              <a:rPr lang="en-US" dirty="0"/>
              <a:t>We are routing the app to the html templates which we want to render.</a:t>
            </a:r>
          </a:p>
          <a:p>
            <a:r>
              <a:rPr lang="en-US" dirty="0"/>
              <a:t>Firstly, we are rendering the home.html template and from there we are navigating to our prediction page that is indexnew.html</a:t>
            </a:r>
          </a:p>
          <a:p>
            <a:br>
              <a:rPr lang="en-US" dirty="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lh4.googleusercontent.com/Dn_wMtRxmxqw20qvYzxgXqACNjxgY3rVLBRxcCe1n3RyVP0ePTZmdAKU0HbZ45z8j-URUxM7xobdGieB1e7q0LCKoAvWj3v0BjgMO_krR-mgsgZ6soh_IGd4MWhk2SZP5SdkPaE"/>
          <p:cNvPicPr>
            <a:picLocks noChangeAspect="1" noChangeArrowheads="1"/>
          </p:cNvPicPr>
          <p:nvPr/>
        </p:nvPicPr>
        <p:blipFill>
          <a:blip r:embed="rId2"/>
          <a:srcRect/>
          <a:stretch>
            <a:fillRect/>
          </a:stretch>
        </p:blipFill>
        <p:spPr bwMode="auto">
          <a:xfrm>
            <a:off x="1775370" y="378824"/>
            <a:ext cx="7865019" cy="3579222"/>
          </a:xfrm>
          <a:prstGeom prst="rect">
            <a:avLst/>
          </a:prstGeom>
          <a:noFill/>
        </p:spPr>
      </p:pic>
      <p:sp>
        <p:nvSpPr>
          <p:cNvPr id="3" name="TextBox 2"/>
          <p:cNvSpPr txBox="1"/>
          <p:nvPr/>
        </p:nvSpPr>
        <p:spPr>
          <a:xfrm>
            <a:off x="757646" y="4167051"/>
            <a:ext cx="5982788" cy="369332"/>
          </a:xfrm>
          <a:prstGeom prst="rect">
            <a:avLst/>
          </a:prstGeom>
          <a:noFill/>
        </p:spPr>
        <p:txBody>
          <a:bodyPr wrap="square" rtlCol="0">
            <a:spAutoFit/>
          </a:bodyPr>
          <a:lstStyle/>
          <a:p>
            <a:r>
              <a:rPr lang="en-US" dirty="0"/>
              <a:t>Lastly, we run our app on the local host.</a:t>
            </a:r>
          </a:p>
        </p:txBody>
      </p:sp>
      <p:pic>
        <p:nvPicPr>
          <p:cNvPr id="59396" name="Picture 4" descr="https://lh3.googleusercontent.com/-jFQBKbIOQG8OmCxRJb3OliorzFoGaxy-XxLGolJxSJEH0umEnhlfzvXc9mRywkddcMNWn8OunNNlRW2MduG6rJvivesANANvAy1edVpYx3dADKvipUtYk-zy60EOGU7GU7m4PI"/>
          <p:cNvPicPr>
            <a:picLocks noChangeAspect="1" noChangeArrowheads="1"/>
          </p:cNvPicPr>
          <p:nvPr/>
        </p:nvPicPr>
        <p:blipFill>
          <a:blip r:embed="rId3"/>
          <a:srcRect/>
          <a:stretch>
            <a:fillRect/>
          </a:stretch>
        </p:blipFill>
        <p:spPr bwMode="auto">
          <a:xfrm>
            <a:off x="2116184" y="4622844"/>
            <a:ext cx="6426926" cy="654549"/>
          </a:xfrm>
          <a:prstGeom prst="rect">
            <a:avLst/>
          </a:prstGeom>
          <a:noFill/>
        </p:spPr>
      </p:pic>
      <p:sp>
        <p:nvSpPr>
          <p:cNvPr id="5" name="TextBox 4"/>
          <p:cNvSpPr txBox="1"/>
          <p:nvPr/>
        </p:nvSpPr>
        <p:spPr>
          <a:xfrm>
            <a:off x="822961" y="5669280"/>
            <a:ext cx="5603966" cy="369332"/>
          </a:xfrm>
          <a:prstGeom prst="rect">
            <a:avLst/>
          </a:prstGeom>
          <a:noFill/>
        </p:spPr>
        <p:txBody>
          <a:bodyPr wrap="square" rtlCol="0">
            <a:spAutoFit/>
          </a:bodyPr>
          <a:lstStyle/>
          <a:p>
            <a:r>
              <a:rPr lang="en-US" dirty="0"/>
              <a:t>Here we are running it on localhost:5000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365760"/>
            <a:ext cx="7197635" cy="1077218"/>
          </a:xfrm>
          <a:prstGeom prst="rect">
            <a:avLst/>
          </a:prstGeom>
          <a:noFill/>
        </p:spPr>
        <p:txBody>
          <a:bodyPr wrap="square" rtlCol="0">
            <a:spAutoFit/>
          </a:bodyPr>
          <a:lstStyle/>
          <a:p>
            <a:r>
              <a:rPr lang="en-US" sz="3200" b="1" dirty="0"/>
              <a:t>Run The App</a:t>
            </a:r>
          </a:p>
          <a:p>
            <a:endParaRPr lang="en-US" sz="3200" dirty="0"/>
          </a:p>
        </p:txBody>
      </p:sp>
      <p:pic>
        <p:nvPicPr>
          <p:cNvPr id="60418" name="Picture 2" descr="https://lh6.googleusercontent.com/j5JIjEVJTTjvxn-iEnWwteFWxBVdte0o1YsmCCHXaiHEG5deBFq74GLtFtl-dUjbDlGuy11pdUQHMbaYZb3U2S9Y7s0mSCn0R_kzaa_hemL9tZxirQ9ptEHre1uXFD39aSPYG50"/>
          <p:cNvPicPr>
            <a:picLocks noChangeAspect="1" noChangeArrowheads="1"/>
          </p:cNvPicPr>
          <p:nvPr/>
        </p:nvPicPr>
        <p:blipFill>
          <a:blip r:embed="rId2"/>
          <a:srcRect/>
          <a:stretch>
            <a:fillRect/>
          </a:stretch>
        </p:blipFill>
        <p:spPr bwMode="auto">
          <a:xfrm>
            <a:off x="1069975" y="1031966"/>
            <a:ext cx="7747454" cy="2050867"/>
          </a:xfrm>
          <a:prstGeom prst="rect">
            <a:avLst/>
          </a:prstGeom>
          <a:noFill/>
        </p:spPr>
      </p:pic>
      <p:sp>
        <p:nvSpPr>
          <p:cNvPr id="4" name="Rectangle 3"/>
          <p:cNvSpPr/>
          <p:nvPr/>
        </p:nvSpPr>
        <p:spPr>
          <a:xfrm>
            <a:off x="3048000" y="2274838"/>
            <a:ext cx="6096000" cy="646331"/>
          </a:xfrm>
          <a:prstGeom prst="rect">
            <a:avLst/>
          </a:prstGeom>
        </p:spPr>
        <p:txBody>
          <a:bodyPr>
            <a:spAutoFit/>
          </a:bodyPr>
          <a:lstStyle/>
          <a:p>
            <a:pPr fontAlgn="base"/>
            <a:br>
              <a:rPr lang="en-US" dirty="0"/>
            </a:br>
            <a:endParaRPr lang="en-US" dirty="0"/>
          </a:p>
        </p:txBody>
      </p:sp>
      <p:sp>
        <p:nvSpPr>
          <p:cNvPr id="5" name="TextBox 4"/>
          <p:cNvSpPr txBox="1"/>
          <p:nvPr/>
        </p:nvSpPr>
        <p:spPr>
          <a:xfrm>
            <a:off x="522514" y="3696789"/>
            <a:ext cx="10293532" cy="2031325"/>
          </a:xfrm>
          <a:prstGeom prst="rect">
            <a:avLst/>
          </a:prstGeom>
          <a:noFill/>
        </p:spPr>
        <p:txBody>
          <a:bodyPr wrap="square" rtlCol="0">
            <a:spAutoFit/>
          </a:bodyPr>
          <a:lstStyle/>
          <a:p>
            <a:pPr fontAlgn="base">
              <a:buFont typeface="Arial" pitchFamily="34" charset="0"/>
              <a:buChar char="•"/>
            </a:pPr>
            <a:r>
              <a:rPr lang="en-US" dirty="0"/>
              <a:t>  Open anaconda prompt from the start menu</a:t>
            </a:r>
          </a:p>
          <a:p>
            <a:pPr fontAlgn="base">
              <a:buFont typeface="Arial" pitchFamily="34" charset="0"/>
              <a:buChar char="•"/>
            </a:pPr>
            <a:r>
              <a:rPr lang="en-US" dirty="0"/>
              <a:t>  Navigate to the folder where your python script is.</a:t>
            </a:r>
          </a:p>
          <a:p>
            <a:pPr fontAlgn="base">
              <a:buFont typeface="Arial" pitchFamily="34" charset="0"/>
              <a:buChar char="•"/>
            </a:pPr>
            <a:r>
              <a:rPr lang="en-US" dirty="0"/>
              <a:t>   Now type “python app.py” command</a:t>
            </a:r>
          </a:p>
          <a:p>
            <a:pPr fontAlgn="base">
              <a:buFont typeface="Arial" pitchFamily="34" charset="0"/>
              <a:buChar char="•"/>
            </a:pPr>
            <a:r>
              <a:rPr lang="en-US" dirty="0"/>
              <a:t>   Navigate to the </a:t>
            </a:r>
            <a:r>
              <a:rPr lang="en-US" dirty="0" err="1"/>
              <a:t>localhost</a:t>
            </a:r>
            <a:r>
              <a:rPr lang="en-US" dirty="0"/>
              <a:t> where you can view your web page</a:t>
            </a:r>
          </a:p>
          <a:p>
            <a:pPr fontAlgn="base">
              <a:buFont typeface="Arial" pitchFamily="34" charset="0"/>
              <a:buChar char="•"/>
            </a:pPr>
            <a:r>
              <a:rPr lang="en-US" dirty="0"/>
              <a:t>   Showcasing The UI</a:t>
            </a:r>
          </a:p>
          <a:p>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ttps://lh4.googleusercontent.com/1dyXBjyLtMAOWg72_wejKtOdetz-t6ZcfvUeAX3wp5ReabJGWHBTEdkDeLY9HaBw5bhC6Z3VTG12AyKkAh-MxFkO9qdpbOxszjXjUa27ELHaahAk2_GyK9T3dCYeCGgeqB_TWHA"/>
          <p:cNvPicPr>
            <a:picLocks noChangeAspect="1" noChangeArrowheads="1"/>
          </p:cNvPicPr>
          <p:nvPr/>
        </p:nvPicPr>
        <p:blipFill>
          <a:blip r:embed="rId2"/>
          <a:srcRect/>
          <a:stretch>
            <a:fillRect/>
          </a:stretch>
        </p:blipFill>
        <p:spPr bwMode="auto">
          <a:xfrm>
            <a:off x="182881" y="182880"/>
            <a:ext cx="11430000" cy="64103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3" y="326571"/>
            <a:ext cx="9065623" cy="369332"/>
          </a:xfrm>
          <a:prstGeom prst="rect">
            <a:avLst/>
          </a:prstGeom>
          <a:noFill/>
        </p:spPr>
        <p:txBody>
          <a:bodyPr wrap="square" rtlCol="0">
            <a:spAutoFit/>
          </a:bodyPr>
          <a:lstStyle/>
          <a:p>
            <a:r>
              <a:rPr lang="en-US" dirty="0"/>
              <a:t>This is the home main page that describes the project and summarizes it.</a:t>
            </a:r>
          </a:p>
        </p:txBody>
      </p:sp>
      <p:pic>
        <p:nvPicPr>
          <p:cNvPr id="62466" name="Picture 2" descr="https://lh4.googleusercontent.com/rH-csjZ_w_SQCp55HESYgH8bYYAlaNCqSwwS_d-OzS94LfxPo9HPvihlFemZtfFOfn9aLzDwT9dZO8SedaXfyN3r9We1pTYx_HjTAsn5sz8dkw04WIlw9zQvE7vCPYt9w3yr_iE"/>
          <p:cNvPicPr>
            <a:picLocks noChangeAspect="1" noChangeArrowheads="1"/>
          </p:cNvPicPr>
          <p:nvPr/>
        </p:nvPicPr>
        <p:blipFill>
          <a:blip r:embed="rId2"/>
          <a:srcRect/>
          <a:stretch>
            <a:fillRect/>
          </a:stretch>
        </p:blipFill>
        <p:spPr bwMode="auto">
          <a:xfrm>
            <a:off x="822960" y="679268"/>
            <a:ext cx="10006149" cy="5995851"/>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39634"/>
            <a:ext cx="10189029" cy="646331"/>
          </a:xfrm>
          <a:prstGeom prst="rect">
            <a:avLst/>
          </a:prstGeom>
          <a:noFill/>
        </p:spPr>
        <p:txBody>
          <a:bodyPr wrap="square" rtlCol="0">
            <a:spAutoFit/>
          </a:bodyPr>
          <a:lstStyle/>
          <a:p>
            <a:r>
              <a:rPr lang="en-US" dirty="0"/>
              <a:t>This is the prediction page where we get to choose the input from our local system and predict the output.</a:t>
            </a:r>
            <a:br>
              <a:rPr lang="en-US" dirty="0"/>
            </a:br>
            <a:endParaRPr lang="en-US" dirty="0"/>
          </a:p>
        </p:txBody>
      </p:sp>
      <p:pic>
        <p:nvPicPr>
          <p:cNvPr id="63490" name="Picture 2" descr="https://lh4.googleusercontent.com/vdN_qQ1PItS_Dlbc-eqnOoBNdigfQnN7iXWwfHp8g5Z6SZZiqy-NzjXYTK3NuOBxjZRK-l-8WNuCDcaiT-SBdebfOszMTkpIrTcuT47IOZhyBCk5iaVWqzEqCWmwvWUrXjskkQw"/>
          <p:cNvPicPr>
            <a:picLocks noChangeAspect="1" noChangeArrowheads="1"/>
          </p:cNvPicPr>
          <p:nvPr/>
        </p:nvPicPr>
        <p:blipFill>
          <a:blip r:embed="rId2"/>
          <a:srcRect/>
          <a:stretch>
            <a:fillRect/>
          </a:stretch>
        </p:blipFill>
        <p:spPr bwMode="auto">
          <a:xfrm>
            <a:off x="679270" y="705395"/>
            <a:ext cx="10659290" cy="5420813"/>
          </a:xfrm>
          <a:prstGeom prst="rect">
            <a:avLst/>
          </a:prstGeom>
          <a:noFill/>
        </p:spPr>
      </p:pic>
      <p:sp>
        <p:nvSpPr>
          <p:cNvPr id="4" name="TextBox 3"/>
          <p:cNvSpPr txBox="1"/>
          <p:nvPr/>
        </p:nvSpPr>
        <p:spPr>
          <a:xfrm>
            <a:off x="574766" y="6322423"/>
            <a:ext cx="8856617" cy="369332"/>
          </a:xfrm>
          <a:prstGeom prst="rect">
            <a:avLst/>
          </a:prstGeom>
          <a:noFill/>
        </p:spPr>
        <p:txBody>
          <a:bodyPr wrap="square" rtlCol="0">
            <a:spAutoFit/>
          </a:bodyPr>
          <a:lstStyle/>
          <a:p>
            <a:r>
              <a:rPr lang="en-US" dirty="0"/>
              <a:t>Finally, the prediction for the given input features is shown.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3A9A4-72BC-4B09-838C-78F70D0DD0F7}"/>
              </a:ext>
            </a:extLst>
          </p:cNvPr>
          <p:cNvSpPr txBox="1"/>
          <p:nvPr/>
        </p:nvSpPr>
        <p:spPr>
          <a:xfrm>
            <a:off x="188258" y="232193"/>
            <a:ext cx="10282517" cy="2072362"/>
          </a:xfrm>
          <a:prstGeom prst="rect">
            <a:avLst/>
          </a:prstGeom>
          <a:noFill/>
        </p:spPr>
        <p:txBody>
          <a:bodyPr wrap="square">
            <a:spAutoFit/>
          </a:bodyPr>
          <a:lstStyle/>
          <a:p>
            <a:pPr algn="l"/>
            <a:endParaRPr lang="en-IN" b="1" i="0" dirty="0">
              <a:solidFill>
                <a:srgbClr val="2D2828"/>
              </a:solidFill>
              <a:effectLst/>
              <a:latin typeface="Open Sans" panose="020B0606030504020204" pitchFamily="34" charset="0"/>
            </a:endParaRPr>
          </a:p>
          <a:p>
            <a:pPr algn="l"/>
            <a:r>
              <a:rPr lang="en-IN" sz="3200" b="1" i="0" dirty="0">
                <a:solidFill>
                  <a:srgbClr val="2D2828"/>
                </a:solidFill>
                <a:effectLst/>
                <a:latin typeface="Open Sans" panose="020B0606030504020204" pitchFamily="34" charset="0"/>
              </a:rPr>
              <a:t>Project Workflow:</a:t>
            </a:r>
          </a:p>
          <a:p>
            <a:pPr marL="285750" indent="-285750" algn="l">
              <a:buFont typeface="Arial" panose="020B0604020202020204" pitchFamily="34" charset="0"/>
              <a:buChar char="•"/>
            </a:pPr>
            <a:r>
              <a:rPr lang="en-IN" b="1" i="0" dirty="0">
                <a:solidFill>
                  <a:srgbClr val="2D2828"/>
                </a:solidFill>
                <a:effectLst/>
                <a:latin typeface="Open Sans" panose="020B0606030504020204" pitchFamily="34" charset="0"/>
              </a:rPr>
              <a:t> </a:t>
            </a:r>
            <a:r>
              <a:rPr lang="en-US" b="0" i="0" dirty="0">
                <a:solidFill>
                  <a:srgbClr val="35475C"/>
                </a:solidFill>
                <a:effectLst/>
                <a:latin typeface="Montserrat" panose="00000500000000000000" pitchFamily="2" charset="0"/>
              </a:rPr>
              <a:t>User interacts with the UI (User Interface) to upload the input features.</a:t>
            </a:r>
          </a:p>
          <a:p>
            <a:pPr marL="285750"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Uploaded features/input is analyzed by the model which is integrated</a:t>
            </a:r>
          </a:p>
          <a:p>
            <a:pPr marL="285750" indent="-285750" algn="l" rtl="0" fontAlgn="base">
              <a:spcBef>
                <a:spcPts val="0"/>
              </a:spcBef>
              <a:spcAft>
                <a:spcPts val="800"/>
              </a:spcAft>
              <a:buFont typeface="Arial" panose="020B0604020202020204" pitchFamily="34" charset="0"/>
              <a:buChar char="•"/>
            </a:pPr>
            <a:r>
              <a:rPr lang="en-US" b="0" i="0" dirty="0">
                <a:solidFill>
                  <a:srgbClr val="35475C"/>
                </a:solidFill>
                <a:effectLst/>
                <a:latin typeface="Montserrat" panose="00000500000000000000" pitchFamily="2" charset="0"/>
              </a:rPr>
              <a:t>Once a model analyses the uploaded inputs, the prediction is showcased on the UI.</a:t>
            </a:r>
          </a:p>
          <a:p>
            <a:pPr algn="l"/>
            <a:endParaRPr lang="en-IN" b="1" i="0" dirty="0">
              <a:solidFill>
                <a:srgbClr val="2D2828"/>
              </a:solidFill>
              <a:effectLst/>
              <a:latin typeface="Open Sans" panose="020B0606030504020204" pitchFamily="34" charset="0"/>
            </a:endParaRPr>
          </a:p>
        </p:txBody>
      </p:sp>
      <p:sp>
        <p:nvSpPr>
          <p:cNvPr id="7" name="TextBox 6">
            <a:extLst>
              <a:ext uri="{FF2B5EF4-FFF2-40B4-BE49-F238E27FC236}">
                <a16:creationId xmlns:a16="http://schemas.microsoft.com/office/drawing/2014/main" id="{AA348E49-CE83-4BD8-983F-390C3AED1AD6}"/>
              </a:ext>
            </a:extLst>
          </p:cNvPr>
          <p:cNvSpPr txBox="1"/>
          <p:nvPr/>
        </p:nvSpPr>
        <p:spPr>
          <a:xfrm>
            <a:off x="510989" y="2114781"/>
            <a:ext cx="6714564" cy="5057795"/>
          </a:xfrm>
          <a:prstGeom prst="rect">
            <a:avLst/>
          </a:prstGeom>
          <a:noFill/>
        </p:spPr>
        <p:txBody>
          <a:bodyPr wrap="square">
            <a:spAutoFit/>
          </a:bodyPr>
          <a:lstStyle/>
          <a:p>
            <a:r>
              <a:rPr lang="en-IN" sz="2800" b="1" i="0" dirty="0">
                <a:effectLst/>
                <a:latin typeface="Montserrat" panose="00000500000000000000" pitchFamily="2" charset="0"/>
              </a:rPr>
              <a:t>Tasks</a:t>
            </a:r>
            <a:r>
              <a:rPr lang="en-IN" sz="2800" b="0" i="0" dirty="0">
                <a:effectLst/>
                <a:latin typeface="Montserrat" panose="00000500000000000000" pitchFamily="2" charset="0"/>
              </a:rPr>
              <a:t>:</a:t>
            </a:r>
          </a:p>
          <a:p>
            <a:pPr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Data Collection.</a:t>
            </a:r>
          </a:p>
          <a:p>
            <a:pPr marL="45720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Collect the dataset or Create the dataset</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Data Pre- processing.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Import the Libraries.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Importing the dataset.</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Exploratory Data Analysis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Checking for Null Values.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Data Visualization.</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Splitting Data into Train and Test.</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Model Building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Training and testing the model</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Evaluation of Model</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Application Building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Create an HTML file</a:t>
            </a:r>
          </a:p>
          <a:p>
            <a:pPr marL="742950" lvl="1" indent="-285750" algn="l" rtl="0" fontAlgn="base">
              <a:spcBef>
                <a:spcPts val="0"/>
              </a:spcBef>
              <a:spcAft>
                <a:spcPts val="800"/>
              </a:spcAft>
              <a:buFont typeface="+mj-lt"/>
              <a:buAutoNum type="arabicPeriod"/>
            </a:pPr>
            <a:r>
              <a:rPr lang="en-US" b="0" i="0" dirty="0">
                <a:solidFill>
                  <a:srgbClr val="35475C"/>
                </a:solidFill>
                <a:effectLst/>
                <a:latin typeface="Montserrat" panose="00000500000000000000" pitchFamily="2" charset="0"/>
              </a:rPr>
              <a:t>Build a Python Code.</a:t>
            </a:r>
          </a:p>
          <a:p>
            <a:endParaRPr lang="en-IN" dirty="0"/>
          </a:p>
        </p:txBody>
      </p:sp>
    </p:spTree>
    <p:extLst>
      <p:ext uri="{BB962C8B-B14F-4D97-AF65-F5344CB8AC3E}">
        <p14:creationId xmlns:p14="http://schemas.microsoft.com/office/powerpoint/2010/main" val="149725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955A02-D358-4321-A3DF-73DA08D2CF5F}"/>
              </a:ext>
            </a:extLst>
          </p:cNvPr>
          <p:cNvSpPr txBox="1"/>
          <p:nvPr/>
        </p:nvSpPr>
        <p:spPr>
          <a:xfrm>
            <a:off x="537882" y="474240"/>
            <a:ext cx="11277600" cy="6247864"/>
          </a:xfrm>
          <a:prstGeom prst="rect">
            <a:avLst/>
          </a:prstGeom>
          <a:noFill/>
        </p:spPr>
        <p:txBody>
          <a:bodyPr wrap="square">
            <a:spAutoFit/>
          </a:bodyPr>
          <a:lstStyle/>
          <a:p>
            <a:pPr algn="l"/>
            <a:r>
              <a:rPr lang="en-IN" sz="3200" b="1" i="0" dirty="0">
                <a:solidFill>
                  <a:srgbClr val="2D2828"/>
                </a:solidFill>
                <a:effectLst/>
                <a:latin typeface="Open Sans" panose="020B0606030504020204" pitchFamily="34" charset="0"/>
              </a:rPr>
              <a:t>Importing The Libraries:</a:t>
            </a:r>
          </a:p>
          <a:p>
            <a:pPr algn="l"/>
            <a:endParaRPr lang="en-IN" sz="3200" b="1" i="0" dirty="0">
              <a:solidFill>
                <a:srgbClr val="2D2828"/>
              </a:solidFill>
              <a:effectLst/>
              <a:latin typeface="Open Sans" panose="020B0606030504020204" pitchFamily="34" charset="0"/>
            </a:endParaRPr>
          </a:p>
          <a:p>
            <a:pPr algn="l" rtl="0">
              <a:spcBef>
                <a:spcPts val="0"/>
              </a:spcBef>
              <a:spcAft>
                <a:spcPts val="0"/>
              </a:spcAft>
            </a:pPr>
            <a:r>
              <a:rPr lang="en-US" sz="1600" b="1" i="0" dirty="0">
                <a:effectLst/>
                <a:latin typeface="Montserrat" panose="00000500000000000000" pitchFamily="2" charset="0"/>
              </a:rPr>
              <a:t>Pandas:</a:t>
            </a:r>
            <a:r>
              <a:rPr lang="en-US" sz="1600" b="0" i="0" dirty="0">
                <a:effectLst/>
                <a:latin typeface="Montserrat" panose="00000500000000000000" pitchFamily="2" charset="0"/>
              </a:rPr>
              <a:t> It is a python library mainly used for data manipulation.</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NumPy:</a:t>
            </a:r>
            <a:r>
              <a:rPr lang="en-US" sz="1600" b="0" i="0" dirty="0">
                <a:effectLst/>
                <a:latin typeface="Montserrat" panose="00000500000000000000" pitchFamily="2" charset="0"/>
              </a:rPr>
              <a:t> This python library is used for numerical analysis.</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Counter:</a:t>
            </a:r>
            <a:r>
              <a:rPr lang="en-US" sz="1600" b="0" i="0" dirty="0">
                <a:effectLst/>
                <a:latin typeface="Montserrat" panose="00000500000000000000" pitchFamily="2" charset="0"/>
              </a:rPr>
              <a:t> Python Counter is a container that will hold the count of each of the elements present in the container. </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Matplotlib and Seaborn:</a:t>
            </a:r>
            <a:r>
              <a:rPr lang="en-US" sz="1600" b="0" i="0" dirty="0">
                <a:effectLst/>
                <a:latin typeface="Montserrat" panose="00000500000000000000" pitchFamily="2" charset="0"/>
              </a:rPr>
              <a:t> Both are the data visualization library used for plotting graphs which will help us to understand the data.</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Accuracy score: </a:t>
            </a:r>
            <a:r>
              <a:rPr lang="en-US" sz="1600" b="0" i="0" dirty="0">
                <a:effectLst/>
                <a:latin typeface="Montserrat" panose="00000500000000000000" pitchFamily="2" charset="0"/>
              </a:rPr>
              <a:t>used in classification type problems and for finding accuracy it is used.</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R2 Score</a:t>
            </a:r>
            <a:r>
              <a:rPr lang="en-US" sz="1600" b="0" i="0" dirty="0">
                <a:effectLst/>
                <a:latin typeface="Montserrat" panose="00000500000000000000" pitchFamily="2" charset="0"/>
              </a:rPr>
              <a:t>: Coefficient of Determination or R² is another metric used for evaluating the performance of a regression model. The metric helps us to compare our current model with a constant baseline and tells us how much our model is better.</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Train_test_split</a:t>
            </a:r>
            <a:r>
              <a:rPr lang="en-US" sz="1600" b="0" i="0" dirty="0">
                <a:effectLst/>
                <a:latin typeface="Montserrat" panose="00000500000000000000" pitchFamily="2" charset="0"/>
              </a:rPr>
              <a:t>: used for splitting data arrays into training data and for testing data.</a:t>
            </a:r>
          </a:p>
          <a:p>
            <a:pPr algn="l" rtl="0">
              <a:spcBef>
                <a:spcPts val="0"/>
              </a:spcBef>
              <a:spcAft>
                <a:spcPts val="0"/>
              </a:spcAft>
            </a:pPr>
            <a:br>
              <a:rPr lang="en-US" sz="1600" b="0" i="0" dirty="0">
                <a:effectLst/>
                <a:latin typeface="Montserrat" panose="00000500000000000000" pitchFamily="2" charset="0"/>
              </a:rPr>
            </a:br>
            <a:r>
              <a:rPr lang="en-US" sz="1600" b="1" i="0" dirty="0">
                <a:effectLst/>
                <a:latin typeface="Montserrat" panose="00000500000000000000" pitchFamily="2" charset="0"/>
              </a:rPr>
              <a:t>Pickle</a:t>
            </a:r>
            <a:r>
              <a:rPr lang="en-US" sz="1600" b="0" i="0" dirty="0">
                <a:effectLst/>
                <a:latin typeface="Montserrat" panose="00000500000000000000" pitchFamily="2" charset="0"/>
              </a:rPr>
              <a:t>: to serialize your machine learning algorithms and save the serialized format to a file.</a:t>
            </a:r>
          </a:p>
          <a:p>
            <a:pPr algn="l"/>
            <a:endParaRPr lang="en-IN" sz="3200" b="1" i="0" dirty="0">
              <a:solidFill>
                <a:srgbClr val="2D2828"/>
              </a:solidFill>
              <a:effectLst/>
              <a:latin typeface="Open Sans" panose="020B0606030504020204" pitchFamily="34" charset="0"/>
            </a:endParaRPr>
          </a:p>
        </p:txBody>
      </p:sp>
    </p:spTree>
    <p:extLst>
      <p:ext uri="{BB962C8B-B14F-4D97-AF65-F5344CB8AC3E}">
        <p14:creationId xmlns:p14="http://schemas.microsoft.com/office/powerpoint/2010/main" val="357356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6F1B84-DF72-4C81-BBF4-B278FA525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953" y="474850"/>
            <a:ext cx="9412941" cy="57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5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A8B4B-F60B-4FA8-A4D4-BA7C4ABFAED3}"/>
              </a:ext>
            </a:extLst>
          </p:cNvPr>
          <p:cNvSpPr txBox="1"/>
          <p:nvPr/>
        </p:nvSpPr>
        <p:spPr>
          <a:xfrm>
            <a:off x="313765" y="339769"/>
            <a:ext cx="11178988" cy="4524315"/>
          </a:xfrm>
          <a:prstGeom prst="rect">
            <a:avLst/>
          </a:prstGeom>
          <a:noFill/>
        </p:spPr>
        <p:txBody>
          <a:bodyPr wrap="square">
            <a:spAutoFit/>
          </a:bodyPr>
          <a:lstStyle/>
          <a:p>
            <a:pPr algn="l"/>
            <a:r>
              <a:rPr lang="en-IN" sz="3600" b="1" i="0" dirty="0">
                <a:solidFill>
                  <a:srgbClr val="2D2828"/>
                </a:solidFill>
                <a:effectLst/>
                <a:latin typeface="Open Sans" panose="020B0606030504020204" pitchFamily="34" charset="0"/>
              </a:rPr>
              <a:t>Reading The Dataset:</a:t>
            </a:r>
          </a:p>
          <a:p>
            <a:pPr algn="l"/>
            <a:endParaRPr lang="en-IN" sz="3600" b="1" i="0" dirty="0">
              <a:solidFill>
                <a:srgbClr val="2D2828"/>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You might have your data in .csv files, .excel files or .</a:t>
            </a:r>
            <a:r>
              <a:rPr lang="en-US" b="0" i="0" dirty="0" err="1">
                <a:solidFill>
                  <a:srgbClr val="35475C"/>
                </a:solidFill>
                <a:effectLst/>
                <a:latin typeface="Open Sans" panose="020B0606030504020204" pitchFamily="34" charset="0"/>
              </a:rPr>
              <a:t>tsv</a:t>
            </a:r>
            <a:r>
              <a:rPr lang="en-US" b="0" i="0" dirty="0">
                <a:solidFill>
                  <a:srgbClr val="35475C"/>
                </a:solidFill>
                <a:effectLst/>
                <a:latin typeface="Open Sans" panose="020B0606030504020204" pitchFamily="34" charset="0"/>
              </a:rPr>
              <a:t> files or something else. But the goal is the same in all cases. If you want to </a:t>
            </a:r>
            <a:r>
              <a:rPr lang="en-US" b="0" i="0" dirty="0" err="1">
                <a:solidFill>
                  <a:srgbClr val="35475C"/>
                </a:solidFill>
                <a:effectLst/>
                <a:latin typeface="Open Sans" panose="020B0606030504020204" pitchFamily="34" charset="0"/>
              </a:rPr>
              <a:t>analyse</a:t>
            </a:r>
            <a:r>
              <a:rPr lang="en-US" b="0" i="0" dirty="0">
                <a:solidFill>
                  <a:srgbClr val="35475C"/>
                </a:solidFill>
                <a:effectLst/>
                <a:latin typeface="Open Sans" panose="020B0606030504020204" pitchFamily="34" charset="0"/>
              </a:rPr>
              <a:t> that data using pandas, the first step will be to read it into a data structure that’s compatible with pandas.</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Let’s load a .csv data file into pandas. There is a function for it, called </a:t>
            </a:r>
            <a:r>
              <a:rPr lang="en-US" b="1" i="0" dirty="0" err="1">
                <a:solidFill>
                  <a:srgbClr val="35475C"/>
                </a:solidFill>
                <a:effectLst/>
                <a:latin typeface="Open Sans" panose="020B0606030504020204" pitchFamily="34" charset="0"/>
              </a:rPr>
              <a:t>read_csv</a:t>
            </a:r>
            <a:r>
              <a:rPr lang="en-US" b="1" i="0" dirty="0">
                <a:solidFill>
                  <a:srgbClr val="35475C"/>
                </a:solidFill>
                <a:effectLst/>
                <a:latin typeface="Open Sans" panose="020B0606030504020204" pitchFamily="34" charset="0"/>
              </a:rPr>
              <a:t>()</a:t>
            </a:r>
            <a:r>
              <a:rPr lang="en-US" b="0" i="0" dirty="0">
                <a:solidFill>
                  <a:srgbClr val="35475C"/>
                </a:solidFill>
                <a:effectLst/>
                <a:latin typeface="Open Sans" panose="020B0606030504020204" pitchFamily="34" charset="0"/>
              </a:rPr>
              <a:t>.We will need to locate the directory of the CSV file at first (it’s more efficient to keep the dataset in the same directory as your program).</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Path names on Windows tend to have backslashes in them. But we want them to mean actual backslashes, not special characters.</a:t>
            </a:r>
          </a:p>
          <a:p>
            <a:pPr algn="l"/>
            <a:endParaRPr lang="en-IN" sz="3600" b="1" i="0" dirty="0">
              <a:solidFill>
                <a:srgbClr val="2D2828"/>
              </a:solidFill>
              <a:effectLst/>
              <a:latin typeface="Open Sans" panose="020B0606030504020204" pitchFamily="34" charset="0"/>
            </a:endParaRPr>
          </a:p>
        </p:txBody>
      </p:sp>
      <p:pic>
        <p:nvPicPr>
          <p:cNvPr id="3074" name="Picture 2">
            <a:extLst>
              <a:ext uri="{FF2B5EF4-FFF2-40B4-BE49-F238E27FC236}">
                <a16:creationId xmlns:a16="http://schemas.microsoft.com/office/drawing/2014/main" id="{C3734CCB-52DA-4127-B1C2-0B4BA8D0A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536" y="5249419"/>
            <a:ext cx="55626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07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785EEE-F417-4C7D-8642-068277C169E1}"/>
              </a:ext>
            </a:extLst>
          </p:cNvPr>
          <p:cNvSpPr txBox="1"/>
          <p:nvPr/>
        </p:nvSpPr>
        <p:spPr>
          <a:xfrm>
            <a:off x="197223" y="375628"/>
            <a:ext cx="11698941" cy="2954655"/>
          </a:xfrm>
          <a:prstGeom prst="rect">
            <a:avLst/>
          </a:prstGeom>
          <a:noFill/>
        </p:spPr>
        <p:txBody>
          <a:bodyPr wrap="square">
            <a:spAutoFit/>
          </a:bodyPr>
          <a:lstStyle/>
          <a:p>
            <a:pPr algn="l"/>
            <a:r>
              <a:rPr lang="en-IN" sz="3200" b="1" i="0" dirty="0">
                <a:solidFill>
                  <a:srgbClr val="2D2828"/>
                </a:solidFill>
                <a:effectLst/>
                <a:latin typeface="Open Sans" panose="020B0606030504020204" pitchFamily="34" charset="0"/>
              </a:rPr>
              <a:t>Exploratory Data Analysis</a:t>
            </a:r>
          </a:p>
          <a:p>
            <a:pPr marL="457200" indent="-457200">
              <a:buFont typeface="Arial" panose="020B0604020202020204" pitchFamily="34" charset="0"/>
              <a:buChar char="•"/>
            </a:pPr>
            <a:r>
              <a:rPr lang="en-IN" sz="3200" b="1" dirty="0">
                <a:solidFill>
                  <a:srgbClr val="2D2828"/>
                </a:solidFill>
                <a:latin typeface="Open Sans" panose="020B0606030504020204" pitchFamily="34" charset="0"/>
              </a:rPr>
              <a:t> </a:t>
            </a:r>
            <a:r>
              <a:rPr lang="en-US" b="0" i="0" dirty="0">
                <a:effectLst/>
                <a:latin typeface="Open Sans" panose="020B0606030504020204" pitchFamily="34" charset="0"/>
              </a:rPr>
              <a:t>Exploratory data analysis is an approach to analyzing data sets to summarize their main    characteristics, often with visual methods and used for determine how best to manipulate data sources to get the answers you need, making it easier for data scientists to discover patterns, spot anomalies, test a hypothesis, or check assumptions.</a:t>
            </a:r>
            <a:br>
              <a:rPr lang="en-US" b="0" i="0" dirty="0">
                <a:effectLst/>
                <a:latin typeface="Open Sans" panose="020B0606030504020204" pitchFamily="34" charset="0"/>
              </a:rPr>
            </a:br>
            <a:br>
              <a:rPr lang="en-US" dirty="0"/>
            </a:br>
            <a:r>
              <a:rPr lang="en-US" b="0" i="0" dirty="0">
                <a:solidFill>
                  <a:srgbClr val="35475C"/>
                </a:solidFill>
                <a:effectLst/>
                <a:latin typeface="Open Sans" panose="020B0606030504020204" pitchFamily="34" charset="0"/>
              </a:rPr>
              <a:t>To check the first five rows of the dataset, we have a function called head( ).</a:t>
            </a:r>
          </a:p>
          <a:p>
            <a:pPr algn="l"/>
            <a:endParaRPr lang="en-IN" sz="3200" b="1" i="0" dirty="0">
              <a:solidFill>
                <a:srgbClr val="2D2828"/>
              </a:solidFill>
              <a:effectLst/>
              <a:latin typeface="Open Sans" panose="020B0606030504020204" pitchFamily="34" charset="0"/>
            </a:endParaRPr>
          </a:p>
        </p:txBody>
      </p:sp>
      <p:pic>
        <p:nvPicPr>
          <p:cNvPr id="4098" name="Picture 2">
            <a:extLst>
              <a:ext uri="{FF2B5EF4-FFF2-40B4-BE49-F238E27FC236}">
                <a16:creationId xmlns:a16="http://schemas.microsoft.com/office/drawing/2014/main" id="{0D2519AC-F2DC-4B71-8429-B497283CE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074" y="3330283"/>
            <a:ext cx="6410325" cy="274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3869</Words>
  <Application>Microsoft Office PowerPoint</Application>
  <PresentationFormat>Widescreen</PresentationFormat>
  <Paragraphs>236</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Montserrat</vt:lpstr>
      <vt:lpstr>Open Sans</vt:lpstr>
      <vt:lpstr>Office Theme</vt:lpstr>
      <vt:lpstr>                       Physical Activity      Fitness Prediction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Activity Fitness Prediction Using Machine Learning</dc:title>
  <dc:creator>Abhilash reddy yarram</dc:creator>
  <cp:lastModifiedBy>Saketh Reddy</cp:lastModifiedBy>
  <cp:revision>28</cp:revision>
  <dcterms:created xsi:type="dcterms:W3CDTF">2022-03-22T14:19:51Z</dcterms:created>
  <dcterms:modified xsi:type="dcterms:W3CDTF">2022-04-10T07:52:13Z</dcterms:modified>
</cp:coreProperties>
</file>