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7" r:id="rId2"/>
    <p:sldId id="257" r:id="rId3"/>
    <p:sldId id="260" r:id="rId4"/>
    <p:sldId id="265" r:id="rId5"/>
    <p:sldId id="266" r:id="rId6"/>
    <p:sldId id="262" r:id="rId7"/>
    <p:sldId id="268" r:id="rId8"/>
    <p:sldId id="269" r:id="rId9"/>
    <p:sldId id="270" r:id="rId10"/>
    <p:sldId id="271" r:id="rId11"/>
    <p:sldId id="272" r:id="rId12"/>
    <p:sldId id="273" r:id="rId13"/>
    <p:sldId id="278" r:id="rId14"/>
    <p:sldId id="279" r:id="rId15"/>
    <p:sldId id="261"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0" d="100"/>
          <a:sy n="70" d="100"/>
        </p:scale>
        <p:origin x="-1157" y="-4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3AA958-3E1B-43FD-82FC-ADF127A647B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41386-C970-4C7F-8AFF-294A6129645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70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AA958-3E1B-43FD-82FC-ADF127A647B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26088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AA958-3E1B-43FD-82FC-ADF127A647B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360087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AA958-3E1B-43FD-82FC-ADF127A647B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167804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AA958-3E1B-43FD-82FC-ADF127A647B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41386-C970-4C7F-8AFF-294A6129645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2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AA958-3E1B-43FD-82FC-ADF127A647B5}"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3730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3AA958-3E1B-43FD-82FC-ADF127A647B5}" type="datetimeFigureOut">
              <a:rPr lang="en-IN" smtClean="0"/>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69075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3AA958-3E1B-43FD-82FC-ADF127A647B5}" type="datetimeFigureOut">
              <a:rPr lang="en-IN" smtClean="0"/>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159887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3AA958-3E1B-43FD-82FC-ADF127A647B5}" type="datetimeFigureOut">
              <a:rPr lang="en-IN" smtClean="0"/>
              <a:t>29-10-2022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247176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3AA958-3E1B-43FD-82FC-ADF127A647B5}" type="datetimeFigureOut">
              <a:rPr lang="en-IN" smtClean="0"/>
              <a:t>29-10-2022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D41386-C970-4C7F-8AFF-294A6129645B}" type="slidenum">
              <a:rPr lang="en-IN" smtClean="0"/>
              <a:t>‹#›</a:t>
            </a:fld>
            <a:endParaRPr lang="en-IN"/>
          </a:p>
        </p:txBody>
      </p:sp>
    </p:spTree>
    <p:extLst>
      <p:ext uri="{BB962C8B-B14F-4D97-AF65-F5344CB8AC3E}">
        <p14:creationId xmlns:p14="http://schemas.microsoft.com/office/powerpoint/2010/main" val="423322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AA958-3E1B-43FD-82FC-ADF127A647B5}"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D41386-C970-4C7F-8AFF-294A6129645B}" type="slidenum">
              <a:rPr lang="en-IN" smtClean="0"/>
              <a:t>‹#›</a:t>
            </a:fld>
            <a:endParaRPr lang="en-IN"/>
          </a:p>
        </p:txBody>
      </p:sp>
    </p:spTree>
    <p:extLst>
      <p:ext uri="{BB962C8B-B14F-4D97-AF65-F5344CB8AC3E}">
        <p14:creationId xmlns:p14="http://schemas.microsoft.com/office/powerpoint/2010/main" val="367891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3AA958-3E1B-43FD-82FC-ADF127A647B5}" type="datetimeFigureOut">
              <a:rPr lang="en-IN" smtClean="0"/>
              <a:t>29-10-2022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D41386-C970-4C7F-8AFF-294A6129645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3622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C95BE-30E8-FDF9-4047-8DB23EC32056}"/>
              </a:ext>
            </a:extLst>
          </p:cNvPr>
          <p:cNvSpPr>
            <a:spLocks noGrp="1"/>
          </p:cNvSpPr>
          <p:nvPr>
            <p:ph type="title"/>
          </p:nvPr>
        </p:nvSpPr>
        <p:spPr>
          <a:xfrm>
            <a:off x="1151069" y="146237"/>
            <a:ext cx="10058400" cy="1409139"/>
          </a:xfrm>
        </p:spPr>
        <p:txBody>
          <a:bodyPr>
            <a:normAutofit/>
          </a:bodyPr>
          <a:lstStyle/>
          <a:p>
            <a:pPr algn="ctr"/>
            <a:r>
              <a:rPr lang="en-IN" sz="2800" b="1" dirty="0">
                <a:latin typeface="+mn-lt"/>
              </a:rPr>
              <a:t>SESHADRI RAO </a:t>
            </a:r>
            <a:r>
              <a:rPr lang="en-IN" sz="2800" dirty="0">
                <a:latin typeface="+mn-lt"/>
              </a:rPr>
              <a:t/>
            </a:r>
            <a:br>
              <a:rPr lang="en-IN" sz="2800" dirty="0">
                <a:latin typeface="+mn-lt"/>
              </a:rPr>
            </a:br>
            <a:r>
              <a:rPr lang="en-IN" sz="2800" b="1" dirty="0">
                <a:latin typeface="+mn-lt"/>
              </a:rPr>
              <a:t>GUDLAVALLERU ENGINEERING COLLEGE</a:t>
            </a:r>
            <a:r>
              <a:rPr lang="en-IN" sz="2800" b="1" dirty="0"/>
              <a:t/>
            </a:r>
            <a:br>
              <a:rPr lang="en-IN" sz="2800" b="1" dirty="0"/>
            </a:br>
            <a:r>
              <a:rPr lang="en-IN" sz="1800" b="1" dirty="0">
                <a:latin typeface="+mn-lt"/>
              </a:rPr>
              <a:t>DEPARTMENT OF </a:t>
            </a:r>
            <a:r>
              <a:rPr lang="en-IN" sz="1800" b="1" dirty="0" smtClean="0">
                <a:latin typeface="+mn-lt"/>
              </a:rPr>
              <a:t>INFORMATION TECHNOLOGY</a:t>
            </a:r>
            <a:endParaRPr lang="en-IN" sz="1800" b="1" dirty="0">
              <a:latin typeface="+mn-lt"/>
            </a:endParaRPr>
          </a:p>
        </p:txBody>
      </p:sp>
      <p:pic>
        <p:nvPicPr>
          <p:cNvPr id="5" name="Content Placeholder 4">
            <a:extLst>
              <a:ext uri="{FF2B5EF4-FFF2-40B4-BE49-F238E27FC236}">
                <a16:creationId xmlns:a16="http://schemas.microsoft.com/office/drawing/2014/main" xmlns="" id="{A519E1E6-FCCE-158D-3026-30BC586C56B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7328" y="146237"/>
            <a:ext cx="1579468" cy="1579468"/>
          </a:xfrm>
        </p:spPr>
      </p:pic>
      <p:sp>
        <p:nvSpPr>
          <p:cNvPr id="7" name="TextBox 6">
            <a:extLst>
              <a:ext uri="{FF2B5EF4-FFF2-40B4-BE49-F238E27FC236}">
                <a16:creationId xmlns:a16="http://schemas.microsoft.com/office/drawing/2014/main" xmlns="" id="{B08ACE38-8124-40E5-FDC9-C65CDD3CBE6E}"/>
              </a:ext>
            </a:extLst>
          </p:cNvPr>
          <p:cNvSpPr txBox="1"/>
          <p:nvPr/>
        </p:nvSpPr>
        <p:spPr>
          <a:xfrm>
            <a:off x="947570" y="1891553"/>
            <a:ext cx="10296860" cy="3877985"/>
          </a:xfrm>
          <a:prstGeom prst="rect">
            <a:avLst/>
          </a:prstGeom>
          <a:noFill/>
        </p:spPr>
        <p:txBody>
          <a:bodyPr wrap="square">
            <a:spAutoFit/>
          </a:bodyPr>
          <a:lstStyle/>
          <a:p>
            <a:pPr algn="ctr"/>
            <a:r>
              <a:rPr lang="en-IN" i="1" dirty="0"/>
              <a:t>INTERNSHIP</a:t>
            </a:r>
            <a:r>
              <a:rPr lang="en-IN" sz="1800" i="1" dirty="0"/>
              <a:t> REVIEW</a:t>
            </a:r>
          </a:p>
          <a:p>
            <a:pPr algn="ctr"/>
            <a:r>
              <a:rPr lang="en-IN" i="1" dirty="0"/>
              <a:t>ON</a:t>
            </a:r>
          </a:p>
          <a:p>
            <a:pPr algn="ctr"/>
            <a:r>
              <a:rPr lang="en-IN" sz="1800" b="1" i="1" dirty="0"/>
              <a:t>MACHINE LEARNING AND DEEP LEARNING</a:t>
            </a:r>
          </a:p>
          <a:p>
            <a:pPr algn="ctr"/>
            <a:endParaRPr lang="en-IN" sz="1800" b="1" i="1" dirty="0"/>
          </a:p>
          <a:p>
            <a:pPr algn="ctr"/>
            <a:endParaRPr lang="en-IN" sz="2400" b="1" dirty="0"/>
          </a:p>
          <a:p>
            <a:pPr algn="ctr"/>
            <a:r>
              <a:rPr lang="en-IN" i="1" dirty="0"/>
              <a:t>Under the guidance of </a:t>
            </a:r>
          </a:p>
          <a:p>
            <a:pPr algn="ctr"/>
            <a:r>
              <a:rPr lang="en-US" sz="2400" b="1" dirty="0" err="1">
                <a:solidFill>
                  <a:srgbClr val="DB3308"/>
                </a:solidFill>
                <a:latin typeface="Times New Roman" pitchFamily="18" charset="0"/>
                <a:ea typeface="Arimo"/>
                <a:cs typeface="Times New Roman" pitchFamily="18" charset="0"/>
                <a:sym typeface="Arimo"/>
              </a:rPr>
              <a:t>Sri.Ch.Venkateswara</a:t>
            </a:r>
            <a:r>
              <a:rPr lang="en-US" sz="2400" b="1" dirty="0">
                <a:solidFill>
                  <a:srgbClr val="DB3308"/>
                </a:solidFill>
                <a:latin typeface="Times New Roman" pitchFamily="18" charset="0"/>
                <a:ea typeface="Arimo"/>
                <a:cs typeface="Times New Roman" pitchFamily="18" charset="0"/>
                <a:sym typeface="Arimo"/>
              </a:rPr>
              <a:t> </a:t>
            </a:r>
            <a:r>
              <a:rPr lang="en-US" sz="2400" b="1" dirty="0" err="1">
                <a:solidFill>
                  <a:srgbClr val="DB3308"/>
                </a:solidFill>
                <a:latin typeface="Times New Roman" pitchFamily="18" charset="0"/>
                <a:ea typeface="Arimo"/>
                <a:cs typeface="Times New Roman" pitchFamily="18" charset="0"/>
                <a:sym typeface="Arimo"/>
              </a:rPr>
              <a:t>Rao</a:t>
            </a:r>
            <a:r>
              <a:rPr lang="en-US" sz="2400" b="1" dirty="0">
                <a:solidFill>
                  <a:srgbClr val="DB3308"/>
                </a:solidFill>
                <a:latin typeface="Times New Roman" pitchFamily="18" charset="0"/>
                <a:ea typeface="Arimo"/>
                <a:cs typeface="Times New Roman" pitchFamily="18" charset="0"/>
                <a:sym typeface="Arimo"/>
              </a:rPr>
              <a:t>.,</a:t>
            </a:r>
            <a:r>
              <a:rPr lang="en-US" sz="2400" b="1" dirty="0" err="1">
                <a:solidFill>
                  <a:srgbClr val="DB3308"/>
                </a:solidFill>
                <a:latin typeface="Times New Roman" pitchFamily="18" charset="0"/>
                <a:ea typeface="Arimo"/>
                <a:cs typeface="Times New Roman" pitchFamily="18" charset="0"/>
                <a:sym typeface="Arimo"/>
              </a:rPr>
              <a:t>M.Tech</a:t>
            </a:r>
            <a:endParaRPr lang="en-IN" b="1" dirty="0"/>
          </a:p>
          <a:p>
            <a:pPr algn="ctr"/>
            <a:endParaRPr lang="en-IN" i="1" dirty="0" smtClean="0"/>
          </a:p>
          <a:p>
            <a:pPr algn="ctr"/>
            <a:r>
              <a:rPr lang="en-IN" i="1" dirty="0" smtClean="0"/>
              <a:t>By</a:t>
            </a:r>
            <a:endParaRPr lang="en-IN" i="1" dirty="0"/>
          </a:p>
          <a:p>
            <a:pPr algn="ctr"/>
            <a:endParaRPr lang="en-IN" i="1" dirty="0"/>
          </a:p>
          <a:p>
            <a:pPr algn="ctr"/>
            <a:endParaRPr lang="en-IN" dirty="0"/>
          </a:p>
          <a:p>
            <a:pPr algn="ctr"/>
            <a:r>
              <a:rPr lang="en-IN" dirty="0" smtClean="0"/>
              <a:t>MAJJI PAVAN KUMAR  </a:t>
            </a:r>
            <a:endParaRPr lang="en-IN" dirty="0"/>
          </a:p>
          <a:p>
            <a:pPr algn="ctr"/>
            <a:r>
              <a:rPr lang="en-IN"/>
              <a:t>(</a:t>
            </a:r>
            <a:r>
              <a:rPr lang="en-IN" smtClean="0"/>
              <a:t>19481A1264</a:t>
            </a:r>
            <a:r>
              <a:rPr lang="en-IN" dirty="0" smtClean="0"/>
              <a:t>)   </a:t>
            </a:r>
            <a:endParaRPr lang="en-IN" dirty="0"/>
          </a:p>
        </p:txBody>
      </p:sp>
    </p:spTree>
    <p:extLst>
      <p:ext uri="{BB962C8B-B14F-4D97-AF65-F5344CB8AC3E}">
        <p14:creationId xmlns:p14="http://schemas.microsoft.com/office/powerpoint/2010/main" val="395871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7E188-6620-6E21-FA08-E20702264E76}"/>
              </a:ext>
            </a:extLst>
          </p:cNvPr>
          <p:cNvSpPr>
            <a:spLocks noGrp="1"/>
          </p:cNvSpPr>
          <p:nvPr>
            <p:ph type="title"/>
          </p:nvPr>
        </p:nvSpPr>
        <p:spPr>
          <a:xfrm>
            <a:off x="1097280" y="263527"/>
            <a:ext cx="10058400" cy="1450757"/>
          </a:xfrm>
        </p:spPr>
        <p:txBody>
          <a:bodyPr/>
          <a:lstStyle/>
          <a:p>
            <a:r>
              <a:rPr lang="en-IN" b="1">
                <a:latin typeface="Times New Roman" panose="02020603050405020304" pitchFamily="18" charset="0"/>
                <a:cs typeface="Times New Roman" panose="02020603050405020304" pitchFamily="18" charset="0"/>
              </a:rPr>
              <a:t>Project description</a:t>
            </a:r>
            <a:endParaRPr lang="en-IN"/>
          </a:p>
        </p:txBody>
      </p:sp>
      <p:sp>
        <p:nvSpPr>
          <p:cNvPr id="3" name="Content Placeholder 2">
            <a:extLst>
              <a:ext uri="{FF2B5EF4-FFF2-40B4-BE49-F238E27FC236}">
                <a16:creationId xmlns:a16="http://schemas.microsoft.com/office/drawing/2014/main" xmlns="" id="{9270860E-30F7-7097-610F-AD4929A50734}"/>
              </a:ext>
            </a:extLst>
          </p:cNvPr>
          <p:cNvSpPr>
            <a:spLocks noGrp="1"/>
          </p:cNvSpPr>
          <p:nvPr>
            <p:ph idx="1"/>
          </p:nvPr>
        </p:nvSpPr>
        <p:spPr>
          <a:xfrm>
            <a:off x="1097279" y="1845734"/>
            <a:ext cx="10693667" cy="4490898"/>
          </a:xfrm>
        </p:spPr>
        <p:txBody>
          <a:bodyPr>
            <a:normAutofit/>
          </a:bodyPr>
          <a:lstStyle/>
          <a:p>
            <a:r>
              <a:rPr lang="en-US" sz="2400" dirty="0">
                <a:latin typeface="Times New Roman" pitchFamily="18" charset="0"/>
                <a:cs typeface="Times New Roman" pitchFamily="18" charset="0"/>
              </a:rPr>
              <a:t>More than 10 million people are living with Parkinson’s Disease worldwide, according to the Parkinson’s Foundation. While Parkinson’s cannot be cured, early detection along with proper medication can significantly improve symptoms and quality of life </a:t>
            </a:r>
          </a:p>
          <a:p>
            <a:r>
              <a:rPr lang="en-US" sz="2400" dirty="0">
                <a:latin typeface="Times New Roman" pitchFamily="18" charset="0"/>
                <a:cs typeface="Times New Roman" pitchFamily="18" charset="0"/>
              </a:rPr>
              <a:t>The researchers found that the drawing speed was slower and the pen pressure is lower among Parkinson’s patients. One of the indications of Parkinson’s is tremors and rigidity in the muscles, making it difficult to draw smooth spirals and waves. It is possible to detect Parkinson’s disease using the drawings alone instead of measuring the speed and pressure of the pen on paper. Our goal is to quantify the visual appearance(using HOG method) of these drawings and then train a machine learning model to classify them. In this project, We are using, Histogram of Oriented Gradients (HOG) image descriptor along with a Random Forest classifier to automatically detect Parkinson’s disease in hand-drawn images of spirals and waves.</a:t>
            </a: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6386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12E68-84D5-05A2-8E7B-E3EF0359C55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Technical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028" y="2079171"/>
            <a:ext cx="7554685" cy="3810000"/>
          </a:xfrm>
        </p:spPr>
      </p:pic>
    </p:spTree>
    <p:extLst>
      <p:ext uri="{BB962C8B-B14F-4D97-AF65-F5344CB8AC3E}">
        <p14:creationId xmlns:p14="http://schemas.microsoft.com/office/powerpoint/2010/main" val="1033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83DC5-0608-A7ED-6EA9-1EC648783B46}"/>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Technical Architecture</a:t>
            </a:r>
            <a:endParaRPr lang="en-IN" dirty="0"/>
          </a:p>
        </p:txBody>
      </p:sp>
      <p:sp>
        <p:nvSpPr>
          <p:cNvPr id="3" name="Content Placeholder 2">
            <a:extLst>
              <a:ext uri="{FF2B5EF4-FFF2-40B4-BE49-F238E27FC236}">
                <a16:creationId xmlns:a16="http://schemas.microsoft.com/office/drawing/2014/main" xmlns="" id="{1A3C5F38-F7F9-9884-6E15-AFE53489C319}"/>
              </a:ext>
            </a:extLst>
          </p:cNvPr>
          <p:cNvSpPr>
            <a:spLocks noGrp="1"/>
          </p:cNvSpPr>
          <p:nvPr>
            <p:ph idx="1"/>
          </p:nvPr>
        </p:nvSpPr>
        <p:spPr/>
        <p:txBody>
          <a:bodyPr/>
          <a:lstStyle/>
          <a:p>
            <a:r>
              <a:rPr lang="en-GB" sz="2400" cap="none" dirty="0"/>
              <a:t>Creates an IBM Watson studio service on IBM Cloud.</a:t>
            </a:r>
            <a:endParaRPr lang="en-US" sz="2400" cap="none" dirty="0"/>
          </a:p>
          <a:p>
            <a:r>
              <a:rPr lang="en-GB" sz="2400" cap="none" dirty="0"/>
              <a:t>Creates an IBM cloud object storage service and adds that to Watson Studio.</a:t>
            </a:r>
            <a:endParaRPr lang="en-US" sz="2400" cap="none" dirty="0"/>
          </a:p>
          <a:p>
            <a:r>
              <a:rPr lang="en-GB" sz="2400" cap="none" dirty="0"/>
              <a:t>Uploads the insurance premium data file into Watson Studio.</a:t>
            </a:r>
            <a:endParaRPr lang="en-US" sz="2400" cap="none" dirty="0"/>
          </a:p>
          <a:p>
            <a:r>
              <a:rPr lang="en-GB" sz="2400" cap="none" dirty="0"/>
              <a:t>Creates an </a:t>
            </a:r>
            <a:r>
              <a:rPr lang="en-GB" sz="2400" cap="none" dirty="0" err="1"/>
              <a:t>AutoAI</a:t>
            </a:r>
            <a:r>
              <a:rPr lang="en-GB" sz="2400" cap="none" dirty="0"/>
              <a:t> experiment to predict insurance premium on Watson Studio.</a:t>
            </a:r>
            <a:endParaRPr lang="en-US" sz="2400" cap="none" dirty="0"/>
          </a:p>
          <a:p>
            <a:r>
              <a:rPr lang="en-GB" sz="2400" cap="none" dirty="0" err="1"/>
              <a:t>AutoAI</a:t>
            </a:r>
            <a:r>
              <a:rPr lang="en-GB" sz="2400" cap="none" dirty="0"/>
              <a:t> uses Watson Machine Learning to create several models, and the user  deploys the best performing model.</a:t>
            </a:r>
            <a:endParaRPr lang="en-US" sz="2400" cap="none" dirty="0"/>
          </a:p>
          <a:p>
            <a:r>
              <a:rPr lang="en-GB" sz="2400" cap="none" dirty="0"/>
              <a:t>The user uses the flask web-application to connect to the deployed model and predict an insurance charge.</a:t>
            </a:r>
            <a:endParaRPr lang="en-US" sz="2400" cap="none" dirty="0"/>
          </a:p>
          <a:p>
            <a:endParaRPr lang="en-IN" dirty="0"/>
          </a:p>
        </p:txBody>
      </p:sp>
    </p:spTree>
    <p:extLst>
      <p:ext uri="{BB962C8B-B14F-4D97-AF65-F5344CB8AC3E}">
        <p14:creationId xmlns:p14="http://schemas.microsoft.com/office/powerpoint/2010/main" val="124780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CD472-B6FB-4686-000A-0E8CC6AAAE55}"/>
              </a:ext>
            </a:extLst>
          </p:cNvPr>
          <p:cNvSpPr>
            <a:spLocks noGrp="1"/>
          </p:cNvSpPr>
          <p:nvPr>
            <p:ph type="title"/>
          </p:nvPr>
        </p:nvSpPr>
        <p:spPr/>
        <p:txBody>
          <a:bodyPr>
            <a:normAutofit/>
          </a:bodyPr>
          <a:lstStyle/>
          <a:p>
            <a:r>
              <a:rPr lang="en-US" b="1" dirty="0"/>
              <a:t>OUTPUT</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772" y="2024743"/>
            <a:ext cx="4822371" cy="3135086"/>
          </a:xfrm>
        </p:spPr>
      </p:pic>
      <p:sp>
        <p:nvSpPr>
          <p:cNvPr id="8" name="Rectangle 7"/>
          <p:cNvSpPr/>
          <p:nvPr/>
        </p:nvSpPr>
        <p:spPr>
          <a:xfrm>
            <a:off x="1778874" y="5323506"/>
            <a:ext cx="3387338" cy="369332"/>
          </a:xfrm>
          <a:prstGeom prst="rect">
            <a:avLst/>
          </a:prstGeom>
        </p:spPr>
        <p:txBody>
          <a:bodyPr wrap="none">
            <a:spAutoFit/>
          </a:bodyPr>
          <a:lstStyle/>
          <a:p>
            <a:r>
              <a:rPr lang="en-US" dirty="0"/>
              <a:t>Figure </a:t>
            </a:r>
            <a:r>
              <a:rPr lang="en-US" dirty="0" smtClean="0"/>
              <a:t>1: </a:t>
            </a:r>
            <a:r>
              <a:rPr lang="en-US" dirty="0"/>
              <a:t>Home page of the model</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629" y="2068285"/>
            <a:ext cx="4865914" cy="3135085"/>
          </a:xfrm>
          <a:prstGeom prst="rect">
            <a:avLst/>
          </a:prstGeom>
        </p:spPr>
      </p:pic>
      <p:sp>
        <p:nvSpPr>
          <p:cNvPr id="10" name="Rectangle 9"/>
          <p:cNvSpPr/>
          <p:nvPr/>
        </p:nvSpPr>
        <p:spPr>
          <a:xfrm>
            <a:off x="8085547" y="5334783"/>
            <a:ext cx="2672078" cy="369332"/>
          </a:xfrm>
          <a:prstGeom prst="rect">
            <a:avLst/>
          </a:prstGeom>
        </p:spPr>
        <p:txBody>
          <a:bodyPr wrap="none">
            <a:spAutoFit/>
          </a:bodyPr>
          <a:lstStyle/>
          <a:p>
            <a:r>
              <a:rPr lang="en-IN" dirty="0"/>
              <a:t>Figure </a:t>
            </a:r>
            <a:r>
              <a:rPr lang="en-IN" dirty="0" smtClean="0"/>
              <a:t>2: </a:t>
            </a:r>
            <a:r>
              <a:rPr lang="en-IN" dirty="0"/>
              <a:t>Information page</a:t>
            </a:r>
          </a:p>
        </p:txBody>
      </p:sp>
    </p:spTree>
    <p:extLst>
      <p:ext uri="{BB962C8B-B14F-4D97-AF65-F5344CB8AC3E}">
        <p14:creationId xmlns:p14="http://schemas.microsoft.com/office/powerpoint/2010/main" val="376095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62C7E-0B77-06CB-B161-4A02EAE73C70}"/>
              </a:ext>
            </a:extLst>
          </p:cNvPr>
          <p:cNvSpPr>
            <a:spLocks noGrp="1"/>
          </p:cNvSpPr>
          <p:nvPr>
            <p:ph type="title"/>
          </p:nvPr>
        </p:nvSpPr>
        <p:spPr/>
        <p:txBody>
          <a:bodyPr/>
          <a:lstStyle/>
          <a:p>
            <a:r>
              <a:rPr lang="en-US" b="1" dirty="0"/>
              <a:t>OUTPUT</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28" y="2242457"/>
            <a:ext cx="4573316" cy="2677886"/>
          </a:xfrm>
        </p:spPr>
      </p:pic>
      <p:sp>
        <p:nvSpPr>
          <p:cNvPr id="7" name="Rectangle 6"/>
          <p:cNvSpPr/>
          <p:nvPr/>
        </p:nvSpPr>
        <p:spPr>
          <a:xfrm>
            <a:off x="963485" y="5236420"/>
            <a:ext cx="4931030" cy="369332"/>
          </a:xfrm>
          <a:prstGeom prst="rect">
            <a:avLst/>
          </a:prstGeom>
        </p:spPr>
        <p:txBody>
          <a:bodyPr wrap="none">
            <a:spAutoFit/>
          </a:bodyPr>
          <a:lstStyle/>
          <a:p>
            <a:r>
              <a:rPr lang="en-US" dirty="0"/>
              <a:t>Figure </a:t>
            </a:r>
            <a:r>
              <a:rPr lang="en-US" dirty="0" smtClean="0"/>
              <a:t>3: </a:t>
            </a:r>
            <a:r>
              <a:rPr lang="en-US" dirty="0"/>
              <a:t>Predicting spiral image of healthy person.</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762" y="2242457"/>
            <a:ext cx="5359582" cy="2579914"/>
          </a:xfrm>
          <a:prstGeom prst="rect">
            <a:avLst/>
          </a:prstGeom>
        </p:spPr>
      </p:pic>
      <p:sp>
        <p:nvSpPr>
          <p:cNvPr id="9" name="Rectangle 8"/>
          <p:cNvSpPr/>
          <p:nvPr/>
        </p:nvSpPr>
        <p:spPr>
          <a:xfrm>
            <a:off x="6778315" y="5225925"/>
            <a:ext cx="4927311" cy="369332"/>
          </a:xfrm>
          <a:prstGeom prst="rect">
            <a:avLst/>
          </a:prstGeom>
        </p:spPr>
        <p:txBody>
          <a:bodyPr wrap="none">
            <a:spAutoFit/>
          </a:bodyPr>
          <a:lstStyle/>
          <a:p>
            <a:r>
              <a:rPr lang="en-US" dirty="0"/>
              <a:t>Figure </a:t>
            </a:r>
            <a:r>
              <a:rPr lang="en-US" dirty="0" smtClean="0"/>
              <a:t>4: </a:t>
            </a:r>
            <a:r>
              <a:rPr lang="en-US" dirty="0"/>
              <a:t>Predicting spiral image of disease person.</a:t>
            </a:r>
            <a:endParaRPr lang="en-IN" dirty="0"/>
          </a:p>
        </p:txBody>
      </p:sp>
    </p:spTree>
    <p:extLst>
      <p:ext uri="{BB962C8B-B14F-4D97-AF65-F5344CB8AC3E}">
        <p14:creationId xmlns:p14="http://schemas.microsoft.com/office/powerpoint/2010/main" val="328211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159F1-354D-27F7-B5DE-AC2C687D083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Advantages and disadvantages</a:t>
            </a:r>
            <a:endParaRPr lang="en-IN" b="1" dirty="0"/>
          </a:p>
        </p:txBody>
      </p:sp>
      <p:sp>
        <p:nvSpPr>
          <p:cNvPr id="3" name="Content Placeholder 2">
            <a:extLst>
              <a:ext uri="{FF2B5EF4-FFF2-40B4-BE49-F238E27FC236}">
                <a16:creationId xmlns:a16="http://schemas.microsoft.com/office/drawing/2014/main" xmlns="" id="{B733952B-872A-9979-FC0E-6EC31EBBC8B9}"/>
              </a:ext>
            </a:extLst>
          </p:cNvPr>
          <p:cNvSpPr>
            <a:spLocks noGrp="1"/>
          </p:cNvSpPr>
          <p:nvPr>
            <p:ph idx="1"/>
          </p:nvPr>
        </p:nvSpPr>
        <p:spPr/>
        <p:txBody>
          <a:bodyPr>
            <a:normAutofit/>
          </a:bodyPr>
          <a:lstStyle/>
          <a:p>
            <a:r>
              <a:rPr lang="en-US" sz="3200" b="1" dirty="0"/>
              <a:t>Advantages:</a:t>
            </a:r>
          </a:p>
          <a:p>
            <a:r>
              <a:rPr lang="en-US" sz="2400" dirty="0"/>
              <a:t>Easy to implement</a:t>
            </a:r>
          </a:p>
          <a:p>
            <a:r>
              <a:rPr lang="en-US" sz="2400" dirty="0"/>
              <a:t>Easy to train</a:t>
            </a:r>
          </a:p>
          <a:p>
            <a:r>
              <a:rPr lang="en-IN" sz="3200" b="1" dirty="0"/>
              <a:t>Disadvantages:</a:t>
            </a:r>
          </a:p>
          <a:p>
            <a:r>
              <a:rPr lang="en-IN" sz="2400" dirty="0"/>
              <a:t>Long training process</a:t>
            </a:r>
          </a:p>
          <a:p>
            <a:r>
              <a:rPr lang="en-IN" sz="2400" dirty="0"/>
              <a:t>Hard to implement</a:t>
            </a:r>
          </a:p>
        </p:txBody>
      </p:sp>
    </p:spTree>
    <p:extLst>
      <p:ext uri="{BB962C8B-B14F-4D97-AF65-F5344CB8AC3E}">
        <p14:creationId xmlns:p14="http://schemas.microsoft.com/office/powerpoint/2010/main" val="480702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58CE8F70-C917-B882-6F0C-E8AA74D3FD87}"/>
              </a:ext>
            </a:extLst>
          </p:cNvPr>
          <p:cNvSpPr txBox="1"/>
          <p:nvPr/>
        </p:nvSpPr>
        <p:spPr>
          <a:xfrm>
            <a:off x="3581400" y="3244334"/>
            <a:ext cx="6096000" cy="1200329"/>
          </a:xfrm>
          <a:prstGeom prst="rect">
            <a:avLst/>
          </a:prstGeom>
          <a:noFill/>
        </p:spPr>
        <p:txBody>
          <a:bodyPr wrap="square">
            <a:spAutoFit/>
          </a:bodyPr>
          <a:lstStyle/>
          <a:p>
            <a:r>
              <a:rPr lang="en-IN" sz="7200" b="1" i="1" dirty="0">
                <a:latin typeface="Imprint MT Shadow" panose="04020605060303030202" pitchFamily="82" charset="0"/>
              </a:rPr>
              <a:t>Thank you</a:t>
            </a:r>
            <a:endParaRPr lang="en-IN" sz="7200" dirty="0"/>
          </a:p>
        </p:txBody>
      </p:sp>
    </p:spTree>
    <p:extLst>
      <p:ext uri="{BB962C8B-B14F-4D97-AF65-F5344CB8AC3E}">
        <p14:creationId xmlns:p14="http://schemas.microsoft.com/office/powerpoint/2010/main" val="315875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693F3-C9BD-A34B-C7EC-86614A67D08D}"/>
              </a:ext>
            </a:extLst>
          </p:cNvPr>
          <p:cNvSpPr>
            <a:spLocks noGrp="1"/>
          </p:cNvSpPr>
          <p:nvPr>
            <p:ph type="title"/>
          </p:nvPr>
        </p:nvSpPr>
        <p:spPr/>
        <p:txBody>
          <a:bodyPr/>
          <a:lstStyle/>
          <a:p>
            <a:r>
              <a:rPr lang="en-US" b="1" dirty="0"/>
              <a:t>CONTENTS</a:t>
            </a:r>
            <a:endParaRPr lang="en-IN" b="1" dirty="0"/>
          </a:p>
        </p:txBody>
      </p:sp>
      <p:sp>
        <p:nvSpPr>
          <p:cNvPr id="6" name="Content Placeholder 5">
            <a:extLst>
              <a:ext uri="{FF2B5EF4-FFF2-40B4-BE49-F238E27FC236}">
                <a16:creationId xmlns:a16="http://schemas.microsoft.com/office/drawing/2014/main" xmlns="" id="{6F8A186C-F6D1-DD7E-6D84-EEA30A2782F3}"/>
              </a:ext>
            </a:extLst>
          </p:cNvPr>
          <p:cNvSpPr>
            <a:spLocks noGrp="1"/>
          </p:cNvSpPr>
          <p:nvPr>
            <p:ph idx="1"/>
          </p:nvPr>
        </p:nvSpPr>
        <p:spPr>
          <a:xfrm>
            <a:off x="716280" y="2270760"/>
            <a:ext cx="10774680" cy="3977640"/>
          </a:xfrm>
        </p:spPr>
        <p:txBody>
          <a:bodyPr/>
          <a:lstStyle/>
          <a:p>
            <a:r>
              <a:rPr lang="en-US" dirty="0"/>
              <a:t>       INTRODUCTION TO MACHINE LEARNING AND PYTHON</a:t>
            </a:r>
          </a:p>
          <a:p>
            <a:r>
              <a:rPr lang="en-IN" dirty="0"/>
              <a:t>       PYTHON FOR DATA SCIENCE</a:t>
            </a:r>
          </a:p>
          <a:p>
            <a:r>
              <a:rPr lang="en-IN" dirty="0"/>
              <a:t>       PROJECT ON MACHINE LEARNING AND DEEP LEARNING</a:t>
            </a:r>
          </a:p>
        </p:txBody>
      </p:sp>
    </p:spTree>
    <p:extLst>
      <p:ext uri="{BB962C8B-B14F-4D97-AF65-F5344CB8AC3E}">
        <p14:creationId xmlns:p14="http://schemas.microsoft.com/office/powerpoint/2010/main" val="202906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747B42-36E8-F014-A38F-1D741BA6D8C9}"/>
              </a:ext>
            </a:extLst>
          </p:cNvPr>
          <p:cNvSpPr>
            <a:spLocks noGrp="1"/>
          </p:cNvSpPr>
          <p:nvPr>
            <p:ph type="title"/>
          </p:nvPr>
        </p:nvSpPr>
        <p:spPr>
          <a:xfrm>
            <a:off x="1097280" y="286603"/>
            <a:ext cx="10058400" cy="1991376"/>
          </a:xfrm>
        </p:spPr>
        <p:txBody>
          <a:bodyPr>
            <a:normAutofit/>
          </a:bodyPr>
          <a:lstStyle/>
          <a:p>
            <a:r>
              <a:rPr lang="en-US" b="1" dirty="0"/>
              <a:t>INTRODUCTION TO MACHINE LEARNING AND PYTHON </a:t>
            </a:r>
            <a:br>
              <a:rPr lang="en-US" b="1" dirty="0"/>
            </a:br>
            <a:endParaRPr lang="en-IN" b="1" dirty="0"/>
          </a:p>
        </p:txBody>
      </p:sp>
      <p:sp>
        <p:nvSpPr>
          <p:cNvPr id="3" name="Content Placeholder 2">
            <a:extLst>
              <a:ext uri="{FF2B5EF4-FFF2-40B4-BE49-F238E27FC236}">
                <a16:creationId xmlns:a16="http://schemas.microsoft.com/office/drawing/2014/main" xmlns="" id="{7D9BA608-0235-E2F0-E1D9-9F4D2D5D53FA}"/>
              </a:ext>
            </a:extLst>
          </p:cNvPr>
          <p:cNvSpPr>
            <a:spLocks noGrp="1"/>
          </p:cNvSpPr>
          <p:nvPr>
            <p:ph idx="1"/>
          </p:nvPr>
        </p:nvSpPr>
        <p:spPr>
          <a:xfrm>
            <a:off x="1097280" y="2277979"/>
            <a:ext cx="10728960" cy="3641557"/>
          </a:xfrm>
        </p:spPr>
        <p:txBody>
          <a:bodyPr>
            <a:normAutofit/>
          </a:bodyPr>
          <a:lstStyle/>
          <a:p>
            <a:pPr marL="0" indent="0">
              <a:buNone/>
            </a:pPr>
            <a:r>
              <a:rPr lang="en-IN" sz="2400" cap="none" dirty="0">
                <a:latin typeface="Times New Roman" pitchFamily="18" charset="0"/>
                <a:cs typeface="Times New Roman" pitchFamily="18" charset="0"/>
              </a:rPr>
              <a:t> Machine Learning (ML) is a branch of Artificial Intelligence (AI) that enables computers to    “self-learn” from training data and improve over time, without being explicitly programmed.</a:t>
            </a:r>
          </a:p>
          <a:p>
            <a:pPr algn="just"/>
            <a:r>
              <a:rPr lang="en-IN" sz="2400" cap="none" dirty="0">
                <a:solidFill>
                  <a:schemeClr val="tx1">
                    <a:lumMod val="85000"/>
                    <a:lumOff val="15000"/>
                  </a:schemeClr>
                </a:solidFill>
                <a:latin typeface="Times New Roman" pitchFamily="18" charset="0"/>
                <a:cs typeface="Times New Roman" pitchFamily="18" charset="0"/>
              </a:rPr>
              <a:t>Machine Learning Algorithms </a:t>
            </a:r>
            <a:r>
              <a:rPr lang="en-IN" sz="2400" cap="none" dirty="0">
                <a:latin typeface="Times New Roman" pitchFamily="18" charset="0"/>
                <a:cs typeface="Times New Roman" pitchFamily="18" charset="0"/>
              </a:rPr>
              <a:t>are able to detect patterns in data and learn from them, in order to make their own predictions.</a:t>
            </a:r>
          </a:p>
          <a:p>
            <a:pPr algn="just"/>
            <a:r>
              <a:rPr lang="en-IN" sz="2400" cap="none" dirty="0">
                <a:latin typeface="Times New Roman" pitchFamily="18" charset="0"/>
                <a:cs typeface="Times New Roman" pitchFamily="18" charset="0"/>
              </a:rPr>
              <a:t>Machine Learning, on the other hand, is an automated process that enables machines to solve problems with little or no human input, and take actions based on past observations.</a:t>
            </a:r>
          </a:p>
          <a:p>
            <a:pPr algn="just"/>
            <a:r>
              <a:rPr lang="en-IN" sz="2400" cap="none" dirty="0">
                <a:latin typeface="Times New Roman" pitchFamily="18" charset="0"/>
                <a:cs typeface="Times New Roman" pitchFamily="18" charset="0"/>
              </a:rPr>
              <a:t>Basically for Machine Learning we use </a:t>
            </a:r>
            <a:r>
              <a:rPr lang="en-IN" sz="2400" cap="none" dirty="0" err="1">
                <a:latin typeface="Times New Roman" pitchFamily="18" charset="0"/>
                <a:cs typeface="Times New Roman" pitchFamily="18" charset="0"/>
              </a:rPr>
              <a:t>Jupyter</a:t>
            </a:r>
            <a:r>
              <a:rPr lang="en-IN" sz="2400" cap="none" dirty="0">
                <a:latin typeface="Times New Roman" pitchFamily="18" charset="0"/>
                <a:cs typeface="Times New Roman" pitchFamily="18" charset="0"/>
              </a:rPr>
              <a:t> Notebook to write a code.</a:t>
            </a:r>
          </a:p>
          <a:p>
            <a:pPr marL="0" indent="0">
              <a:buNone/>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63309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0ADA0-CA7A-3765-2164-C93F8745262A}"/>
              </a:ext>
            </a:extLst>
          </p:cNvPr>
          <p:cNvSpPr>
            <a:spLocks noGrp="1"/>
          </p:cNvSpPr>
          <p:nvPr>
            <p:ph type="title"/>
          </p:nvPr>
        </p:nvSpPr>
        <p:spPr>
          <a:xfrm>
            <a:off x="936859" y="335898"/>
            <a:ext cx="10058400" cy="1450757"/>
          </a:xfrm>
        </p:spPr>
        <p:txBody>
          <a:bodyPr/>
          <a:lstStyle/>
          <a:p>
            <a:r>
              <a:rPr lang="en-US" b="1" dirty="0"/>
              <a:t>WHAT IS PYTHON</a:t>
            </a:r>
            <a:endParaRPr lang="en-IN" b="1" dirty="0"/>
          </a:p>
        </p:txBody>
      </p:sp>
      <p:sp>
        <p:nvSpPr>
          <p:cNvPr id="3" name="Content Placeholder 2">
            <a:extLst>
              <a:ext uri="{FF2B5EF4-FFF2-40B4-BE49-F238E27FC236}">
                <a16:creationId xmlns:a16="http://schemas.microsoft.com/office/drawing/2014/main" xmlns="" id="{AB04D05C-054B-D938-4CBB-7DB64735ADFC}"/>
              </a:ext>
            </a:extLst>
          </p:cNvPr>
          <p:cNvSpPr>
            <a:spLocks noGrp="1"/>
          </p:cNvSpPr>
          <p:nvPr>
            <p:ph idx="1"/>
          </p:nvPr>
        </p:nvSpPr>
        <p:spPr>
          <a:xfrm>
            <a:off x="1066800" y="1999030"/>
            <a:ext cx="10058400" cy="4023360"/>
          </a:xfrm>
        </p:spPr>
        <p:txBody>
          <a:bodyPr/>
          <a:lstStyle/>
          <a:p>
            <a:pPr algn="l"/>
            <a:r>
              <a:rPr lang="en-US" sz="2400" b="0" i="0" dirty="0">
                <a:solidFill>
                  <a:srgbClr val="000000"/>
                </a:solidFill>
                <a:effectLst/>
                <a:latin typeface="Times New Roman" pitchFamily="18" charset="0"/>
                <a:cs typeface="Times New Roman" pitchFamily="18" charset="0"/>
              </a:rPr>
              <a:t>Python is a popular programming language.</a:t>
            </a:r>
          </a:p>
          <a:p>
            <a:pPr algn="l"/>
            <a:r>
              <a:rPr lang="en-US" sz="2400" b="0" i="0" dirty="0">
                <a:solidFill>
                  <a:srgbClr val="000000"/>
                </a:solidFill>
                <a:effectLst/>
                <a:latin typeface="Times New Roman" pitchFamily="18" charset="0"/>
                <a:cs typeface="Times New Roman" pitchFamily="18" charset="0"/>
              </a:rPr>
              <a:t>It is used for:</a:t>
            </a:r>
          </a:p>
          <a:p>
            <a:pPr algn="l">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web development (server-side)</a:t>
            </a:r>
          </a:p>
          <a:p>
            <a:pPr algn="l">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software development</a:t>
            </a:r>
          </a:p>
          <a:p>
            <a:pPr algn="l">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mathematics</a:t>
            </a:r>
          </a:p>
          <a:p>
            <a:pPr algn="l">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system scripting </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0241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F4AF7-8D11-593B-255C-CA2D61581406}"/>
              </a:ext>
            </a:extLst>
          </p:cNvPr>
          <p:cNvSpPr>
            <a:spLocks noGrp="1"/>
          </p:cNvSpPr>
          <p:nvPr>
            <p:ph type="title"/>
          </p:nvPr>
        </p:nvSpPr>
        <p:spPr>
          <a:xfrm>
            <a:off x="1036320" y="394977"/>
            <a:ext cx="9493718" cy="1450757"/>
          </a:xfrm>
        </p:spPr>
        <p:txBody>
          <a:bodyPr/>
          <a:lstStyle/>
          <a:p>
            <a:r>
              <a:rPr lang="en-IN" b="1" dirty="0"/>
              <a:t>PYTHON FOR DATA SCIENCE</a:t>
            </a:r>
          </a:p>
        </p:txBody>
      </p:sp>
      <p:sp>
        <p:nvSpPr>
          <p:cNvPr id="4" name="Content Placeholder 3">
            <a:extLst>
              <a:ext uri="{FF2B5EF4-FFF2-40B4-BE49-F238E27FC236}">
                <a16:creationId xmlns:a16="http://schemas.microsoft.com/office/drawing/2014/main" xmlns="" id="{574E8E96-FF91-AA9F-93C2-5099CF90D729}"/>
              </a:ext>
            </a:extLst>
          </p:cNvPr>
          <p:cNvSpPr>
            <a:spLocks noGrp="1"/>
          </p:cNvSpPr>
          <p:nvPr>
            <p:ph idx="1"/>
          </p:nvPr>
        </p:nvSpPr>
        <p:spPr>
          <a:xfrm>
            <a:off x="689810" y="1845734"/>
            <a:ext cx="11069051" cy="4089845"/>
          </a:xfrm>
        </p:spPr>
        <p:txBody>
          <a:bodyPr>
            <a:normAutofit fontScale="92500" lnSpcReduction="20000"/>
          </a:bodyPr>
          <a:lstStyle/>
          <a:p>
            <a:pPr algn="just"/>
            <a:r>
              <a:rPr lang="en-IN" sz="2600" cap="none" dirty="0">
                <a:latin typeface="Times New Roman" pitchFamily="18" charset="0"/>
                <a:cs typeface="Times New Roman" pitchFamily="18" charset="0"/>
              </a:rPr>
              <a:t>Data science is an interdisciplinary field that uses scientific methods, processes, algorithms and systems to extract or extrapolate knowledge and insights from noisy, structured and unstructured data and apply knowledge from data across a broad range of application domains.</a:t>
            </a:r>
          </a:p>
          <a:p>
            <a:pPr algn="just"/>
            <a:r>
              <a:rPr lang="en-IN" sz="2600" cap="none" dirty="0">
                <a:latin typeface="Times New Roman" pitchFamily="18" charset="0"/>
                <a:cs typeface="Times New Roman" pitchFamily="18" charset="0"/>
              </a:rPr>
              <a:t>The milestone allows you to work with python data science modules like</a:t>
            </a:r>
          </a:p>
          <a:p>
            <a:pPr lvl="1" algn="just"/>
            <a:r>
              <a:rPr lang="en-IN" sz="2600" dirty="0" err="1">
                <a:latin typeface="Times New Roman" pitchFamily="18" charset="0"/>
                <a:cs typeface="Times New Roman" pitchFamily="18" charset="0"/>
              </a:rPr>
              <a:t>N</a:t>
            </a:r>
            <a:r>
              <a:rPr lang="en-IN" sz="2600" cap="none" dirty="0" err="1">
                <a:latin typeface="Times New Roman" pitchFamily="18" charset="0"/>
                <a:cs typeface="Times New Roman" pitchFamily="18" charset="0"/>
              </a:rPr>
              <a:t>umpy</a:t>
            </a:r>
            <a:endParaRPr lang="en-IN" sz="2600" cap="none" dirty="0">
              <a:latin typeface="Times New Roman" pitchFamily="18" charset="0"/>
              <a:cs typeface="Times New Roman" pitchFamily="18" charset="0"/>
            </a:endParaRPr>
          </a:p>
          <a:p>
            <a:pPr lvl="1" algn="just"/>
            <a:r>
              <a:rPr lang="en-IN" sz="2600" dirty="0">
                <a:latin typeface="Times New Roman" pitchFamily="18" charset="0"/>
                <a:cs typeface="Times New Roman" pitchFamily="18" charset="0"/>
              </a:rPr>
              <a:t>P</a:t>
            </a:r>
            <a:r>
              <a:rPr lang="en-IN" sz="2600" cap="none" dirty="0">
                <a:latin typeface="Times New Roman" pitchFamily="18" charset="0"/>
                <a:cs typeface="Times New Roman" pitchFamily="18" charset="0"/>
              </a:rPr>
              <a:t>andas</a:t>
            </a:r>
          </a:p>
          <a:p>
            <a:pPr lvl="1" algn="just"/>
            <a:r>
              <a:rPr lang="en-IN" sz="2600" dirty="0">
                <a:latin typeface="Times New Roman" pitchFamily="18" charset="0"/>
                <a:cs typeface="Times New Roman" pitchFamily="18" charset="0"/>
              </a:rPr>
              <a:t>M</a:t>
            </a:r>
            <a:r>
              <a:rPr lang="en-IN" sz="2600" cap="none" dirty="0">
                <a:latin typeface="Times New Roman" pitchFamily="18" charset="0"/>
                <a:cs typeface="Times New Roman" pitchFamily="18" charset="0"/>
              </a:rPr>
              <a:t>atplotlib</a:t>
            </a:r>
          </a:p>
          <a:p>
            <a:pPr lvl="1" algn="just"/>
            <a:r>
              <a:rPr lang="en-IN" sz="2600" dirty="0">
                <a:latin typeface="Times New Roman" pitchFamily="18" charset="0"/>
                <a:cs typeface="Times New Roman" pitchFamily="18" charset="0"/>
              </a:rPr>
              <a:t>S</a:t>
            </a:r>
            <a:r>
              <a:rPr lang="en-IN" sz="2600" cap="none" dirty="0">
                <a:latin typeface="Times New Roman" pitchFamily="18" charset="0"/>
                <a:cs typeface="Times New Roman" pitchFamily="18" charset="0"/>
              </a:rPr>
              <a:t>eaborn </a:t>
            </a:r>
          </a:p>
          <a:p>
            <a:pPr marL="0" indent="0" algn="just">
              <a:buNone/>
            </a:pPr>
            <a:r>
              <a:rPr lang="en-IN" sz="2600" cap="none" dirty="0">
                <a:latin typeface="Times New Roman" pitchFamily="18" charset="0"/>
                <a:cs typeface="Times New Roman" pitchFamily="18" charset="0"/>
              </a:rPr>
              <a:t>    for data Analysis.</a:t>
            </a:r>
          </a:p>
          <a:p>
            <a:pPr algn="just"/>
            <a:r>
              <a:rPr lang="en-IN" sz="2600" cap="none" dirty="0">
                <a:latin typeface="Times New Roman" pitchFamily="18" charset="0"/>
                <a:cs typeface="Times New Roman" pitchFamily="18" charset="0"/>
              </a:rPr>
              <a:t>Data Visualization is the process of presenting data in the form of graphs or charts. It helps to understand large and complex amounts of data very easily.</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6854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2CA80-6D77-8BD7-D043-F73C793842A9}"/>
              </a:ext>
            </a:extLst>
          </p:cNvPr>
          <p:cNvSpPr>
            <a:spLocks noGrp="1"/>
          </p:cNvSpPr>
          <p:nvPr>
            <p:ph type="title"/>
          </p:nvPr>
        </p:nvSpPr>
        <p:spPr>
          <a:xfrm>
            <a:off x="1097280" y="286603"/>
            <a:ext cx="10058400" cy="1959292"/>
          </a:xfrm>
        </p:spPr>
        <p:txBody>
          <a:bodyPr>
            <a:normAutofit/>
          </a:bodyPr>
          <a:lstStyle/>
          <a:p>
            <a:r>
              <a:rPr lang="en-IN" b="1" dirty="0">
                <a:solidFill>
                  <a:srgbClr val="FF0000"/>
                </a:solidFill>
              </a:rPr>
              <a:t>PROJECT ON MACHINE LEARNING AND DEEP LEARNING</a:t>
            </a:r>
            <a:r>
              <a:rPr lang="en-IN" dirty="0"/>
              <a:t/>
            </a:r>
            <a:br>
              <a:rPr lang="en-IN" dirty="0"/>
            </a:br>
            <a:endParaRPr lang="en-IN" b="1" dirty="0"/>
          </a:p>
        </p:txBody>
      </p:sp>
      <p:sp>
        <p:nvSpPr>
          <p:cNvPr id="5" name="Content Placeholder 4">
            <a:extLst>
              <a:ext uri="{FF2B5EF4-FFF2-40B4-BE49-F238E27FC236}">
                <a16:creationId xmlns:a16="http://schemas.microsoft.com/office/drawing/2014/main" xmlns="" id="{4F307197-14ED-4EFD-FF3F-C985B19E6160}"/>
              </a:ext>
            </a:extLst>
          </p:cNvPr>
          <p:cNvSpPr>
            <a:spLocks noGrp="1"/>
          </p:cNvSpPr>
          <p:nvPr>
            <p:ph idx="1"/>
          </p:nvPr>
        </p:nvSpPr>
        <p:spPr>
          <a:xfrm>
            <a:off x="1082040" y="2148840"/>
            <a:ext cx="10256520" cy="4236719"/>
          </a:xfrm>
        </p:spPr>
        <p:txBody>
          <a:bodyPr>
            <a:normAutofit/>
          </a:bodyPr>
          <a:lstStyle/>
          <a:p>
            <a:r>
              <a:rPr lang="en-US" sz="3500" dirty="0">
                <a:latin typeface="Times New Roman" pitchFamily="18" charset="0"/>
                <a:cs typeface="Times New Roman" pitchFamily="18" charset="0"/>
              </a:rPr>
              <a:t>Project </a:t>
            </a:r>
            <a:r>
              <a:rPr lang="en-US" sz="3500" dirty="0" smtClean="0">
                <a:latin typeface="Times New Roman" pitchFamily="18" charset="0"/>
                <a:cs typeface="Times New Roman" pitchFamily="18" charset="0"/>
              </a:rPr>
              <a:t>on</a:t>
            </a:r>
          </a:p>
          <a:p>
            <a:r>
              <a:rPr lang="en-US" sz="3500" dirty="0" smtClean="0">
                <a:latin typeface="Times New Roman" pitchFamily="18" charset="0"/>
                <a:cs typeface="Times New Roman" pitchFamily="18" charset="0"/>
              </a:rPr>
              <a:t> </a:t>
            </a:r>
            <a:endParaRPr lang="en-US" sz="3500" dirty="0">
              <a:latin typeface="Times New Roman" pitchFamily="18" charset="0"/>
              <a:cs typeface="Times New Roman" pitchFamily="18" charset="0"/>
            </a:endParaRPr>
          </a:p>
          <a:p>
            <a:r>
              <a:rPr lang="en-US" sz="3500" b="1" dirty="0" smtClean="0">
                <a:latin typeface="Times New Roman" pitchFamily="18" charset="0"/>
                <a:cs typeface="Times New Roman" pitchFamily="18" charset="0"/>
              </a:rPr>
              <a:t>“</a:t>
            </a:r>
            <a:r>
              <a:rPr lang="en-US" sz="3600" b="1" dirty="0">
                <a:latin typeface="Times New Roman" pitchFamily="18" charset="0"/>
                <a:cs typeface="Times New Roman" pitchFamily="18" charset="0"/>
              </a:rPr>
              <a:t>Detecting Parkinson’s Disease Using IBM </a:t>
            </a:r>
            <a:r>
              <a:rPr lang="en-US" sz="3600" b="1" dirty="0" smtClean="0">
                <a:latin typeface="Times New Roman" pitchFamily="18" charset="0"/>
                <a:cs typeface="Times New Roman" pitchFamily="18" charset="0"/>
              </a:rPr>
              <a:t>Watson”</a:t>
            </a:r>
            <a:r>
              <a:rPr lang="en-US" sz="3500" b="1" dirty="0" smtClean="0">
                <a:latin typeface="Times New Roman" pitchFamily="18" charset="0"/>
                <a:cs typeface="Times New Roman" pitchFamily="18" charset="0"/>
              </a:rPr>
              <a:t> </a:t>
            </a:r>
            <a:endParaRPr lang="en-IN" sz="3500" dirty="0">
              <a:latin typeface="Times New Roman" pitchFamily="18" charset="0"/>
              <a:cs typeface="Times New Roman" pitchFamily="18" charset="0"/>
            </a:endParaRPr>
          </a:p>
        </p:txBody>
      </p:sp>
    </p:spTree>
    <p:extLst>
      <p:ext uri="{BB962C8B-B14F-4D97-AF65-F5344CB8AC3E}">
        <p14:creationId xmlns:p14="http://schemas.microsoft.com/office/powerpoint/2010/main" val="196770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5578A-7116-52C1-92BE-5E8114FE979A}"/>
              </a:ext>
            </a:extLst>
          </p:cNvPr>
          <p:cNvSpPr>
            <a:spLocks noGrp="1"/>
          </p:cNvSpPr>
          <p:nvPr>
            <p:ph type="title"/>
          </p:nvPr>
        </p:nvSpPr>
        <p:spPr>
          <a:xfrm>
            <a:off x="1097280" y="10886"/>
            <a:ext cx="10149840" cy="1737361"/>
          </a:xfrm>
        </p:spPr>
        <p:txBody>
          <a:bodyPr>
            <a:normAutofit/>
          </a:bodyPr>
          <a:lstStyle/>
          <a:p>
            <a:r>
              <a:rPr lang="en-US" b="1" dirty="0"/>
              <a:t>Detecting Parkinson’s Disease Using IBM Watson</a:t>
            </a:r>
            <a:endParaRPr lang="en-IN" dirty="0"/>
          </a:p>
        </p:txBody>
      </p:sp>
      <p:sp>
        <p:nvSpPr>
          <p:cNvPr id="3" name="Content Placeholder 2">
            <a:extLst>
              <a:ext uri="{FF2B5EF4-FFF2-40B4-BE49-F238E27FC236}">
                <a16:creationId xmlns:a16="http://schemas.microsoft.com/office/drawing/2014/main" xmlns="" id="{AF56E0BC-F988-08B3-526D-9EB84E142477}"/>
              </a:ext>
            </a:extLst>
          </p:cNvPr>
          <p:cNvSpPr>
            <a:spLocks noGrp="1"/>
          </p:cNvSpPr>
          <p:nvPr>
            <p:ph idx="1"/>
          </p:nvPr>
        </p:nvSpPr>
        <p:spPr>
          <a:xfrm>
            <a:off x="814252" y="2079171"/>
            <a:ext cx="10773878" cy="4191000"/>
          </a:xfrm>
        </p:spPr>
        <p:txBody>
          <a:bodyPr>
            <a:normAutofit/>
          </a:bodyPr>
          <a:lstStyle/>
          <a:p>
            <a:pPr lvl="1"/>
            <a:r>
              <a:rPr lang="en-US" sz="2200" dirty="0">
                <a:latin typeface="Times New Roman" pitchFamily="18" charset="0"/>
                <a:cs typeface="Times New Roman" pitchFamily="18" charset="0"/>
              </a:rPr>
              <a:t>According to the Parkinson’s Foundation in worldwide more than 10 million people are suffering from Parkinson’s Disease. While Parkinson’s cannot be cured, early detection along with proper medication can significantly improve symptoms and quality of life. The researchers found that the drawing speed was slower and the pen pressure is lower among Parkinson’s patients. One of the main indications of Parkinson’s is tremors and rigidity in the muscles, it will make difficult to draw smooth spirals and waves. According to the researchers It is possible to detect Parkinson’s disease using the drawings alone instead of measuring the speed and pressure of the pen on paper. Our main goal is to quantify the visual appearance using HOG method of these drawings written by the persons and then train a machine learning model to classify these drawings. In this model, we are using, Histogram of Oriented Gradients (HOG) image descriptor along with a Random Forest classifier to automatically detect the Parkinson’s disease using hand-drawn images of spirals and waves form drawings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3219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E67B6-945D-623C-9F77-29F066F4059E}"/>
              </a:ext>
            </a:extLst>
          </p:cNvPr>
          <p:cNvSpPr>
            <a:spLocks noGrp="1"/>
          </p:cNvSpPr>
          <p:nvPr>
            <p:ph type="title"/>
          </p:nvPr>
        </p:nvSpPr>
        <p:spPr>
          <a:xfrm>
            <a:off x="1097280" y="465221"/>
            <a:ext cx="10058400" cy="1272139"/>
          </a:xfrm>
        </p:spPr>
        <p:txBody>
          <a:bodyPr>
            <a:normAutofit fontScale="90000"/>
          </a:bodyPr>
          <a:lstStyle/>
          <a:p>
            <a:r>
              <a:rPr lang="en-IN" b="1" i="0" dirty="0">
                <a:solidFill>
                  <a:srgbClr val="2D2828"/>
                </a:solidFill>
                <a:effectLst/>
                <a:latin typeface="Open Sans" panose="020B0606030504020204" pitchFamily="34" charset="0"/>
              </a:rPr>
              <a:t>Project Objectives</a:t>
            </a:r>
            <a:br>
              <a:rPr lang="en-IN" b="1" i="0" dirty="0">
                <a:solidFill>
                  <a:srgbClr val="2D2828"/>
                </a:solidFill>
                <a:effectLst/>
                <a:latin typeface="Open Sans" panose="020B0606030504020204" pitchFamily="34" charset="0"/>
              </a:rPr>
            </a:br>
            <a:endParaRPr lang="en-IN" dirty="0"/>
          </a:p>
        </p:txBody>
      </p:sp>
      <p:sp>
        <p:nvSpPr>
          <p:cNvPr id="7" name="Content Placeholder 6">
            <a:extLst>
              <a:ext uri="{FF2B5EF4-FFF2-40B4-BE49-F238E27FC236}">
                <a16:creationId xmlns:a16="http://schemas.microsoft.com/office/drawing/2014/main" xmlns="" id="{23B04707-87F1-2F16-113D-49C968A08F33}"/>
              </a:ext>
            </a:extLst>
          </p:cNvPr>
          <p:cNvSpPr>
            <a:spLocks noGrp="1"/>
          </p:cNvSpPr>
          <p:nvPr>
            <p:ph idx="1"/>
          </p:nvPr>
        </p:nvSpPr>
        <p:spPr>
          <a:xfrm>
            <a:off x="1097280" y="2270760"/>
            <a:ext cx="10058400" cy="3962400"/>
          </a:xfrm>
        </p:spPr>
        <p:txBody>
          <a:bodyPr/>
          <a:lstStyle/>
          <a:p>
            <a:pPr fontAlgn="base">
              <a:buFont typeface="Wingdings" pitchFamily="2" charset="2"/>
              <a:buChar char="§"/>
            </a:pPr>
            <a:r>
              <a:rPr lang="en-US" sz="2400" dirty="0" smtClean="0">
                <a:latin typeface="Times New Roman" pitchFamily="18" charset="0"/>
                <a:cs typeface="Times New Roman" pitchFamily="18" charset="0"/>
              </a:rPr>
              <a:t> You’ll </a:t>
            </a:r>
            <a:r>
              <a:rPr lang="en-US" sz="2400" dirty="0">
                <a:latin typeface="Times New Roman" pitchFamily="18" charset="0"/>
                <a:cs typeface="Times New Roman" pitchFamily="18" charset="0"/>
              </a:rPr>
              <a:t>be able to understand the problem to classify if it is a regression or a </a:t>
            </a:r>
            <a:r>
              <a:rPr lang="en-US" sz="2400" dirty="0" smtClean="0">
                <a:latin typeface="Times New Roman" pitchFamily="18" charset="0"/>
                <a:cs typeface="Times New Roman" pitchFamily="18" charset="0"/>
              </a:rPr>
              <a:t>classification kind </a:t>
            </a:r>
            <a:r>
              <a:rPr lang="en-US" sz="2400" dirty="0">
                <a:latin typeface="Times New Roman" pitchFamily="18" charset="0"/>
                <a:cs typeface="Times New Roman" pitchFamily="18" charset="0"/>
              </a:rPr>
              <a:t>of problem.</a:t>
            </a:r>
          </a:p>
          <a:p>
            <a:pPr fontAlgn="base">
              <a:buFont typeface="Wingdings" pitchFamily="2" charset="2"/>
              <a:buChar char="§"/>
            </a:pPr>
            <a:r>
              <a:rPr lang="en-US" sz="2400" dirty="0" smtClean="0">
                <a:latin typeface="Times New Roman" pitchFamily="18" charset="0"/>
                <a:cs typeface="Times New Roman" pitchFamily="18" charset="0"/>
              </a:rPr>
              <a:t> You </a:t>
            </a:r>
            <a:r>
              <a:rPr lang="en-US" sz="2400" dirty="0">
                <a:latin typeface="Times New Roman" pitchFamily="18" charset="0"/>
                <a:cs typeface="Times New Roman" pitchFamily="18" charset="0"/>
              </a:rPr>
              <a:t>will be able to know how to pre-process the image by using different data pre-processing techniques.</a:t>
            </a:r>
          </a:p>
          <a:p>
            <a:pPr fontAlgn="base">
              <a:buFont typeface="Wingdings" pitchFamily="2" charset="2"/>
              <a:buChar char="§"/>
            </a:pPr>
            <a:r>
              <a:rPr lang="en-US" sz="2400" dirty="0" smtClean="0">
                <a:latin typeface="Times New Roman" pitchFamily="18" charset="0"/>
                <a:cs typeface="Times New Roman" pitchFamily="18" charset="0"/>
              </a:rPr>
              <a:t> you </a:t>
            </a:r>
            <a:r>
              <a:rPr lang="en-US" sz="2400" dirty="0">
                <a:latin typeface="Times New Roman" pitchFamily="18" charset="0"/>
                <a:cs typeface="Times New Roman" pitchFamily="18" charset="0"/>
              </a:rPr>
              <a:t>will learn how to use </a:t>
            </a:r>
            <a:r>
              <a:rPr lang="en-US" sz="2400" dirty="0" err="1">
                <a:latin typeface="Times New Roman" pitchFamily="18" charset="0"/>
                <a:cs typeface="Times New Roman" pitchFamily="18" charset="0"/>
              </a:rPr>
              <a:t>OpenCV</a:t>
            </a:r>
            <a:r>
              <a:rPr lang="en-US" sz="2400" dirty="0">
                <a:latin typeface="Times New Roman" pitchFamily="18" charset="0"/>
                <a:cs typeface="Times New Roman" pitchFamily="18" charset="0"/>
              </a:rPr>
              <a:t> and machine learning to automatically detect Parkinson’s disease in hand-drawn images of spirals and waves</a:t>
            </a:r>
          </a:p>
          <a:p>
            <a:pPr fontAlgn="base">
              <a:buFont typeface="Wingdings" pitchFamily="2" charset="2"/>
              <a:buChar char="§"/>
            </a:pPr>
            <a:r>
              <a:rPr lang="en-US" sz="2400" dirty="0" smtClean="0">
                <a:latin typeface="Times New Roman" pitchFamily="18" charset="0"/>
                <a:cs typeface="Times New Roman" pitchFamily="18" charset="0"/>
              </a:rPr>
              <a:t> You </a:t>
            </a:r>
            <a:r>
              <a:rPr lang="en-US" sz="2400" dirty="0">
                <a:latin typeface="Times New Roman" pitchFamily="18" charset="0"/>
                <a:cs typeface="Times New Roman" pitchFamily="18" charset="0"/>
              </a:rPr>
              <a:t>will be able to know how to find the accuracy of the model.</a:t>
            </a:r>
          </a:p>
          <a:p>
            <a:pPr fontAlgn="base">
              <a:buFont typeface="Wingdings" pitchFamily="2" charset="2"/>
              <a:buChar char="§"/>
            </a:pPr>
            <a:r>
              <a:rPr lang="en-US" sz="2400" dirty="0" smtClean="0">
                <a:latin typeface="Times New Roman" pitchFamily="18" charset="0"/>
                <a:cs typeface="Times New Roman" pitchFamily="18" charset="0"/>
              </a:rPr>
              <a:t> You </a:t>
            </a:r>
            <a:r>
              <a:rPr lang="en-US" sz="2400" dirty="0">
                <a:latin typeface="Times New Roman" pitchFamily="18" charset="0"/>
                <a:cs typeface="Times New Roman" pitchFamily="18" charset="0"/>
              </a:rPr>
              <a:t>will be able to Build web applications using the Flask framework.</a:t>
            </a:r>
          </a:p>
          <a:p>
            <a:pPr>
              <a:buFont typeface="Wingdings" pitchFamily="2" charset="2"/>
              <a:buChar char="§"/>
            </a:pP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7469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CA435-2FAD-6E84-19FB-03995D6EFC2B}"/>
              </a:ext>
            </a:extLst>
          </p:cNvPr>
          <p:cNvSpPr>
            <a:spLocks noGrp="1"/>
          </p:cNvSpPr>
          <p:nvPr>
            <p:ph type="title"/>
          </p:nvPr>
        </p:nvSpPr>
        <p:spPr/>
        <p:txBody>
          <a:bodyPr>
            <a:normAutofit/>
          </a:bodyPr>
          <a:lstStyle/>
          <a:p>
            <a:r>
              <a:rPr lang="en-IN" b="1" cap="none" dirty="0"/>
              <a:t>Services used</a:t>
            </a:r>
            <a:endParaRPr lang="en-IN" b="1" dirty="0"/>
          </a:p>
        </p:txBody>
      </p:sp>
      <p:sp>
        <p:nvSpPr>
          <p:cNvPr id="3" name="Content Placeholder 2">
            <a:extLst>
              <a:ext uri="{FF2B5EF4-FFF2-40B4-BE49-F238E27FC236}">
                <a16:creationId xmlns:a16="http://schemas.microsoft.com/office/drawing/2014/main" xmlns="" id="{224D20F8-D2B9-3C53-A794-3F2C1CC50406}"/>
              </a:ext>
            </a:extLst>
          </p:cNvPr>
          <p:cNvSpPr>
            <a:spLocks noGrp="1"/>
          </p:cNvSpPr>
          <p:nvPr>
            <p:ph idx="1"/>
          </p:nvPr>
        </p:nvSpPr>
        <p:spPr/>
        <p:txBody>
          <a:bodyPr>
            <a:normAutofit/>
          </a:bodyPr>
          <a:lstStyle/>
          <a:p>
            <a:pPr marL="0" indent="0" algn="just">
              <a:buNone/>
            </a:pPr>
            <a:endParaRPr lang="en-IN" sz="2400" cap="none" dirty="0">
              <a:latin typeface="Times New Roman" pitchFamily="18" charset="0"/>
              <a:cs typeface="Times New Roman" pitchFamily="18" charset="0"/>
            </a:endParaRPr>
          </a:p>
          <a:p>
            <a:pPr marL="201168" lvl="1" indent="0" algn="just">
              <a:buNone/>
            </a:pPr>
            <a:r>
              <a:rPr lang="en-IN" sz="2800" cap="none" dirty="0">
                <a:latin typeface="Times New Roman" pitchFamily="18" charset="0"/>
                <a:cs typeface="Times New Roman" pitchFamily="18" charset="0"/>
              </a:rPr>
              <a:t>IBM Watson Studio</a:t>
            </a:r>
          </a:p>
          <a:p>
            <a:pPr marL="201168" lvl="1" indent="0" algn="just">
              <a:buNone/>
            </a:pPr>
            <a:r>
              <a:rPr lang="en-IN" sz="2800" cap="none" dirty="0">
                <a:latin typeface="Times New Roman" pitchFamily="18" charset="0"/>
                <a:cs typeface="Times New Roman" pitchFamily="18" charset="0"/>
              </a:rPr>
              <a:t>IBM Watson Machine Learning</a:t>
            </a:r>
          </a:p>
          <a:p>
            <a:pPr marL="201168" lvl="1" indent="0" algn="just">
              <a:buNone/>
            </a:pPr>
            <a:r>
              <a:rPr lang="en-IN" sz="2800" cap="none" dirty="0">
                <a:latin typeface="Times New Roman" pitchFamily="18" charset="0"/>
                <a:cs typeface="Times New Roman" pitchFamily="18" charset="0"/>
              </a:rPr>
              <a:t>Node-RED</a:t>
            </a:r>
          </a:p>
          <a:p>
            <a:pPr marL="201168" lvl="1" indent="0" algn="just">
              <a:buNone/>
            </a:pPr>
            <a:r>
              <a:rPr lang="en-IN" sz="2800" cap="none" dirty="0">
                <a:latin typeface="Times New Roman" pitchFamily="18" charset="0"/>
                <a:cs typeface="Times New Roman" pitchFamily="18" charset="0"/>
              </a:rPr>
              <a:t>IBM Cloud Object Storage</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471473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473</TotalTime>
  <Words>685</Words>
  <Application>Microsoft Office PowerPoint</Application>
  <PresentationFormat>Custom</PresentationFormat>
  <Paragraphs>82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SESHADRI RAO  GUDLAVALLERU ENGINEERING COLLEGE DEPARTMENT OF INFORMATION TECHNOLOGY</vt:lpstr>
      <vt:lpstr>CONTENTS</vt:lpstr>
      <vt:lpstr>INTRODUCTION TO MACHINE LEARNING AND PYTHON  </vt:lpstr>
      <vt:lpstr>WHAT IS PYTHON</vt:lpstr>
      <vt:lpstr>PYTHON FOR DATA SCIENCE</vt:lpstr>
      <vt:lpstr>PROJECT ON MACHINE LEARNING AND DEEP LEARNING </vt:lpstr>
      <vt:lpstr>Detecting Parkinson’s Disease Using IBM Watson</vt:lpstr>
      <vt:lpstr>Project Objectives </vt:lpstr>
      <vt:lpstr>Services used</vt:lpstr>
      <vt:lpstr>Project description</vt:lpstr>
      <vt:lpstr>Technical Architecture</vt:lpstr>
      <vt:lpstr>Technical Architecture</vt:lpstr>
      <vt:lpstr>OUTPUT</vt:lpstr>
      <vt:lpstr>OUTPUT</vt:lpstr>
      <vt:lpstr>Advantages and disadvantages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Active suspension system using MATLAB Simulink</dc:title>
  <dc:creator>ALURI EBENEZER</dc:creator>
  <cp:lastModifiedBy>ismail - [2010]</cp:lastModifiedBy>
  <cp:revision>21</cp:revision>
  <dcterms:created xsi:type="dcterms:W3CDTF">2022-08-25T09:09:48Z</dcterms:created>
  <dcterms:modified xsi:type="dcterms:W3CDTF">2022-10-29T07:52:42Z</dcterms:modified>
</cp:coreProperties>
</file>