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7" r:id="rId5"/>
    <p:sldId id="259" r:id="rId6"/>
    <p:sldId id="264" r:id="rId7"/>
    <p:sldId id="261" r:id="rId8"/>
    <p:sldId id="262" r:id="rId9"/>
    <p:sldId id="265" r:id="rId10"/>
    <p:sldId id="266" r:id="rId11"/>
    <p:sldId id="267" r:id="rId12"/>
    <p:sldId id="268" r:id="rId13"/>
    <p:sldId id="271" r:id="rId14"/>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155"/>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9144000" cy="6858000"/>
          </a:xfrm>
          <a:prstGeom prst="rect">
            <a:avLst/>
          </a:prstGeom>
          <a:noFill/>
          <a:ln w="9525">
            <a:noFill/>
          </a:ln>
        </p:spPr>
      </p:pic>
      <p:sp>
        <p:nvSpPr>
          <p:cNvPr id="2051" name="Rectangle 3"/>
          <p:cNvSpPr>
            <a:spLocks noGrp="1" noChangeArrowheads="1"/>
          </p:cNvSpPr>
          <p:nvPr>
            <p:ph type="ctrTitle"/>
          </p:nvPr>
        </p:nvSpPr>
        <p:spPr>
          <a:xfrm>
            <a:off x="1547813" y="1701800"/>
            <a:ext cx="6908800" cy="1082675"/>
          </a:xfrm>
        </p:spPr>
        <p:txBody>
          <a:bodyPr/>
          <a:lstStyle>
            <a:lvl1pPr algn="r">
              <a:defRPr/>
            </a:lvl1pPr>
          </a:lstStyle>
          <a:p>
            <a:pPr lvl="0" fontAlgn="base"/>
            <a:r>
              <a:rPr lang="en-US" altLang="zh-CN" strike="noStrike" noProof="0" smtClean="0"/>
              <a:t>Click to edit Master title style</a:t>
            </a:r>
            <a:endParaRPr lang="en-US" altLang="zh-CN" strike="noStrike" noProof="0" smtClean="0"/>
          </a:p>
        </p:txBody>
      </p:sp>
      <p:sp>
        <p:nvSpPr>
          <p:cNvPr id="2052" name="Rectangle 4"/>
          <p:cNvSpPr>
            <a:spLocks noGrp="1" noChangeArrowheads="1"/>
          </p:cNvSpPr>
          <p:nvPr>
            <p:ph type="subTitle" idx="1"/>
          </p:nvPr>
        </p:nvSpPr>
        <p:spPr>
          <a:xfrm>
            <a:off x="1547813" y="2927350"/>
            <a:ext cx="6913562" cy="1752600"/>
          </a:xfrm>
        </p:spPr>
        <p:txBody>
          <a:bodyPr/>
          <a:lstStyle>
            <a:lvl1pPr marL="0" indent="0" algn="r">
              <a:buFontTx/>
              <a:buNone/>
              <a:defRPr/>
            </a:lvl1pPr>
          </a:lstStyle>
          <a:p>
            <a:pPr lvl="0" fontAlgn="base"/>
            <a:r>
              <a:rPr lang="en-US" altLang="zh-CN" strike="noStrike" noProof="0" smtClean="0"/>
              <a:t>Click to edit Master subtitle style</a:t>
            </a:r>
            <a:endParaRPr lang="en-US" altLang="zh-CN" strike="noStrike" noProof="0" smtClean="0"/>
          </a:p>
        </p:txBody>
      </p:sp>
      <p:sp>
        <p:nvSpPr>
          <p:cNvPr id="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lvl="0" fontAlgn="base"/>
            <a:endParaRPr lang="zh-CN" altLang="en-US" strike="noStrike" noProof="1">
              <a:latin typeface="Arial" panose="020B0604020202020204" pitchFamily="34" charset="0"/>
            </a:endParaRPr>
          </a:p>
        </p:txBody>
      </p:sp>
      <p:sp>
        <p:nvSpPr>
          <p:cNvPr id="1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lvl="0" fontAlgn="base"/>
            <a:endParaRPr lang="zh-CN" altLang="en-US" strike="noStrike" noProof="1">
              <a:latin typeface="Arial" panose="020B0604020202020204" pitchFamily="34" charset="0"/>
            </a:endParaRPr>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lvl="0" fontAlgn="base"/>
            <a:fld id="{9A0DB2DC-4C9A-4742-B13C-FB6460FD3503}" type="slidenum">
              <a:rPr lang="zh-CN" altLang="en-US" strike="noStrike" noProof="1">
                <a:latin typeface="Arial" panose="020B0604020202020204" pitchFamily="34" charset="0"/>
                <a:ea typeface="SimSun"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Footer Placeholder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SimSun"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457200" y="190500"/>
            <a:ext cx="6019800" cy="5937250"/>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Footer Placeholder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SimSun"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Footer Placeholder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SimSun"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Footer Placeholder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SimSun"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457200" y="1174750"/>
            <a:ext cx="4038600" cy="4953000"/>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48200" y="1174750"/>
            <a:ext cx="4038600" cy="4953000"/>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6" name="Footer Placeholder 5"/>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SimSun"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630238" y="2505075"/>
            <a:ext cx="3868737"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29150" y="2505075"/>
            <a:ext cx="3887788"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8" name="Footer Placeholder 7"/>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9" name="Slide Number Placeholder 8"/>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SimSun"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4" name="Footer Placeholder 3"/>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5" name="Slide Number Placeholder 4"/>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SimSun"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3" name="Footer Placeholder 2"/>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4" name="Slide Number Placeholder 3"/>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SimSun"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6" name="Footer Placeholder 5"/>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SimSun"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6" name="Footer Placeholder 5"/>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SimSun"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6350" y="0"/>
            <a:ext cx="915035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p:nvPr>
        </p:nvSpPr>
        <p:spPr>
          <a:xfrm>
            <a:off x="457200" y="1174750"/>
            <a:ext cx="8229600" cy="4953000"/>
          </a:xfrm>
          <a:prstGeom prst="rect">
            <a:avLst/>
          </a:prstGeom>
          <a:noFill/>
          <a:ln w="9525">
            <a:noFill/>
          </a:ln>
        </p:spPr>
        <p:txBody>
          <a:bodyPr anchor="t"/>
          <a:p>
            <a:pPr lvl="0" indent="-342900"/>
            <a:r>
              <a:rPr lang="en-US" altLang="zh-CN" dirty="0"/>
              <a:t>Click to edit Master text styles</a:t>
            </a:r>
            <a:endParaRPr lang="en-US" altLang="zh-CN" dirty="0"/>
          </a:p>
          <a:p>
            <a:pPr lvl="1" indent="-285750"/>
            <a:r>
              <a:rPr lang="en-US" altLang="zh-CN" dirty="0"/>
              <a:t>Second level</a:t>
            </a:r>
            <a:endParaRPr lang="en-US" altLang="zh-CN" dirty="0"/>
          </a:p>
          <a:p>
            <a:pPr lvl="2" indent="-228600"/>
            <a:r>
              <a:rPr lang="en-US" altLang="zh-CN" dirty="0"/>
              <a:t>Third level</a:t>
            </a:r>
            <a:endParaRPr lang="en-US" altLang="zh-CN" dirty="0"/>
          </a:p>
          <a:p>
            <a:pPr lvl="3" indent="-228600"/>
            <a:r>
              <a:rPr lang="en-US" altLang="zh-CN" dirty="0"/>
              <a:t>Fourth level</a:t>
            </a:r>
            <a:endParaRPr lang="en-US" altLang="zh-CN" dirty="0"/>
          </a:p>
          <a:p>
            <a:pPr lvl="4" indent="-228600"/>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lvl="0" fontAlgn="base"/>
            <a:endParaRPr lang="zh-CN" altLang="en-US" strike="noStrike" noProof="1">
              <a:latin typeface="Arial" panose="020B0604020202020204" pitchFamily="34" charset="0"/>
            </a:endParaRPr>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lvl="0" fontAlgn="base"/>
            <a:endParaRPr lang="zh-CN" altLang="en-US" strike="noStrike" noProof="1">
              <a:latin typeface="Arial" panose="020B0604020202020204" pitchFamily="34" charset="0"/>
            </a:endParaRPr>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fontAlgn="base"/>
            <a:fld id="{9A0DB2DC-4C9A-4742-B13C-FB6460FD3503}" type="slidenum">
              <a:rPr lang="zh-CN" altLang="en-US" strike="noStrike" noProof="1">
                <a:latin typeface="Arial" panose="020B0604020202020204" pitchFamily="34" charset="0"/>
                <a:ea typeface="SimSun" panose="02010600030101010101" pitchFamily="2" charset="-122"/>
                <a:cs typeface="+mn-cs"/>
              </a:rPr>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jpeg"/><Relationship Id="rId1"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jpeg"/><Relationship Id="rId1" Type="http://schemas.openxmlformats.org/officeDocument/2006/relationships/image" Target="../media/image1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7.jpeg"/><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8.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jpeg"/><Relationship Id="rId1"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Title 3073"/>
          <p:cNvSpPr>
            <a:spLocks noGrp="1"/>
          </p:cNvSpPr>
          <p:nvPr>
            <p:ph type="ctrTitle"/>
          </p:nvPr>
        </p:nvSpPr>
        <p:spPr>
          <a:xfrm>
            <a:off x="685800" y="2130425"/>
            <a:ext cx="7772400" cy="1470025"/>
          </a:xfrm>
          <a:ln/>
        </p:spPr>
        <p:txBody>
          <a:bodyPr anchor="ctr"/>
          <a:p>
            <a:pPr defTabSz="914400">
              <a:buNone/>
            </a:pPr>
            <a:r>
              <a:rPr lang="en-US" altLang="zh-CN" sz="4400" kern="1200" baseline="0">
                <a:latin typeface="Times New Roman" panose="02020603050405020304" charset="0"/>
                <a:ea typeface="+mj-ea"/>
                <a:cs typeface="+mj-cs"/>
              </a:rPr>
              <a:t>SMS Analysis using Watson Knowledge Studio</a:t>
            </a:r>
            <a:endParaRPr lang="en-US" altLang="zh-CN" sz="4400" kern="1200" baseline="0">
              <a:latin typeface="Times New Roman" panose="02020603050405020304" charset="0"/>
              <a:ea typeface="+mj-ea"/>
              <a:cs typeface="+mj-cs"/>
            </a:endParaRPr>
          </a:p>
        </p:txBody>
      </p:sp>
      <p:sp>
        <p:nvSpPr>
          <p:cNvPr id="3074" name="Subtitle 3074"/>
          <p:cNvSpPr>
            <a:spLocks noGrp="1"/>
          </p:cNvSpPr>
          <p:nvPr>
            <p:ph type="subTitle" idx="1"/>
          </p:nvPr>
        </p:nvSpPr>
        <p:spPr>
          <a:xfrm>
            <a:off x="4702175" y="3895725"/>
            <a:ext cx="3070225" cy="646113"/>
          </a:xfrm>
          <a:ln/>
        </p:spPr>
        <p:txBody>
          <a:bodyPr anchor="t"/>
          <a:p>
            <a:pPr defTabSz="914400"/>
            <a:r>
              <a:rPr lang="en-US" altLang="zh-CN" kern="1200" baseline="0">
                <a:latin typeface="Times New Roman" panose="02020603050405020304" charset="0"/>
                <a:ea typeface="+mn-ea"/>
                <a:cs typeface="+mn-cs"/>
              </a:rPr>
              <a:t>Team Members -</a:t>
            </a:r>
            <a:endParaRPr lang="en-US" altLang="zh-CN" kern="1200" baseline="0">
              <a:latin typeface="Times New Roman" panose="02020603050405020304" charset="0"/>
              <a:ea typeface="+mn-ea"/>
              <a:cs typeface="+mn-cs"/>
            </a:endParaRPr>
          </a:p>
          <a:p>
            <a:pPr defTabSz="914400"/>
            <a:r>
              <a:rPr lang="en-US" altLang="zh-CN" kern="1200" baseline="0">
                <a:latin typeface="+mn-lt"/>
                <a:ea typeface="+mn-ea"/>
                <a:cs typeface="+mn-cs"/>
              </a:rPr>
              <a:t> </a:t>
            </a:r>
            <a:endParaRPr lang="en-US" altLang="zh-CN" kern="1200" baseline="0">
              <a:latin typeface="+mn-lt"/>
              <a:ea typeface="+mn-ea"/>
              <a:cs typeface="+mn-cs"/>
            </a:endParaRPr>
          </a:p>
          <a:p>
            <a:pPr defTabSz="914400"/>
            <a:endParaRPr lang="en-US" altLang="zh-CN" kern="1200" baseline="0">
              <a:latin typeface="+mn-lt"/>
              <a:ea typeface="+mn-ea"/>
              <a:cs typeface="+mn-cs"/>
            </a:endParaRPr>
          </a:p>
        </p:txBody>
      </p:sp>
      <p:sp>
        <p:nvSpPr>
          <p:cNvPr id="3075" name="Text Box 1"/>
          <p:cNvSpPr txBox="1"/>
          <p:nvPr/>
        </p:nvSpPr>
        <p:spPr>
          <a:xfrm>
            <a:off x="4924425" y="4541838"/>
            <a:ext cx="2847975" cy="1754187"/>
          </a:xfrm>
          <a:prstGeom prst="rect">
            <a:avLst/>
          </a:prstGeom>
          <a:noFill/>
          <a:ln w="9525">
            <a:noFill/>
          </a:ln>
        </p:spPr>
        <p:txBody>
          <a:bodyPr wrap="square" anchor="t">
            <a:spAutoFit/>
          </a:bodyPr>
          <a:p>
            <a:pPr algn="r" defTabSz="914400"/>
            <a:r>
              <a:rPr lang="en-US" altLang="zh-CN">
                <a:latin typeface="Times New Roman" panose="02020603050405020304" charset="0"/>
                <a:ea typeface="SimSun" panose="02010600030101010101" pitchFamily="2" charset="-122"/>
              </a:rPr>
              <a:t>Vatturi Paritosh</a:t>
            </a:r>
            <a:endParaRPr lang="en-US" altLang="zh-CN">
              <a:latin typeface="Times New Roman" panose="02020603050405020304" charset="0"/>
              <a:ea typeface="SimSun" panose="02010600030101010101" pitchFamily="2" charset="-122"/>
            </a:endParaRPr>
          </a:p>
          <a:p>
            <a:pPr algn="r" defTabSz="914400"/>
            <a:r>
              <a:rPr lang="en-US" altLang="zh-CN">
                <a:latin typeface="Times New Roman" panose="02020603050405020304" charset="0"/>
                <a:ea typeface="SimSun" panose="02010600030101010101" pitchFamily="2" charset="-122"/>
              </a:rPr>
              <a:t>Mahesh Chandra</a:t>
            </a:r>
            <a:endParaRPr lang="en-US" altLang="zh-CN">
              <a:latin typeface="Times New Roman" panose="02020603050405020304" charset="0"/>
              <a:ea typeface="SimSun" panose="02010600030101010101" pitchFamily="2" charset="-122"/>
            </a:endParaRPr>
          </a:p>
          <a:p>
            <a:pPr algn="r" defTabSz="914400"/>
            <a:r>
              <a:rPr lang="en-US" altLang="zh-CN">
                <a:latin typeface="Times New Roman" panose="02020603050405020304" charset="0"/>
                <a:ea typeface="SimSun" panose="02010600030101010101" pitchFamily="2" charset="-122"/>
              </a:rPr>
              <a:t>Vudhanthi Neeraja</a:t>
            </a:r>
            <a:endParaRPr lang="en-US" altLang="zh-CN">
              <a:latin typeface="Times New Roman" panose="02020603050405020304" charset="0"/>
              <a:ea typeface="SimSun" panose="02010600030101010101" pitchFamily="2" charset="-122"/>
            </a:endParaRPr>
          </a:p>
          <a:p>
            <a:pPr algn="r" defTabSz="914400"/>
            <a:r>
              <a:rPr lang="en-US" altLang="zh-CN">
                <a:latin typeface="Times New Roman" panose="02020603050405020304" charset="0"/>
                <a:ea typeface="SimSun" panose="02010600030101010101" pitchFamily="2" charset="-122"/>
              </a:rPr>
              <a:t>Aqsa Zareen</a:t>
            </a:r>
            <a:endParaRPr lang="en-US" altLang="zh-CN">
              <a:latin typeface="Times New Roman" panose="02020603050405020304" charset="0"/>
              <a:ea typeface="SimSun" panose="02010600030101010101" pitchFamily="2" charset="-122"/>
            </a:endParaRPr>
          </a:p>
          <a:p>
            <a:pPr algn="r" defTabSz="914400"/>
            <a:r>
              <a:rPr lang="en-US" altLang="zh-CN">
                <a:latin typeface="Times New Roman" panose="02020603050405020304" charset="0"/>
                <a:ea typeface="SimSun" panose="02010600030101010101" pitchFamily="2" charset="-122"/>
              </a:rPr>
              <a:t>Dinesh Reddy</a:t>
            </a:r>
            <a:endParaRPr lang="en-US" altLang="zh-CN">
              <a:latin typeface="Arial" panose="020B0604020202020204" pitchFamily="34" charset="0"/>
              <a:ea typeface="SimSun" panose="02010600030101010101" pitchFamily="2" charset="-122"/>
            </a:endParaRPr>
          </a:p>
          <a:p>
            <a:pPr algn="r" defTabSz="914400"/>
            <a:endParaRPr lang="en-US" altLang="zh-CN">
              <a:latin typeface="Arial" panose="020B0604020202020204" pitchFamily="34" charset="0"/>
              <a:ea typeface="SimSun" panose="02010600030101010101"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Title 1"/>
          <p:cNvSpPr>
            <a:spLocks noGrp="1"/>
          </p:cNvSpPr>
          <p:nvPr>
            <p:ph type="title"/>
          </p:nvPr>
        </p:nvSpPr>
        <p:spPr>
          <a:xfrm>
            <a:off x="457200" y="425450"/>
            <a:ext cx="8229600" cy="582613"/>
          </a:xfrm>
          <a:ln/>
        </p:spPr>
        <p:txBody>
          <a:bodyPr anchor="ctr"/>
          <a:p>
            <a:r>
              <a:rPr lang="en-US" altLang="zh-CN">
                <a:latin typeface="Times New Roman" panose="02020603050405020304" charset="0"/>
              </a:rPr>
              <a:t>Step 3 - Train and Evaluate</a:t>
            </a:r>
            <a:endParaRPr lang="en-US" altLang="zh-CN">
              <a:latin typeface="Times New Roman" panose="02020603050405020304" charset="0"/>
            </a:endParaRPr>
          </a:p>
        </p:txBody>
      </p:sp>
      <p:sp>
        <p:nvSpPr>
          <p:cNvPr id="3" name="Content Placeholder 2"/>
          <p:cNvSpPr>
            <a:spLocks noGrp="1"/>
          </p:cNvSpPr>
          <p:nvPr>
            <p:ph idx="1"/>
          </p:nvPr>
        </p:nvSpPr>
        <p:spPr>
          <a:xfrm>
            <a:off x="457200" y="1390650"/>
            <a:ext cx="8229600" cy="4953000"/>
          </a:xfrm>
        </p:spPr>
        <p:txBody>
          <a:bodyPr/>
          <a:p>
            <a:pPr fontAlgn="base"/>
            <a:r>
              <a:rPr lang="en-US" sz="2000" strike="noStrike" noProof="1">
                <a:latin typeface="Times New Roman" panose="02020603050405020304" charset="0"/>
                <a:cs typeface="Times New Roman" panose="02020603050405020304" charset="0"/>
              </a:rPr>
              <a:t>The annotated data is divided into 70% training set, 23% test set and 7% as blind sets.</a:t>
            </a:r>
            <a:endParaRPr lang="en-US" sz="2000" strike="noStrike" noProof="1">
              <a:latin typeface="Times New Roman" panose="02020603050405020304" charset="0"/>
              <a:cs typeface="Times New Roman" panose="02020603050405020304" charset="0"/>
            </a:endParaRPr>
          </a:p>
          <a:p>
            <a:pPr fontAlgn="base"/>
            <a:r>
              <a:rPr lang="en-US" sz="2000" strike="noStrike" noProof="1">
                <a:latin typeface="Times New Roman" panose="02020603050405020304" charset="0"/>
                <a:cs typeface="Times New Roman" panose="02020603050405020304" charset="0"/>
              </a:rPr>
              <a:t>The data is then trained, evaluated and performance characteristics are noted.</a:t>
            </a:r>
            <a:endParaRPr lang="en-US" sz="2000" strike="noStrike" noProof="1">
              <a:latin typeface="Times New Roman" panose="02020603050405020304" charset="0"/>
              <a:cs typeface="Times New Roman" panose="02020603050405020304" charset="0"/>
            </a:endParaRPr>
          </a:p>
          <a:p>
            <a:pPr fontAlgn="base"/>
            <a:r>
              <a:rPr lang="en-US" sz="2000" strike="noStrike" noProof="1">
                <a:latin typeface="Times New Roman" panose="02020603050405020304" charset="0"/>
                <a:cs typeface="Times New Roman" panose="02020603050405020304" charset="0"/>
              </a:rPr>
              <a:t>Create a new version and then deploy the newly trained machine model.</a:t>
            </a:r>
            <a:endParaRPr lang="en-US" sz="2000" strike="noStrike" noProof="1">
              <a:latin typeface="Times New Roman" panose="02020603050405020304" charset="0"/>
              <a:cs typeface="Times New Roman" panose="02020603050405020304" charset="0"/>
            </a:endParaRPr>
          </a:p>
          <a:p>
            <a:pPr marL="0" indent="0" fontAlgn="base">
              <a:buNone/>
            </a:pPr>
            <a:endParaRPr lang="en-US" sz="2000" strike="noStrike" noProof="1">
              <a:latin typeface="Times New Roman" panose="02020603050405020304" charset="0"/>
              <a:cs typeface="Times New Roman" panose="02020603050405020304" charset="0"/>
            </a:endParaRPr>
          </a:p>
          <a:p>
            <a:pPr marL="0" indent="0" fontAlgn="base">
              <a:buNone/>
            </a:pPr>
            <a:endParaRPr lang="en-US" sz="2000" strike="noStrike" noProof="1">
              <a:latin typeface="Times New Roman" panose="02020603050405020304" charset="0"/>
              <a:cs typeface="Times New Roman" panose="02020603050405020304" charset="0"/>
            </a:endParaRPr>
          </a:p>
          <a:p>
            <a:pPr marL="0" indent="0" fontAlgn="base">
              <a:buNone/>
            </a:pPr>
            <a:endParaRPr lang="en-US" sz="2000" strike="noStrike" noProof="1">
              <a:latin typeface="Times New Roman" panose="02020603050405020304" charset="0"/>
              <a:cs typeface="Times New Roman" panose="02020603050405020304" charset="0"/>
            </a:endParaRPr>
          </a:p>
          <a:p>
            <a:pPr marL="0" indent="0" fontAlgn="base">
              <a:buNone/>
            </a:pPr>
            <a:endParaRPr lang="en-US" sz="2000" strike="noStrike" noProof="1">
              <a:latin typeface="Times New Roman" panose="02020603050405020304" charset="0"/>
              <a:cs typeface="Times New Roman" panose="02020603050405020304" charset="0"/>
            </a:endParaRPr>
          </a:p>
          <a:p>
            <a:pPr marL="0" indent="0" fontAlgn="base">
              <a:buNone/>
            </a:pPr>
            <a:endParaRPr lang="en-US" sz="2000" strike="noStrike" noProof="1">
              <a:latin typeface="Times New Roman" panose="02020603050405020304" charset="0"/>
              <a:cs typeface="Times New Roman" panose="02020603050405020304" charset="0"/>
            </a:endParaRPr>
          </a:p>
          <a:p>
            <a:pPr marL="0" indent="0" fontAlgn="base">
              <a:buNone/>
            </a:pPr>
            <a:endParaRPr lang="en-US" sz="2000" strike="noStrike" noProof="1">
              <a:latin typeface="Times New Roman" panose="02020603050405020304" charset="0"/>
              <a:cs typeface="Times New Roman" panose="02020603050405020304" charset="0"/>
            </a:endParaRPr>
          </a:p>
          <a:p>
            <a:pPr marL="0" indent="0" fontAlgn="base">
              <a:buNone/>
            </a:pPr>
            <a:endParaRPr lang="en-US" sz="2000" strike="noStrike" noProof="1">
              <a:latin typeface="Times New Roman" panose="02020603050405020304" charset="0"/>
              <a:cs typeface="Times New Roman" panose="02020603050405020304" charset="0"/>
            </a:endParaRPr>
          </a:p>
          <a:p>
            <a:pPr marL="0" indent="0" fontAlgn="base">
              <a:buNone/>
            </a:pPr>
            <a:endParaRPr lang="en-US" sz="2000" strike="noStrike" noProof="1">
              <a:latin typeface="Times New Roman" panose="02020603050405020304" charset="0"/>
              <a:cs typeface="Times New Roman" panose="02020603050405020304" charset="0"/>
            </a:endParaRPr>
          </a:p>
          <a:p>
            <a:pPr marL="0" indent="0" fontAlgn="base">
              <a:buNone/>
            </a:pPr>
            <a:r>
              <a:rPr lang="en-US" sz="2000" strike="noStrike" noProof="1">
                <a:latin typeface="Times New Roman" panose="02020603050405020304" charset="0"/>
                <a:cs typeface="Times New Roman" panose="02020603050405020304" charset="0"/>
              </a:rPr>
              <a:t>                 </a:t>
            </a:r>
            <a:endParaRPr lang="en-US" sz="2000" strike="noStrike" noProof="1">
              <a:latin typeface="Times New Roman" panose="02020603050405020304" charset="0"/>
              <a:cs typeface="Times New Roman" panose="02020603050405020304" charset="0"/>
            </a:endParaRPr>
          </a:p>
        </p:txBody>
      </p:sp>
      <p:pic>
        <p:nvPicPr>
          <p:cNvPr id="12291" name="Picture 3" descr="train 1"/>
          <p:cNvPicPr>
            <a:picLocks noChangeAspect="1"/>
          </p:cNvPicPr>
          <p:nvPr/>
        </p:nvPicPr>
        <p:blipFill>
          <a:blip r:embed="rId1"/>
          <a:stretch>
            <a:fillRect/>
          </a:stretch>
        </p:blipFill>
        <p:spPr>
          <a:xfrm>
            <a:off x="457200" y="3735388"/>
            <a:ext cx="3914775" cy="2246312"/>
          </a:xfrm>
          <a:prstGeom prst="rect">
            <a:avLst/>
          </a:prstGeom>
          <a:noFill/>
          <a:ln w="9525" cap="flat" cmpd="sng">
            <a:solidFill>
              <a:schemeClr val="accent1"/>
            </a:solidFill>
            <a:prstDash val="solid"/>
            <a:round/>
            <a:headEnd type="none" w="med" len="med"/>
            <a:tailEnd type="none" w="med" len="med"/>
          </a:ln>
        </p:spPr>
      </p:pic>
      <p:pic>
        <p:nvPicPr>
          <p:cNvPr id="12292" name="Picture 4" descr="train 2"/>
          <p:cNvPicPr>
            <a:picLocks noChangeAspect="1"/>
          </p:cNvPicPr>
          <p:nvPr/>
        </p:nvPicPr>
        <p:blipFill>
          <a:blip r:embed="rId2"/>
          <a:stretch>
            <a:fillRect/>
          </a:stretch>
        </p:blipFill>
        <p:spPr>
          <a:xfrm>
            <a:off x="4937125" y="3735388"/>
            <a:ext cx="3749675" cy="2246312"/>
          </a:xfrm>
          <a:prstGeom prst="rect">
            <a:avLst/>
          </a:prstGeom>
          <a:noFill/>
          <a:ln w="9525" cap="flat" cmpd="sng">
            <a:solidFill>
              <a:schemeClr val="accent1"/>
            </a:solidFill>
            <a:prstDash val="solid"/>
            <a:round/>
            <a:headEnd type="none" w="med" len="med"/>
            <a:tailEnd type="none" w="med" len="med"/>
          </a:ln>
        </p:spPr>
      </p:pic>
      <p:sp>
        <p:nvSpPr>
          <p:cNvPr id="12293" name="Text Box 1"/>
          <p:cNvSpPr txBox="1"/>
          <p:nvPr/>
        </p:nvSpPr>
        <p:spPr>
          <a:xfrm>
            <a:off x="1860550" y="6035675"/>
            <a:ext cx="1106488" cy="307975"/>
          </a:xfrm>
          <a:prstGeom prst="rect">
            <a:avLst/>
          </a:prstGeom>
          <a:noFill/>
          <a:ln w="9525">
            <a:noFill/>
          </a:ln>
        </p:spPr>
        <p:txBody>
          <a:bodyPr wrap="square" anchor="t">
            <a:spAutoFit/>
          </a:bodyPr>
          <a:p>
            <a:r>
              <a:rPr lang="en-US" altLang="zh-CN" sz="1400">
                <a:latin typeface="Times New Roman" panose="02020603050405020304" charset="0"/>
                <a:ea typeface="SimSun" panose="02010600030101010101" pitchFamily="2" charset="-122"/>
              </a:rPr>
              <a:t>Trained data                                             </a:t>
            </a:r>
            <a:endParaRPr lang="en-US" altLang="zh-CN" sz="1400">
              <a:latin typeface="Times New Roman" panose="02020603050405020304" charset="0"/>
              <a:ea typeface="SimSun" panose="02010600030101010101" pitchFamily="2" charset="-122"/>
            </a:endParaRPr>
          </a:p>
        </p:txBody>
      </p:sp>
      <p:sp>
        <p:nvSpPr>
          <p:cNvPr id="12294" name="Text Box 3"/>
          <p:cNvSpPr txBox="1"/>
          <p:nvPr/>
        </p:nvSpPr>
        <p:spPr>
          <a:xfrm>
            <a:off x="5649913" y="6035675"/>
            <a:ext cx="2324100" cy="307975"/>
          </a:xfrm>
          <a:prstGeom prst="rect">
            <a:avLst/>
          </a:prstGeom>
          <a:noFill/>
          <a:ln w="9525">
            <a:noFill/>
          </a:ln>
        </p:spPr>
        <p:txBody>
          <a:bodyPr wrap="square" anchor="t">
            <a:spAutoFit/>
          </a:bodyPr>
          <a:p>
            <a:r>
              <a:rPr lang="en-US" altLang="zh-CN" sz="1400">
                <a:latin typeface="Times New Roman" panose="02020603050405020304" charset="0"/>
                <a:ea typeface="SimSun" panose="02010600030101010101" pitchFamily="2" charset="-122"/>
              </a:rPr>
              <a:t>Performance characteristics               </a:t>
            </a:r>
            <a:endParaRPr lang="en-US" altLang="zh-CN" sz="1400">
              <a:latin typeface="Times New Roman" panose="02020603050405020304" charset="0"/>
              <a:ea typeface="SimSun"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
          <p:cNvSpPr>
            <a:spLocks noGrp="1"/>
          </p:cNvSpPr>
          <p:nvPr>
            <p:ph type="title"/>
          </p:nvPr>
        </p:nvSpPr>
        <p:spPr>
          <a:ln/>
        </p:spPr>
        <p:txBody>
          <a:bodyPr anchor="ctr"/>
          <a:p>
            <a:r>
              <a:rPr lang="en-US" altLang="zh-CN">
                <a:latin typeface="Times New Roman" panose="02020603050405020304" charset="0"/>
              </a:rPr>
              <a:t>Step 4 - Apply model to new document</a:t>
            </a:r>
            <a:endParaRPr lang="en-US" altLang="zh-CN">
              <a:latin typeface="Times New Roman" panose="02020603050405020304" charset="0"/>
            </a:endParaRPr>
          </a:p>
        </p:txBody>
      </p:sp>
      <p:sp>
        <p:nvSpPr>
          <p:cNvPr id="13314" name="Content Placeholder 2"/>
          <p:cNvSpPr>
            <a:spLocks noGrp="1"/>
          </p:cNvSpPr>
          <p:nvPr>
            <p:ph idx="1"/>
          </p:nvPr>
        </p:nvSpPr>
        <p:spPr>
          <a:ln/>
        </p:spPr>
        <p:txBody>
          <a:bodyPr anchor="t"/>
          <a:p>
            <a:r>
              <a:rPr lang="en-US" altLang="zh-CN" sz="2000">
                <a:latin typeface="Times New Roman" panose="02020603050405020304" charset="0"/>
              </a:rPr>
              <a:t>Create an application using the Node-Red service.</a:t>
            </a:r>
            <a:endParaRPr lang="en-US" altLang="zh-CN" sz="2000">
              <a:latin typeface="Times New Roman" panose="02020603050405020304" charset="0"/>
            </a:endParaRPr>
          </a:p>
          <a:p>
            <a:r>
              <a:rPr lang="en-US" altLang="zh-CN" sz="2000">
                <a:latin typeface="Times New Roman" panose="02020603050405020304" charset="0"/>
              </a:rPr>
              <a:t>Use the trained model and provide basic authentication.</a:t>
            </a:r>
            <a:endParaRPr lang="en-US" altLang="zh-CN" sz="2000">
              <a:latin typeface="Times New Roman" panose="02020603050405020304" charset="0"/>
            </a:endParaRPr>
          </a:p>
          <a:p>
            <a:r>
              <a:rPr lang="en-US" altLang="zh-CN" sz="2000">
                <a:latin typeface="Times New Roman" panose="02020603050405020304" charset="0"/>
              </a:rPr>
              <a:t>Deploy the application.</a:t>
            </a:r>
            <a:endParaRPr lang="en-US" altLang="zh-CN"/>
          </a:p>
          <a:p>
            <a:endParaRPr lang="en-US" altLang="zh-CN"/>
          </a:p>
        </p:txBody>
      </p:sp>
      <p:pic>
        <p:nvPicPr>
          <p:cNvPr id="13315" name="Picture 3" descr="node red"/>
          <p:cNvPicPr>
            <a:picLocks noChangeAspect="1"/>
          </p:cNvPicPr>
          <p:nvPr/>
        </p:nvPicPr>
        <p:blipFill>
          <a:blip r:embed="rId1"/>
          <a:stretch>
            <a:fillRect/>
          </a:stretch>
        </p:blipFill>
        <p:spPr>
          <a:xfrm>
            <a:off x="457200" y="3392488"/>
            <a:ext cx="3897313" cy="2063750"/>
          </a:xfrm>
          <a:prstGeom prst="rect">
            <a:avLst/>
          </a:prstGeom>
          <a:noFill/>
          <a:ln w="9525" cap="flat" cmpd="sng">
            <a:solidFill>
              <a:schemeClr val="accent1"/>
            </a:solidFill>
            <a:prstDash val="solid"/>
            <a:round/>
            <a:headEnd type="none" w="med" len="med"/>
            <a:tailEnd type="none" w="med" len="med"/>
          </a:ln>
        </p:spPr>
      </p:pic>
      <p:pic>
        <p:nvPicPr>
          <p:cNvPr id="13316" name="Picture 4" descr="node url"/>
          <p:cNvPicPr>
            <a:picLocks noChangeAspect="1"/>
          </p:cNvPicPr>
          <p:nvPr/>
        </p:nvPicPr>
        <p:blipFill>
          <a:blip r:embed="rId2"/>
          <a:stretch>
            <a:fillRect/>
          </a:stretch>
        </p:blipFill>
        <p:spPr>
          <a:xfrm>
            <a:off x="4946650" y="3392488"/>
            <a:ext cx="3740150" cy="2063750"/>
          </a:xfrm>
          <a:prstGeom prst="rect">
            <a:avLst/>
          </a:prstGeom>
          <a:noFill/>
          <a:ln w="9525" cap="flat" cmpd="sng">
            <a:solidFill>
              <a:schemeClr val="accent1"/>
            </a:solidFill>
            <a:prstDash val="solid"/>
            <a:round/>
            <a:headEnd type="none" w="med" len="med"/>
            <a:tailEnd type="none" w="med" len="med"/>
          </a:ln>
        </p:spPr>
      </p:pic>
      <p:sp>
        <p:nvSpPr>
          <p:cNvPr id="13317" name="Text Box 5"/>
          <p:cNvSpPr txBox="1"/>
          <p:nvPr/>
        </p:nvSpPr>
        <p:spPr>
          <a:xfrm>
            <a:off x="1552575" y="5640388"/>
            <a:ext cx="1708150" cy="306387"/>
          </a:xfrm>
          <a:prstGeom prst="rect">
            <a:avLst/>
          </a:prstGeom>
          <a:noFill/>
          <a:ln w="9525">
            <a:noFill/>
          </a:ln>
        </p:spPr>
        <p:txBody>
          <a:bodyPr wrap="square" anchor="t">
            <a:spAutoFit/>
          </a:bodyPr>
          <a:p>
            <a:r>
              <a:rPr lang="en-US" altLang="zh-CN" sz="1400">
                <a:latin typeface="Times New Roman" panose="02020603050405020304" charset="0"/>
                <a:ea typeface="SimSun" panose="02010600030101010101" pitchFamily="2" charset="-122"/>
              </a:rPr>
              <a:t>Node red application</a:t>
            </a:r>
            <a:endParaRPr lang="en-US" altLang="zh-CN" sz="1400">
              <a:latin typeface="Times New Roman" panose="02020603050405020304" charset="0"/>
              <a:ea typeface="SimSun" panose="02010600030101010101" pitchFamily="2" charset="-122"/>
            </a:endParaRPr>
          </a:p>
        </p:txBody>
      </p:sp>
      <p:sp>
        <p:nvSpPr>
          <p:cNvPr id="13318" name="Text Box 6"/>
          <p:cNvSpPr txBox="1"/>
          <p:nvPr/>
        </p:nvSpPr>
        <p:spPr>
          <a:xfrm>
            <a:off x="5203825" y="5640388"/>
            <a:ext cx="3225800" cy="306387"/>
          </a:xfrm>
          <a:prstGeom prst="rect">
            <a:avLst/>
          </a:prstGeom>
          <a:noFill/>
          <a:ln w="9525">
            <a:noFill/>
          </a:ln>
        </p:spPr>
        <p:txBody>
          <a:bodyPr wrap="square" anchor="t">
            <a:spAutoFit/>
          </a:bodyPr>
          <a:p>
            <a:r>
              <a:rPr lang="en-US" altLang="zh-CN" sz="1400">
                <a:latin typeface="Times New Roman" panose="02020603050405020304" charset="0"/>
                <a:ea typeface="SimSun" panose="02010600030101010101" pitchFamily="2" charset="-122"/>
              </a:rPr>
              <a:t>Output - Model applied to a sample SMS</a:t>
            </a:r>
            <a:endParaRPr lang="en-US" altLang="zh-CN" sz="1400">
              <a:latin typeface="Times New Roman" panose="02020603050405020304" charset="0"/>
              <a:ea typeface="SimSun"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Title 3"/>
          <p:cNvSpPr>
            <a:spLocks noGrp="1"/>
          </p:cNvSpPr>
          <p:nvPr>
            <p:ph type="title"/>
          </p:nvPr>
        </p:nvSpPr>
        <p:spPr>
          <a:xfrm>
            <a:off x="457200" y="1604963"/>
            <a:ext cx="8229600" cy="3324225"/>
          </a:xfrm>
          <a:ln/>
        </p:spPr>
        <p:txBody>
          <a:bodyPr anchor="ctr"/>
          <a:p>
            <a:r>
              <a:rPr lang="en-US" altLang="zh-CN" sz="7200">
                <a:latin typeface="Times New Roman" panose="02020603050405020304" charset="0"/>
              </a:rPr>
              <a:t>         Thank You</a:t>
            </a:r>
            <a:endParaRPr lang="en-US" altLang="zh-CN" sz="7200">
              <a:latin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Title 1"/>
          <p:cNvSpPr>
            <a:spLocks noGrp="1"/>
          </p:cNvSpPr>
          <p:nvPr>
            <p:ph type="title"/>
          </p:nvPr>
        </p:nvSpPr>
        <p:spPr>
          <a:ln/>
        </p:spPr>
        <p:txBody>
          <a:bodyPr anchor="ctr"/>
          <a:p>
            <a:r>
              <a:rPr lang="en-US" altLang="zh-CN">
                <a:latin typeface="Times New Roman" panose="02020603050405020304" charset="0"/>
              </a:rPr>
              <a:t>Introduction</a:t>
            </a:r>
            <a:endParaRPr lang="en-US" altLang="zh-CN">
              <a:latin typeface="Times New Roman" panose="02020603050405020304" charset="0"/>
            </a:endParaRPr>
          </a:p>
        </p:txBody>
      </p:sp>
      <p:sp>
        <p:nvSpPr>
          <p:cNvPr id="4098" name="Content Placeholder 2"/>
          <p:cNvSpPr>
            <a:spLocks noGrp="1"/>
          </p:cNvSpPr>
          <p:nvPr>
            <p:ph idx="1"/>
          </p:nvPr>
        </p:nvSpPr>
        <p:spPr>
          <a:ln/>
        </p:spPr>
        <p:txBody>
          <a:bodyPr anchor="t"/>
          <a:p>
            <a:r>
              <a:rPr lang="en-US" altLang="zh-CN" sz="2000">
                <a:latin typeface="Times New Roman" panose="02020603050405020304" charset="0"/>
              </a:rPr>
              <a:t>If you receive huge amounts of unstructured data in the form of text (emails, social media conversations, chats), you’re probably aware of the challenges that come with analyzing this data.</a:t>
            </a:r>
            <a:endParaRPr lang="en-US" altLang="zh-CN" sz="2000">
              <a:latin typeface="Times New Roman" panose="02020603050405020304" charset="0"/>
            </a:endParaRPr>
          </a:p>
          <a:p>
            <a:r>
              <a:rPr lang="en-US" altLang="zh-CN" sz="2000">
                <a:latin typeface="Times New Roman" panose="02020603050405020304" charset="0"/>
              </a:rPr>
              <a:t>Manually processing and organizing text data takes time, it’s tedious, inaccurate, and it can be expensive if you need to hire extra staff to sort through text.</a:t>
            </a:r>
            <a:endParaRPr lang="en-US" altLang="zh-CN" sz="2000">
              <a:latin typeface="Times New Roman" panose="02020603050405020304" charset="0"/>
            </a:endParaRPr>
          </a:p>
          <a:p>
            <a:r>
              <a:rPr lang="en-US" altLang="zh-CN" sz="2000">
                <a:latin typeface="Times New Roman" panose="02020603050405020304" charset="0"/>
              </a:rPr>
              <a:t>This tedious work can be elimated by using a method called Text Analysis.</a:t>
            </a:r>
            <a:endParaRPr lang="en-US" altLang="zh-CN" sz="2000">
              <a:latin typeface="Times New Roman" panose="02020603050405020304" charset="0"/>
            </a:endParaRPr>
          </a:p>
          <a:p>
            <a:endParaRPr lang="en-US" altLang="zh-CN" sz="2000">
              <a:latin typeface="Times New Roman" panose="02020603050405020304" charset="0"/>
            </a:endParaRPr>
          </a:p>
        </p:txBody>
      </p:sp>
      <p:pic>
        <p:nvPicPr>
          <p:cNvPr id="4099" name="Picture 1" descr="annotations ex"/>
          <p:cNvPicPr>
            <a:picLocks noChangeAspect="1"/>
          </p:cNvPicPr>
          <p:nvPr/>
        </p:nvPicPr>
        <p:blipFill>
          <a:blip r:embed="rId1"/>
          <a:stretch>
            <a:fillRect/>
          </a:stretch>
        </p:blipFill>
        <p:spPr>
          <a:xfrm>
            <a:off x="457200" y="3781425"/>
            <a:ext cx="3929063" cy="2211388"/>
          </a:xfrm>
          <a:prstGeom prst="rect">
            <a:avLst/>
          </a:prstGeom>
          <a:noFill/>
          <a:ln w="9525" cap="flat" cmpd="sng">
            <a:solidFill>
              <a:schemeClr val="accent1"/>
            </a:solidFill>
            <a:prstDash val="solid"/>
            <a:round/>
            <a:headEnd type="none" w="med" len="med"/>
            <a:tailEnd type="none" w="med" len="med"/>
          </a:ln>
        </p:spPr>
      </p:pic>
      <p:pic>
        <p:nvPicPr>
          <p:cNvPr id="4100" name="Picture 2" descr="text analysis"/>
          <p:cNvPicPr>
            <a:picLocks noChangeAspect="1"/>
          </p:cNvPicPr>
          <p:nvPr/>
        </p:nvPicPr>
        <p:blipFill>
          <a:blip r:embed="rId2"/>
          <a:stretch>
            <a:fillRect/>
          </a:stretch>
        </p:blipFill>
        <p:spPr>
          <a:xfrm>
            <a:off x="5395913" y="4521200"/>
            <a:ext cx="3290887" cy="1851025"/>
          </a:xfrm>
          <a:prstGeom prst="rect">
            <a:avLst/>
          </a:prstGeom>
          <a:noFill/>
          <a:ln w="9525" cap="flat" cmpd="sng">
            <a:solidFill>
              <a:schemeClr val="accent1"/>
            </a:solidFill>
            <a:prstDash val="solid"/>
            <a:round/>
            <a:headEnd type="none" w="med" len="med"/>
            <a:tailEnd type="none" w="med" len="me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Title 1"/>
          <p:cNvSpPr>
            <a:spLocks noGrp="1"/>
          </p:cNvSpPr>
          <p:nvPr>
            <p:ph type="title"/>
          </p:nvPr>
        </p:nvSpPr>
        <p:spPr>
          <a:ln/>
        </p:spPr>
        <p:txBody>
          <a:bodyPr anchor="ctr"/>
          <a:p>
            <a:r>
              <a:rPr lang="en-US" altLang="zh-CN">
                <a:latin typeface="Times New Roman" panose="02020603050405020304" charset="0"/>
              </a:rPr>
              <a:t>What is Text Analysis?</a:t>
            </a:r>
            <a:endParaRPr lang="en-US" altLang="zh-CN">
              <a:latin typeface="Times New Roman" panose="02020603050405020304" charset="0"/>
            </a:endParaRPr>
          </a:p>
        </p:txBody>
      </p:sp>
      <p:sp>
        <p:nvSpPr>
          <p:cNvPr id="5122" name="Content Placeholder 2"/>
          <p:cNvSpPr>
            <a:spLocks noGrp="1"/>
          </p:cNvSpPr>
          <p:nvPr>
            <p:ph idx="1"/>
          </p:nvPr>
        </p:nvSpPr>
        <p:spPr>
          <a:ln/>
        </p:spPr>
        <p:txBody>
          <a:bodyPr anchor="t"/>
          <a:p>
            <a:r>
              <a:rPr lang="en-US" altLang="zh-CN" sz="2000">
                <a:latin typeface="Times New Roman" panose="02020603050405020304" charset="0"/>
              </a:rPr>
              <a:t>Text analysis is a machine learning technique that allows companies to automatically understand text data, such as tweets, emails, support tickets, product reviews, and survey responses.</a:t>
            </a:r>
            <a:endParaRPr lang="en-US" altLang="zh-CN" sz="2000">
              <a:latin typeface="Times New Roman" panose="02020603050405020304" charset="0"/>
            </a:endParaRPr>
          </a:p>
          <a:p>
            <a:r>
              <a:rPr lang="en-US" altLang="zh-CN" sz="2000">
                <a:latin typeface="Times New Roman" panose="02020603050405020304" charset="0"/>
              </a:rPr>
              <a:t>You can us text analysis to extract specific information, like keywords, names, or company information from thousands of emails, or categorize survey responses by sentiment and topic.</a:t>
            </a:r>
            <a:endParaRPr lang="en-US" altLang="zh-CN" sz="2000">
              <a:latin typeface="Times New Roman" panose="02020603050405020304" charset="0"/>
            </a:endParaRPr>
          </a:p>
          <a:p>
            <a:endParaRPr lang="en-US" altLang="zh-CN" sz="2000">
              <a:latin typeface="Times New Roman" panose="02020603050405020304" charset="0"/>
            </a:endParaRPr>
          </a:p>
          <a:p>
            <a:endParaRPr lang="en-US" altLang="zh-CN" sz="2000">
              <a:latin typeface="Times New Roman" panose="02020603050405020304" charset="0"/>
            </a:endParaRPr>
          </a:p>
          <a:p>
            <a:endParaRPr lang="en-US" altLang="zh-CN" sz="2000">
              <a:latin typeface="Times New Roman" panose="02020603050405020304" charset="0"/>
            </a:endParaRPr>
          </a:p>
          <a:p>
            <a:endParaRPr lang="en-US" altLang="zh-CN" sz="2000">
              <a:latin typeface="Times New Roman" panose="02020603050405020304" charset="0"/>
            </a:endParaRPr>
          </a:p>
          <a:p>
            <a:endParaRPr lang="en-US" altLang="zh-CN" sz="2000">
              <a:latin typeface="Times New Roman" panose="02020603050405020304" charset="0"/>
            </a:endParaRPr>
          </a:p>
          <a:p>
            <a:endParaRPr lang="en-US" altLang="zh-CN" sz="2000">
              <a:latin typeface="Times New Roman" panose="02020603050405020304" charset="0"/>
            </a:endParaRPr>
          </a:p>
          <a:p>
            <a:r>
              <a:rPr lang="en-US" altLang="zh-CN" sz="2000">
                <a:latin typeface="Times New Roman" panose="02020603050405020304" charset="0"/>
              </a:rPr>
              <a:t>Text analysis tools allow businesses to structure vast quantities of information, like emails, chats, social media, support tickets, documents, and so on, in seconds rather than days, so you can redirect extra resources to more important business tasks.</a:t>
            </a:r>
            <a:endParaRPr lang="en-US" altLang="zh-CN" sz="2000">
              <a:latin typeface="Times New Roman" panose="02020603050405020304" charset="0"/>
            </a:endParaRPr>
          </a:p>
          <a:p>
            <a:endParaRPr lang="en-US" altLang="zh-CN" sz="2000">
              <a:latin typeface="Times New Roman" panose="02020603050405020304" charset="0"/>
            </a:endParaRPr>
          </a:p>
        </p:txBody>
      </p:sp>
      <p:pic>
        <p:nvPicPr>
          <p:cNvPr id="5123" name="Picture 1" descr="keyword ex"/>
          <p:cNvPicPr>
            <a:picLocks noChangeAspect="1"/>
          </p:cNvPicPr>
          <p:nvPr/>
        </p:nvPicPr>
        <p:blipFill>
          <a:blip r:embed="rId1"/>
          <a:stretch>
            <a:fillRect/>
          </a:stretch>
        </p:blipFill>
        <p:spPr>
          <a:xfrm>
            <a:off x="2265363" y="3303588"/>
            <a:ext cx="4611687" cy="1770062"/>
          </a:xfrm>
          <a:prstGeom prst="rect">
            <a:avLst/>
          </a:prstGeom>
          <a:noFill/>
          <a:ln w="9525" cap="flat" cmpd="sng">
            <a:solidFill>
              <a:schemeClr val="accent1"/>
            </a:solidFill>
            <a:prstDash val="solid"/>
            <a:round/>
            <a:headEnd type="none" w="med" len="med"/>
            <a:tailEnd type="none" w="med" len="me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Title 1"/>
          <p:cNvSpPr>
            <a:spLocks noGrp="1"/>
          </p:cNvSpPr>
          <p:nvPr>
            <p:ph type="title"/>
          </p:nvPr>
        </p:nvSpPr>
        <p:spPr>
          <a:xfrm>
            <a:off x="457200" y="434975"/>
            <a:ext cx="8229600" cy="582613"/>
          </a:xfrm>
          <a:ln/>
        </p:spPr>
        <p:txBody>
          <a:bodyPr anchor="ctr"/>
          <a:p>
            <a:r>
              <a:rPr lang="en-US" altLang="zh-CN">
                <a:latin typeface="Times New Roman" panose="02020603050405020304" charset="0"/>
              </a:rPr>
              <a:t>Text Analysis Methods &amp; Techniques</a:t>
            </a:r>
            <a:endParaRPr lang="en-US" altLang="zh-CN">
              <a:latin typeface="Times New Roman" panose="02020603050405020304" charset="0"/>
            </a:endParaRPr>
          </a:p>
        </p:txBody>
      </p:sp>
      <p:sp>
        <p:nvSpPr>
          <p:cNvPr id="3" name="Content Placeholder 2"/>
          <p:cNvSpPr>
            <a:spLocks noGrp="1"/>
          </p:cNvSpPr>
          <p:nvPr>
            <p:ph idx="1"/>
          </p:nvPr>
        </p:nvSpPr>
        <p:spPr>
          <a:xfrm>
            <a:off x="457200" y="1441450"/>
            <a:ext cx="8229600" cy="4651375"/>
          </a:xfrm>
        </p:spPr>
        <p:txBody>
          <a:bodyPr/>
          <a:p>
            <a:pPr marL="0" indent="0" fontAlgn="base">
              <a:buNone/>
            </a:pPr>
            <a:r>
              <a:rPr lang="en-US" sz="2000" strike="noStrike" noProof="1">
                <a:latin typeface="Times New Roman" panose="02020603050405020304" charset="0"/>
                <a:cs typeface="Times New Roman" panose="02020603050405020304" charset="0"/>
              </a:rPr>
              <a:t>There are basic and more advanced text analysis techniques, each used for different purposes</a:t>
            </a:r>
            <a:endParaRPr lang="en-US" sz="2000" strike="noStrike" noProof="1">
              <a:latin typeface="Times New Roman" panose="02020603050405020304" charset="0"/>
              <a:cs typeface="Times New Roman" panose="02020603050405020304" charset="0"/>
            </a:endParaRPr>
          </a:p>
          <a:p>
            <a:pPr marL="0" indent="0" fontAlgn="base">
              <a:buNone/>
            </a:pPr>
            <a:endParaRPr lang="en-US" sz="2000" strike="noStrike" noProof="1">
              <a:latin typeface="Times New Roman" panose="02020603050405020304" charset="0"/>
              <a:cs typeface="Times New Roman" panose="02020603050405020304" charset="0"/>
            </a:endParaRPr>
          </a:p>
          <a:p>
            <a:pPr fontAlgn="base"/>
            <a:r>
              <a:rPr lang="en-US" sz="2000" strike="noStrike" noProof="1">
                <a:latin typeface="Times New Roman" panose="02020603050405020304" charset="0"/>
                <a:cs typeface="Times New Roman" panose="02020603050405020304" charset="0"/>
              </a:rPr>
              <a:t>Text Classification</a:t>
            </a:r>
            <a:endParaRPr lang="en-US" sz="2000" strike="noStrike" noProof="1">
              <a:latin typeface="Times New Roman" panose="02020603050405020304" charset="0"/>
              <a:cs typeface="Times New Roman" panose="02020603050405020304" charset="0"/>
            </a:endParaRPr>
          </a:p>
          <a:p>
            <a:pPr fontAlgn="base"/>
            <a:r>
              <a:rPr lang="en-US" sz="2000" strike="noStrike" noProof="1">
                <a:latin typeface="Times New Roman" panose="02020603050405020304" charset="0"/>
                <a:cs typeface="Times New Roman" panose="02020603050405020304" charset="0"/>
              </a:rPr>
              <a:t>Entity Extraction</a:t>
            </a:r>
            <a:endParaRPr lang="en-US" sz="2000" strike="noStrike" noProof="1">
              <a:latin typeface="Times New Roman" panose="02020603050405020304" charset="0"/>
              <a:cs typeface="Times New Roman" panose="02020603050405020304" charset="0"/>
            </a:endParaRPr>
          </a:p>
          <a:p>
            <a:pPr fontAlgn="base"/>
            <a:r>
              <a:rPr lang="en-US" sz="2000" strike="noStrike" noProof="1">
                <a:latin typeface="Times New Roman" panose="02020603050405020304" charset="0"/>
                <a:cs typeface="Times New Roman" panose="02020603050405020304" charset="0"/>
              </a:rPr>
              <a:t>Language Detection</a:t>
            </a:r>
            <a:endParaRPr lang="en-US" sz="2000" strike="noStrike" noProof="1">
              <a:latin typeface="Times New Roman" panose="02020603050405020304" charset="0"/>
              <a:cs typeface="Times New Roman" panose="02020603050405020304" charset="0"/>
            </a:endParaRPr>
          </a:p>
          <a:p>
            <a:pPr fontAlgn="base"/>
            <a:r>
              <a:rPr lang="en-US" sz="2000" strike="noStrike" noProof="1">
                <a:latin typeface="Times New Roman" panose="02020603050405020304" charset="0"/>
                <a:cs typeface="Times New Roman" panose="02020603050405020304" charset="0"/>
              </a:rPr>
              <a:t>Sentiment Analysis</a:t>
            </a:r>
            <a:endParaRPr lang="en-US" sz="2000" strike="noStrike" noProof="1">
              <a:latin typeface="Times New Roman" panose="02020603050405020304" charset="0"/>
              <a:cs typeface="Times New Roman" panose="02020603050405020304" charset="0"/>
            </a:endParaRPr>
          </a:p>
          <a:p>
            <a:pPr fontAlgn="base"/>
            <a:r>
              <a:rPr lang="en-US" sz="2000" strike="noStrike" noProof="1">
                <a:latin typeface="Times New Roman" panose="02020603050405020304" charset="0"/>
                <a:cs typeface="Times New Roman" panose="02020603050405020304" charset="0"/>
              </a:rPr>
              <a:t>Word Sense Disambiguation</a:t>
            </a:r>
            <a:endParaRPr lang="en-US" sz="2000" strike="noStrike" noProof="1">
              <a:latin typeface="Times New Roman" panose="02020603050405020304" charset="0"/>
              <a:cs typeface="Times New Roman" panose="02020603050405020304" charset="0"/>
            </a:endParaRPr>
          </a:p>
          <a:p>
            <a:pPr marL="0" indent="0" fontAlgn="base">
              <a:buNone/>
            </a:pPr>
            <a:endParaRPr lang="en-US" sz="2000" strike="noStrike" noProof="1">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Title 3"/>
          <p:cNvSpPr>
            <a:spLocks noGrp="1"/>
          </p:cNvSpPr>
          <p:nvPr>
            <p:ph type="title"/>
          </p:nvPr>
        </p:nvSpPr>
        <p:spPr>
          <a:xfrm>
            <a:off x="630238" y="-150812"/>
            <a:ext cx="8069262" cy="976312"/>
          </a:xfrm>
          <a:ln/>
        </p:spPr>
        <p:txBody>
          <a:bodyPr anchor="b"/>
          <a:p>
            <a:pPr/>
            <a:r>
              <a:rPr lang="en-US" altLang="zh-CN" sz="3600" kern="1200">
                <a:latin typeface="Times New Roman" panose="02020603050405020304" charset="0"/>
                <a:ea typeface="+mj-ea"/>
                <a:cs typeface="+mj-cs"/>
              </a:rPr>
              <a:t>Watson Natural Language Understanding</a:t>
            </a:r>
            <a:endParaRPr lang="en-US" altLang="zh-CN" sz="3600" kern="1200">
              <a:latin typeface="Times New Roman" panose="02020603050405020304" charset="0"/>
              <a:ea typeface="+mj-ea"/>
              <a:cs typeface="+mj-cs"/>
            </a:endParaRPr>
          </a:p>
        </p:txBody>
      </p:sp>
      <p:sp>
        <p:nvSpPr>
          <p:cNvPr id="6" name="Text Placeholder 5"/>
          <p:cNvSpPr>
            <a:spLocks noGrp="1"/>
          </p:cNvSpPr>
          <p:nvPr>
            <p:ph type="body" sz="half" idx="2"/>
          </p:nvPr>
        </p:nvSpPr>
        <p:spPr>
          <a:xfrm>
            <a:off x="630238" y="1116013"/>
            <a:ext cx="3567113" cy="5180013"/>
          </a:xfrm>
        </p:spPr>
        <p:txBody>
          <a:bodyPr/>
          <a:p>
            <a:pPr marL="285750" indent="-285750" fontAlgn="base">
              <a:buFont typeface="Arial" panose="020B0604020202020204" pitchFamily="34" charset="0"/>
              <a:buChar char="•"/>
            </a:pPr>
            <a:r>
              <a:rPr lang="en-US" altLang="zh-CN" strike="noStrike" noProof="1">
                <a:latin typeface="Times New Roman" panose="02020603050405020304" charset="0"/>
                <a:cs typeface="Times New Roman" panose="02020603050405020304" charset="0"/>
                <a:sym typeface="+mn-ea"/>
              </a:rPr>
              <a:t>Natural-language understanding (NLU) or natural-language interpretation is a subtopic of natural-language processing in artificial intelligence that deals with machine reading comprehension. </a:t>
            </a:r>
            <a:endParaRPr lang="en-US" altLang="zh-CN" strike="noStrike" noProof="1">
              <a:latin typeface="Times New Roman" panose="02020603050405020304" charset="0"/>
              <a:cs typeface="Times New Roman" panose="02020603050405020304" charset="0"/>
            </a:endParaRPr>
          </a:p>
          <a:p>
            <a:pPr marL="285750" indent="-285750" fontAlgn="base">
              <a:buFont typeface="Arial" panose="020B0604020202020204" pitchFamily="34" charset="0"/>
              <a:buChar char="•"/>
            </a:pPr>
            <a:endParaRPr lang="en-US" altLang="zh-CN" strike="noStrike" noProof="1">
              <a:latin typeface="Times New Roman" panose="02020603050405020304" charset="0"/>
              <a:cs typeface="Times New Roman" panose="02020603050405020304" charset="0"/>
              <a:sym typeface="+mn-ea"/>
            </a:endParaRPr>
          </a:p>
          <a:p>
            <a:pPr marL="285750" indent="-285750" fontAlgn="base">
              <a:buFont typeface="Arial" panose="020B0604020202020204" pitchFamily="34" charset="0"/>
              <a:buChar char="•"/>
            </a:pPr>
            <a:r>
              <a:rPr lang="en-US" altLang="zh-CN" strike="noStrike" noProof="1">
                <a:latin typeface="Times New Roman" panose="02020603050405020304" charset="0"/>
                <a:cs typeface="Times New Roman" panose="02020603050405020304" charset="0"/>
                <a:sym typeface="+mn-ea"/>
              </a:rPr>
              <a:t>The IBM Watson Natural Language Understanding service enables developers to extract insights from unstructured text to power a new generation of cognitive applications.</a:t>
            </a:r>
            <a:endParaRPr lang="en-US" altLang="zh-CN" strike="noStrike" noProof="1">
              <a:latin typeface="Times New Roman" panose="02020603050405020304" charset="0"/>
              <a:cs typeface="Times New Roman" panose="02020603050405020304" charset="0"/>
            </a:endParaRPr>
          </a:p>
          <a:p>
            <a:pPr marL="285750" indent="-285750" fontAlgn="base">
              <a:buFont typeface="Arial" panose="020B0604020202020204" pitchFamily="34" charset="0"/>
              <a:buChar char="•"/>
            </a:pPr>
            <a:endParaRPr lang="en-US" altLang="zh-CN" strike="noStrike" noProof="1">
              <a:latin typeface="Times New Roman" panose="02020603050405020304" charset="0"/>
              <a:cs typeface="Times New Roman" panose="02020603050405020304" charset="0"/>
              <a:sym typeface="+mn-ea"/>
            </a:endParaRPr>
          </a:p>
          <a:p>
            <a:pPr marL="285750" indent="-285750" fontAlgn="base">
              <a:buFont typeface="Arial" panose="020B0604020202020204" pitchFamily="34" charset="0"/>
              <a:buChar char="•"/>
            </a:pPr>
            <a:r>
              <a:rPr lang="en-US" altLang="zh-CN" strike="noStrike" noProof="1">
                <a:latin typeface="Times New Roman" panose="02020603050405020304" charset="0"/>
                <a:cs typeface="Times New Roman" panose="02020603050405020304" charset="0"/>
                <a:sym typeface="+mn-ea"/>
              </a:rPr>
              <a:t>It is used to analyze text and extract meta-data like keywords, concepts, sentiments, relations, keywords, categories, semantic rules or any domain specific customizations.</a:t>
            </a:r>
            <a:endParaRPr lang="en-US" altLang="zh-CN" strike="noStrike" noProof="1">
              <a:latin typeface="Times New Roman" panose="02020603050405020304" charset="0"/>
              <a:cs typeface="Times New Roman" panose="02020603050405020304" charset="0"/>
              <a:sym typeface="+mn-ea"/>
            </a:endParaRPr>
          </a:p>
          <a:p>
            <a:pPr marL="285750" indent="-285750" fontAlgn="base">
              <a:buFont typeface="Arial" panose="020B0604020202020204" pitchFamily="34" charset="0"/>
              <a:buChar char="•"/>
            </a:pPr>
            <a:endParaRPr lang="en-US" strike="noStrike" noProof="1"/>
          </a:p>
          <a:p>
            <a:pPr fontAlgn="base">
              <a:buFont typeface="Arial" panose="020B0604020202020204" pitchFamily="34" charset="0"/>
            </a:pPr>
            <a:r>
              <a:rPr lang="en-US" sz="1400" strike="noStrike" noProof="1">
                <a:latin typeface="Times New Roman" panose="02020603050405020304" charset="0"/>
                <a:cs typeface="Times New Roman" panose="02020603050405020304" charset="0"/>
              </a:rPr>
              <a:t>                                                                                    </a:t>
            </a:r>
            <a:endParaRPr lang="en-US" sz="1400" strike="noStrike" noProof="1">
              <a:latin typeface="Times New Roman" panose="02020603050405020304" charset="0"/>
              <a:cs typeface="Times New Roman" panose="02020603050405020304" charset="0"/>
            </a:endParaRPr>
          </a:p>
        </p:txBody>
      </p:sp>
      <p:pic>
        <p:nvPicPr>
          <p:cNvPr id="7171" name="Picture Placeholder 6" descr="nlu"/>
          <p:cNvPicPr>
            <a:picLocks noGrp="1" noChangeAspect="1"/>
          </p:cNvPicPr>
          <p:nvPr>
            <p:ph type="pic" idx="1"/>
          </p:nvPr>
        </p:nvPicPr>
        <p:blipFill>
          <a:blip r:embed="rId1"/>
          <a:stretch>
            <a:fillRect/>
          </a:stretch>
        </p:blipFill>
        <p:spPr>
          <a:xfrm>
            <a:off x="4492625" y="1047750"/>
            <a:ext cx="4195763" cy="2373313"/>
          </a:xfrm>
          <a:ln>
            <a:solidFill>
              <a:schemeClr val="accent1"/>
            </a:solidFill>
            <a:miter/>
          </a:ln>
        </p:spPr>
      </p:pic>
      <p:pic>
        <p:nvPicPr>
          <p:cNvPr id="7172" name="Picture 7" descr="NLU service"/>
          <p:cNvPicPr>
            <a:picLocks noChangeAspect="1"/>
          </p:cNvPicPr>
          <p:nvPr/>
        </p:nvPicPr>
        <p:blipFill>
          <a:blip r:embed="rId2"/>
          <a:stretch>
            <a:fillRect/>
          </a:stretch>
        </p:blipFill>
        <p:spPr>
          <a:xfrm>
            <a:off x="4483100" y="3684588"/>
            <a:ext cx="4216400" cy="2247900"/>
          </a:xfrm>
          <a:prstGeom prst="rect">
            <a:avLst/>
          </a:prstGeom>
          <a:noFill/>
          <a:ln w="9525" cap="flat" cmpd="sng">
            <a:solidFill>
              <a:schemeClr val="accent1"/>
            </a:solidFill>
            <a:prstDash val="solid"/>
            <a:round/>
            <a:headEnd type="none" w="med" len="med"/>
            <a:tailEnd type="none" w="med" len="med"/>
          </a:ln>
        </p:spPr>
      </p:pic>
      <p:sp>
        <p:nvSpPr>
          <p:cNvPr id="7173" name="Text Box 8"/>
          <p:cNvSpPr txBox="1"/>
          <p:nvPr/>
        </p:nvSpPr>
        <p:spPr>
          <a:xfrm>
            <a:off x="4754563" y="6043613"/>
            <a:ext cx="3716337" cy="306387"/>
          </a:xfrm>
          <a:prstGeom prst="rect">
            <a:avLst/>
          </a:prstGeom>
          <a:noFill/>
          <a:ln w="9525">
            <a:noFill/>
          </a:ln>
        </p:spPr>
        <p:txBody>
          <a:bodyPr wrap="square" anchor="t">
            <a:spAutoFit/>
          </a:bodyPr>
          <a:p>
            <a:r>
              <a:rPr lang="en-US" altLang="zh-CN" sz="1400">
                <a:latin typeface="Times New Roman" panose="02020603050405020304" charset="0"/>
                <a:ea typeface="SimSun" panose="02010600030101010101" pitchFamily="2" charset="-122"/>
              </a:rPr>
              <a:t>Natural Language Understanding service created</a:t>
            </a:r>
            <a:endParaRPr lang="en-US" altLang="zh-CN" sz="1400">
              <a:latin typeface="Times New Roman" panose="02020603050405020304" charset="0"/>
              <a:ea typeface="SimSun"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Title 1"/>
          <p:cNvSpPr>
            <a:spLocks noGrp="1"/>
          </p:cNvSpPr>
          <p:nvPr>
            <p:ph type="title"/>
          </p:nvPr>
        </p:nvSpPr>
        <p:spPr>
          <a:ln/>
        </p:spPr>
        <p:txBody>
          <a:bodyPr anchor="ctr"/>
          <a:p>
            <a:r>
              <a:rPr lang="en-US" altLang="zh-CN">
                <a:latin typeface="Times New Roman" panose="02020603050405020304" charset="0"/>
              </a:rPr>
              <a:t>Watson Knowledge Studio</a:t>
            </a:r>
            <a:endParaRPr lang="en-US" altLang="zh-CN">
              <a:latin typeface="Times New Roman" panose="02020603050405020304" charset="0"/>
            </a:endParaRPr>
          </a:p>
        </p:txBody>
      </p:sp>
      <p:sp>
        <p:nvSpPr>
          <p:cNvPr id="7170" name="Content Placeholder 2"/>
          <p:cNvSpPr>
            <a:spLocks noGrp="1"/>
          </p:cNvSpPr>
          <p:nvPr>
            <p:ph idx="1"/>
          </p:nvPr>
        </p:nvSpPr>
        <p:spPr/>
        <p:txBody>
          <a:bodyPr anchor="t"/>
          <a:p>
            <a:pPr fontAlgn="base"/>
            <a:r>
              <a:rPr lang="en-US" altLang="zh-CN" sz="2000" strike="noStrike" noProof="1">
                <a:latin typeface="Times New Roman" panose="02020603050405020304" charset="0"/>
                <a:cs typeface="Times New Roman" panose="02020603050405020304" charset="0"/>
              </a:rPr>
              <a:t>Its is an interface where we can teach the IBM Watson the language of our domain with custom models that identify entities and relationships unique to our industry.</a:t>
            </a:r>
            <a:endParaRPr lang="en-US" altLang="zh-CN" sz="2000" strike="noStrike" noProof="1">
              <a:latin typeface="Times New Roman" panose="02020603050405020304" charset="0"/>
              <a:cs typeface="Times New Roman" panose="02020603050405020304" charset="0"/>
            </a:endParaRPr>
          </a:p>
          <a:p>
            <a:pPr fontAlgn="base"/>
            <a:r>
              <a:rPr lang="en-US" altLang="zh-CN" sz="2000" strike="noStrike" noProof="1">
                <a:latin typeface="Times New Roman" panose="02020603050405020304" charset="0"/>
                <a:cs typeface="Times New Roman" panose="02020603050405020304" charset="0"/>
              </a:rPr>
              <a:t>Its is used to build models in a collaborative environment designed for both developers and domain experts, without needing to write code.</a:t>
            </a:r>
            <a:endParaRPr lang="en-US" altLang="zh-CN" sz="2000" strike="noStrike" noProof="1">
              <a:latin typeface="Times New Roman" panose="02020603050405020304" charset="0"/>
              <a:cs typeface="Times New Roman" panose="02020603050405020304" charset="0"/>
            </a:endParaRPr>
          </a:p>
          <a:p>
            <a:pPr fontAlgn="base"/>
            <a:r>
              <a:rPr lang="en-US" altLang="zh-CN" sz="2000" strike="noStrike" noProof="1">
                <a:latin typeface="Times New Roman" panose="02020603050405020304" charset="0"/>
                <a:cs typeface="Times New Roman" panose="02020603050405020304" charset="0"/>
              </a:rPr>
              <a:t>We can create machine learning models that understand linguistic meaning or a rule based model that finds entities and models based on your domain</a:t>
            </a:r>
            <a:endParaRPr lang="en-US" altLang="zh-CN" sz="2000" strike="noStrike" noProof="1">
              <a:latin typeface="Times New Roman" panose="02020603050405020304" charset="0"/>
              <a:cs typeface="Times New Roman" panose="02020603050405020304" charset="0"/>
            </a:endParaRPr>
          </a:p>
          <a:p>
            <a:pPr fontAlgn="base"/>
            <a:r>
              <a:rPr lang="en-US" altLang="zh-CN" sz="2000" strike="noStrike" noProof="1">
                <a:latin typeface="Times New Roman" panose="02020603050405020304" charset="0"/>
                <a:cs typeface="Times New Roman" panose="02020603050405020304" charset="0"/>
              </a:rPr>
              <a:t>We can train our models to identify certain entites and define custom relation types.</a:t>
            </a:r>
            <a:endParaRPr lang="en-US" altLang="zh-CN" sz="2000" strike="noStrike" noProof="1">
              <a:latin typeface="Times New Roman" panose="02020603050405020304" charset="0"/>
              <a:cs typeface="Times New Roman" panose="02020603050405020304" charset="0"/>
            </a:endParaRPr>
          </a:p>
          <a:p>
            <a:pPr fontAlgn="base"/>
            <a:endParaRPr lang="en-US" altLang="zh-CN" sz="2000" strike="noStrike" noProof="1">
              <a:latin typeface="Times New Roman" panose="02020603050405020304" charset="0"/>
              <a:cs typeface="Times New Roman" panose="02020603050405020304" charset="0"/>
            </a:endParaRPr>
          </a:p>
          <a:p>
            <a:pPr fontAlgn="base"/>
            <a:endParaRPr lang="en-US" altLang="zh-CN" sz="2000" strike="noStrike" noProof="1">
              <a:latin typeface="Times New Roman" panose="02020603050405020304" charset="0"/>
              <a:cs typeface="Times New Roman" panose="02020603050405020304" charset="0"/>
            </a:endParaRPr>
          </a:p>
          <a:p>
            <a:pPr fontAlgn="base"/>
            <a:endParaRPr lang="en-US" altLang="zh-CN" sz="2000" strike="noStrike" noProof="1">
              <a:latin typeface="Times New Roman" panose="02020603050405020304" charset="0"/>
              <a:cs typeface="Times New Roman" panose="02020603050405020304" charset="0"/>
            </a:endParaRPr>
          </a:p>
          <a:p>
            <a:pPr fontAlgn="base"/>
            <a:endParaRPr lang="en-US" altLang="zh-CN" sz="2000" strike="noStrike" noProof="1">
              <a:latin typeface="Times New Roman" panose="02020603050405020304" charset="0"/>
              <a:cs typeface="Times New Roman" panose="02020603050405020304" charset="0"/>
            </a:endParaRPr>
          </a:p>
          <a:p>
            <a:pPr fontAlgn="base"/>
            <a:endParaRPr lang="en-US" altLang="zh-CN" sz="2000" strike="noStrike" noProof="1">
              <a:latin typeface="Times New Roman" panose="02020603050405020304" charset="0"/>
              <a:cs typeface="Times New Roman" panose="02020603050405020304" charset="0"/>
            </a:endParaRPr>
          </a:p>
          <a:p>
            <a:pPr marL="0" indent="0" fontAlgn="base">
              <a:buNone/>
            </a:pPr>
            <a:endParaRPr lang="en-US" altLang="zh-CN" sz="1400" strike="noStrike" noProof="1">
              <a:latin typeface="Times New Roman" panose="02020603050405020304" charset="0"/>
              <a:cs typeface="Times New Roman" panose="02020603050405020304" charset="0"/>
            </a:endParaRPr>
          </a:p>
          <a:p>
            <a:pPr marL="0" indent="0" fontAlgn="base">
              <a:buNone/>
            </a:pPr>
            <a:r>
              <a:rPr lang="en-US" altLang="zh-CN" sz="1400" strike="noStrike" noProof="1">
                <a:latin typeface="Times New Roman" panose="02020603050405020304" charset="0"/>
                <a:cs typeface="Times New Roman" panose="02020603050405020304" charset="0"/>
              </a:rPr>
              <a:t>                               </a:t>
            </a:r>
            <a:endParaRPr lang="en-US" altLang="zh-CN" sz="1400" strike="noStrike" noProof="1">
              <a:latin typeface="Times New Roman" panose="02020603050405020304" charset="0"/>
              <a:cs typeface="Times New Roman" panose="02020603050405020304" charset="0"/>
            </a:endParaRPr>
          </a:p>
          <a:p>
            <a:pPr marL="0" indent="0" fontAlgn="base">
              <a:buNone/>
            </a:pPr>
            <a:r>
              <a:rPr lang="en-US" altLang="zh-CN" sz="1400" strike="noStrike" noProof="1">
                <a:latin typeface="Times New Roman" panose="02020603050405020304" charset="0"/>
                <a:cs typeface="Times New Roman" panose="02020603050405020304" charset="0"/>
              </a:rPr>
              <a:t>                              </a:t>
            </a:r>
            <a:endParaRPr lang="en-US" altLang="zh-CN" sz="1400" strike="noStrike" noProof="1">
              <a:latin typeface="Times New Roman" panose="02020603050405020304" charset="0"/>
              <a:cs typeface="Times New Roman" panose="02020603050405020304" charset="0"/>
            </a:endParaRPr>
          </a:p>
        </p:txBody>
      </p:sp>
      <p:pic>
        <p:nvPicPr>
          <p:cNvPr id="8195" name="Picture 1" descr="process"/>
          <p:cNvPicPr>
            <a:picLocks noChangeAspect="1"/>
          </p:cNvPicPr>
          <p:nvPr/>
        </p:nvPicPr>
        <p:blipFill>
          <a:blip r:embed="rId1"/>
          <a:stretch>
            <a:fillRect/>
          </a:stretch>
        </p:blipFill>
        <p:spPr>
          <a:xfrm>
            <a:off x="6048375" y="4175125"/>
            <a:ext cx="2638425" cy="1489075"/>
          </a:xfrm>
          <a:prstGeom prst="rect">
            <a:avLst/>
          </a:prstGeom>
          <a:noFill/>
          <a:ln w="9525" cap="flat" cmpd="sng">
            <a:solidFill>
              <a:schemeClr val="accent1"/>
            </a:solidFill>
            <a:prstDash val="solid"/>
            <a:round/>
            <a:headEnd type="none" w="med" len="med"/>
            <a:tailEnd type="none" w="med" len="med"/>
          </a:ln>
        </p:spPr>
      </p:pic>
      <p:pic>
        <p:nvPicPr>
          <p:cNvPr id="8196" name="Picture 2" descr="knowledge studio "/>
          <p:cNvPicPr>
            <a:picLocks noChangeAspect="1"/>
          </p:cNvPicPr>
          <p:nvPr/>
        </p:nvPicPr>
        <p:blipFill>
          <a:blip r:embed="rId2"/>
          <a:stretch>
            <a:fillRect/>
          </a:stretch>
        </p:blipFill>
        <p:spPr>
          <a:xfrm>
            <a:off x="1123950" y="4368800"/>
            <a:ext cx="4225925" cy="2008188"/>
          </a:xfrm>
          <a:prstGeom prst="rect">
            <a:avLst/>
          </a:prstGeom>
          <a:noFill/>
          <a:ln w="9525" cap="flat" cmpd="sng">
            <a:solidFill>
              <a:schemeClr val="accent1"/>
            </a:solidFill>
            <a:prstDash val="solid"/>
            <a:round/>
            <a:headEnd type="none" w="med" len="med"/>
            <a:tailEnd type="none" w="med" len="med"/>
          </a:ln>
        </p:spPr>
      </p:pic>
      <p:sp>
        <p:nvSpPr>
          <p:cNvPr id="8197" name="Text Box 1"/>
          <p:cNvSpPr txBox="1"/>
          <p:nvPr/>
        </p:nvSpPr>
        <p:spPr>
          <a:xfrm>
            <a:off x="1873250" y="6456363"/>
            <a:ext cx="2728913" cy="306387"/>
          </a:xfrm>
          <a:prstGeom prst="rect">
            <a:avLst/>
          </a:prstGeom>
          <a:noFill/>
          <a:ln w="9525">
            <a:noFill/>
          </a:ln>
        </p:spPr>
        <p:txBody>
          <a:bodyPr wrap="square" anchor="t">
            <a:spAutoFit/>
          </a:bodyPr>
          <a:p>
            <a:r>
              <a:rPr lang="en-US" altLang="zh-CN" sz="1400">
                <a:latin typeface="Times New Roman" panose="02020603050405020304" charset="0"/>
                <a:ea typeface="SimSun" panose="02010600030101010101" pitchFamily="2" charset="-122"/>
              </a:rPr>
              <a:t>Knowledge Studio service created</a:t>
            </a:r>
            <a:endParaRPr lang="en-US" altLang="zh-CN" sz="1400">
              <a:latin typeface="Times New Roman" panose="02020603050405020304" charset="0"/>
              <a:ea typeface="SimSun"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Title 1"/>
          <p:cNvSpPr>
            <a:spLocks noGrp="1"/>
          </p:cNvSpPr>
          <p:nvPr>
            <p:ph type="title"/>
          </p:nvPr>
        </p:nvSpPr>
        <p:spPr>
          <a:ln/>
        </p:spPr>
        <p:txBody>
          <a:bodyPr anchor="ctr"/>
          <a:p>
            <a:r>
              <a:rPr lang="en-US" altLang="zh-CN" sz="3200">
                <a:latin typeface="Times New Roman" panose="02020603050405020304" charset="0"/>
              </a:rPr>
              <a:t>Building a Custom Machine Learning Model</a:t>
            </a:r>
            <a:endParaRPr lang="en-US" altLang="zh-CN" sz="3200">
              <a:latin typeface="Times New Roman" panose="02020603050405020304" charset="0"/>
            </a:endParaRPr>
          </a:p>
        </p:txBody>
      </p:sp>
      <p:sp>
        <p:nvSpPr>
          <p:cNvPr id="9218" name="Content Placeholder 2"/>
          <p:cNvSpPr>
            <a:spLocks noGrp="1"/>
          </p:cNvSpPr>
          <p:nvPr>
            <p:ph idx="1"/>
          </p:nvPr>
        </p:nvSpPr>
        <p:spPr>
          <a:ln/>
        </p:spPr>
        <p:txBody>
          <a:bodyPr anchor="t"/>
          <a:p>
            <a:r>
              <a:rPr lang="en-US" altLang="zh-CN" sz="2000">
                <a:latin typeface="Times New Roman" panose="02020603050405020304" charset="0"/>
              </a:rPr>
              <a:t>Step 1 - Importing the source document</a:t>
            </a:r>
            <a:endParaRPr lang="en-US" altLang="zh-CN" sz="2000">
              <a:latin typeface="Times New Roman" panose="02020603050405020304" charset="0"/>
            </a:endParaRPr>
          </a:p>
          <a:p>
            <a:r>
              <a:rPr lang="en-US" altLang="zh-CN" sz="2000">
                <a:latin typeface="Times New Roman" panose="02020603050405020304" charset="0"/>
              </a:rPr>
              <a:t>Step 2 - Annotate and adjudicate</a:t>
            </a:r>
            <a:endParaRPr lang="en-US" altLang="zh-CN" sz="2000">
              <a:latin typeface="Times New Roman" panose="02020603050405020304" charset="0"/>
            </a:endParaRPr>
          </a:p>
          <a:p>
            <a:r>
              <a:rPr lang="en-US" altLang="zh-CN" sz="2000">
                <a:latin typeface="Times New Roman" panose="02020603050405020304" charset="0"/>
              </a:rPr>
              <a:t>Step 3 - Train the model</a:t>
            </a:r>
            <a:endParaRPr lang="en-US" altLang="zh-CN" sz="2000">
              <a:latin typeface="Times New Roman" panose="02020603050405020304" charset="0"/>
            </a:endParaRPr>
          </a:p>
          <a:p>
            <a:r>
              <a:rPr lang="en-US" altLang="zh-CN" sz="2000">
                <a:latin typeface="Times New Roman" panose="02020603050405020304" charset="0"/>
              </a:rPr>
              <a:t>Step 4 - Apply model to the new document</a:t>
            </a:r>
            <a:endParaRPr lang="en-US" altLang="zh-CN">
              <a:latin typeface="Times New Roman" panose="02020603050405020304" charset="0"/>
            </a:endParaRPr>
          </a:p>
          <a:p>
            <a:endParaRPr lang="en-US" altLang="zh-CN">
              <a:latin typeface="Times New Roman" panose="02020603050405020304" charset="0"/>
            </a:endParaRPr>
          </a:p>
        </p:txBody>
      </p:sp>
      <p:pic>
        <p:nvPicPr>
          <p:cNvPr id="9219" name="Picture 1" descr="model process"/>
          <p:cNvPicPr>
            <a:picLocks noChangeAspect="1"/>
          </p:cNvPicPr>
          <p:nvPr/>
        </p:nvPicPr>
        <p:blipFill>
          <a:blip r:embed="rId1"/>
          <a:stretch>
            <a:fillRect/>
          </a:stretch>
        </p:blipFill>
        <p:spPr>
          <a:xfrm>
            <a:off x="457200" y="3678238"/>
            <a:ext cx="8229600" cy="2081212"/>
          </a:xfrm>
          <a:prstGeom prst="rect">
            <a:avLst/>
          </a:prstGeom>
          <a:noFill/>
          <a:ln w="9525" cap="flat" cmpd="sng">
            <a:solidFill>
              <a:schemeClr val="accent1"/>
            </a:solidFill>
            <a:prstDash val="solid"/>
            <a:round/>
            <a:headEnd type="none" w="med" len="med"/>
            <a:tailEnd type="none" w="med" len="me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Title 1"/>
          <p:cNvSpPr>
            <a:spLocks noGrp="1"/>
          </p:cNvSpPr>
          <p:nvPr>
            <p:ph type="title"/>
          </p:nvPr>
        </p:nvSpPr>
        <p:spPr>
          <a:ln/>
        </p:spPr>
        <p:txBody>
          <a:bodyPr anchor="ctr"/>
          <a:p>
            <a:r>
              <a:rPr lang="en-US" altLang="zh-CN">
                <a:latin typeface="Times New Roman" panose="02020603050405020304" charset="0"/>
              </a:rPr>
              <a:t>Step 1 - Importing Source Document</a:t>
            </a:r>
            <a:endParaRPr lang="en-US" altLang="zh-CN">
              <a:latin typeface="Times New Roman" panose="02020603050405020304" charset="0"/>
            </a:endParaRPr>
          </a:p>
        </p:txBody>
      </p:sp>
      <p:sp>
        <p:nvSpPr>
          <p:cNvPr id="10242" name="Content Placeholder 2"/>
          <p:cNvSpPr>
            <a:spLocks noGrp="1"/>
          </p:cNvSpPr>
          <p:nvPr>
            <p:ph idx="1"/>
          </p:nvPr>
        </p:nvSpPr>
        <p:spPr>
          <a:ln/>
        </p:spPr>
        <p:txBody>
          <a:bodyPr anchor="t"/>
          <a:p>
            <a:r>
              <a:rPr lang="en-US" altLang="zh-CN" sz="2000">
                <a:latin typeface="Times New Roman" panose="02020603050405020304" charset="0"/>
              </a:rPr>
              <a:t>The source document is domain dependent.</a:t>
            </a:r>
            <a:endParaRPr lang="en-US" altLang="zh-CN" sz="2000">
              <a:latin typeface="Times New Roman" panose="02020603050405020304" charset="0"/>
            </a:endParaRPr>
          </a:p>
          <a:p>
            <a:r>
              <a:rPr lang="en-US" altLang="zh-CN" sz="2000">
                <a:latin typeface="Times New Roman" panose="02020603050405020304" charset="0"/>
              </a:rPr>
              <a:t>We need to collect the entities and prepare a dataset.</a:t>
            </a:r>
            <a:endParaRPr lang="en-US" altLang="zh-CN" sz="2000">
              <a:latin typeface="Times New Roman" panose="02020603050405020304" charset="0"/>
            </a:endParaRPr>
          </a:p>
          <a:p>
            <a:r>
              <a:rPr lang="en-US" altLang="zh-CN" sz="2000">
                <a:latin typeface="Times New Roman" panose="02020603050405020304" charset="0"/>
              </a:rPr>
              <a:t>Then the collected data is uploaded to the model using Watson Knowledge Studio.</a:t>
            </a:r>
            <a:endParaRPr lang="en-US" altLang="zh-CN" sz="2000">
              <a:latin typeface="Times New Roman" panose="02020603050405020304" charset="0"/>
            </a:endParaRPr>
          </a:p>
        </p:txBody>
      </p:sp>
      <p:pic>
        <p:nvPicPr>
          <p:cNvPr id="10243" name="Picture 3" descr="source doc"/>
          <p:cNvPicPr>
            <a:picLocks noChangeAspect="1"/>
          </p:cNvPicPr>
          <p:nvPr/>
        </p:nvPicPr>
        <p:blipFill>
          <a:blip r:embed="rId1"/>
          <a:srcRect b="3075"/>
          <a:stretch>
            <a:fillRect/>
          </a:stretch>
        </p:blipFill>
        <p:spPr>
          <a:xfrm>
            <a:off x="798513" y="2717800"/>
            <a:ext cx="7546975" cy="3741738"/>
          </a:xfrm>
          <a:prstGeom prst="rect">
            <a:avLst/>
          </a:prstGeom>
          <a:noFill/>
          <a:ln w="9525" cap="flat" cmpd="sng">
            <a:solidFill>
              <a:schemeClr val="accent1"/>
            </a:solidFill>
            <a:prstDash val="solid"/>
            <a:round/>
            <a:headEnd type="none" w="med" len="med"/>
            <a:tailEnd type="none" w="med" len="me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Title 1"/>
          <p:cNvSpPr>
            <a:spLocks noGrp="1"/>
          </p:cNvSpPr>
          <p:nvPr>
            <p:ph type="title"/>
          </p:nvPr>
        </p:nvSpPr>
        <p:spPr>
          <a:xfrm>
            <a:off x="515938" y="406400"/>
            <a:ext cx="8229600" cy="582613"/>
          </a:xfrm>
          <a:ln/>
        </p:spPr>
        <p:txBody>
          <a:bodyPr anchor="ctr"/>
          <a:p>
            <a:r>
              <a:rPr lang="en-US" altLang="zh-CN">
                <a:latin typeface="Times New Roman" panose="02020603050405020304" charset="0"/>
              </a:rPr>
              <a:t>Step 2 - Annotate and Adjudicate</a:t>
            </a:r>
            <a:endParaRPr lang="en-US" altLang="zh-CN">
              <a:latin typeface="Times New Roman" panose="02020603050405020304" charset="0"/>
            </a:endParaRPr>
          </a:p>
        </p:txBody>
      </p:sp>
      <p:sp>
        <p:nvSpPr>
          <p:cNvPr id="3" name="Content Placeholder 2"/>
          <p:cNvSpPr>
            <a:spLocks noGrp="1"/>
          </p:cNvSpPr>
          <p:nvPr>
            <p:ph idx="1"/>
          </p:nvPr>
        </p:nvSpPr>
        <p:spPr>
          <a:xfrm>
            <a:off x="457200" y="1360488"/>
            <a:ext cx="8229600" cy="4953000"/>
          </a:xfrm>
        </p:spPr>
        <p:txBody>
          <a:bodyPr/>
          <a:p>
            <a:pPr fontAlgn="base">
              <a:buFont typeface="Arial" panose="020B0604020202020204" pitchFamily="34" charset="0"/>
              <a:buChar char="•"/>
            </a:pPr>
            <a:r>
              <a:rPr lang="en-US" sz="2000" strike="noStrike" noProof="1">
                <a:latin typeface="Times New Roman" panose="02020603050405020304" charset="0"/>
                <a:cs typeface="Times New Roman" panose="02020603050405020304" charset="0"/>
              </a:rPr>
              <a:t>Text annotation in machine learning is the process of associating labels to a digital file or document and its content.</a:t>
            </a:r>
            <a:endParaRPr lang="en-US" sz="2000" strike="noStrike" noProof="1">
              <a:latin typeface="Times New Roman" panose="02020603050405020304" charset="0"/>
              <a:cs typeface="Times New Roman" panose="02020603050405020304" charset="0"/>
            </a:endParaRPr>
          </a:p>
          <a:p>
            <a:pPr fontAlgn="base">
              <a:buFont typeface="Arial" panose="020B0604020202020204" pitchFamily="34" charset="0"/>
              <a:buChar char="•"/>
            </a:pPr>
            <a:r>
              <a:rPr lang="en-US" sz="2000" strike="noStrike" noProof="1">
                <a:latin typeface="Times New Roman" panose="02020603050405020304" charset="0"/>
                <a:cs typeface="Times New Roman" panose="02020603050405020304" charset="0"/>
              </a:rPr>
              <a:t>This is an Natural Language Processing method where different types of sentence structures are highlighted by various criteria. </a:t>
            </a:r>
            <a:endParaRPr lang="en-US" sz="2000" strike="noStrike" noProof="1">
              <a:latin typeface="Times New Roman" panose="02020603050405020304" charset="0"/>
              <a:cs typeface="Times New Roman" panose="02020603050405020304" charset="0"/>
            </a:endParaRPr>
          </a:p>
          <a:p>
            <a:pPr fontAlgn="base">
              <a:buNone/>
            </a:pPr>
            <a:endParaRPr lang="en-US" sz="2000" strike="noStrike" noProof="1">
              <a:latin typeface="Times New Roman" panose="02020603050405020304" charset="0"/>
              <a:cs typeface="Times New Roman" panose="02020603050405020304" charset="0"/>
            </a:endParaRPr>
          </a:p>
          <a:p>
            <a:pPr marL="0" indent="0" fontAlgn="base">
              <a:buNone/>
            </a:pPr>
            <a:endParaRPr lang="en-US" sz="2000" strike="noStrike" noProof="1">
              <a:latin typeface="Times New Roman" panose="02020603050405020304" charset="0"/>
              <a:cs typeface="Times New Roman" panose="02020603050405020304" charset="0"/>
            </a:endParaRPr>
          </a:p>
          <a:p>
            <a:pPr marL="0" indent="0" fontAlgn="base">
              <a:buNone/>
            </a:pPr>
            <a:endParaRPr lang="en-US" sz="1400" strike="noStrike" noProof="1">
              <a:latin typeface="Times New Roman" panose="02020603050405020304" charset="0"/>
              <a:cs typeface="Times New Roman" panose="02020603050405020304" charset="0"/>
            </a:endParaRPr>
          </a:p>
          <a:p>
            <a:pPr marL="0" indent="0" fontAlgn="base">
              <a:buNone/>
            </a:pPr>
            <a:r>
              <a:rPr lang="en-US" sz="1400" strike="noStrike" noProof="1">
                <a:latin typeface="Times New Roman" panose="02020603050405020304" charset="0"/>
                <a:cs typeface="Times New Roman" panose="02020603050405020304" charset="0"/>
              </a:rPr>
              <a:t>   </a:t>
            </a:r>
            <a:endParaRPr lang="en-US" sz="1400" strike="noStrike" noProof="1">
              <a:latin typeface="Times New Roman" panose="02020603050405020304" charset="0"/>
              <a:cs typeface="Times New Roman" panose="02020603050405020304" charset="0"/>
            </a:endParaRPr>
          </a:p>
          <a:p>
            <a:pPr marL="0" indent="0" fontAlgn="base">
              <a:buNone/>
            </a:pPr>
            <a:endParaRPr lang="en-US" sz="1400" strike="noStrike" noProof="1">
              <a:latin typeface="Times New Roman" panose="02020603050405020304" charset="0"/>
              <a:cs typeface="Times New Roman" panose="02020603050405020304" charset="0"/>
            </a:endParaRPr>
          </a:p>
          <a:p>
            <a:pPr marL="0" indent="0" fontAlgn="base">
              <a:buNone/>
            </a:pPr>
            <a:endParaRPr lang="en-US" sz="1400" strike="noStrike" noProof="1">
              <a:latin typeface="Times New Roman" panose="02020603050405020304" charset="0"/>
              <a:cs typeface="Times New Roman" panose="02020603050405020304" charset="0"/>
            </a:endParaRPr>
          </a:p>
          <a:p>
            <a:pPr marL="0" indent="0" fontAlgn="base">
              <a:buNone/>
            </a:pPr>
            <a:endParaRPr lang="en-US" sz="1400" strike="noStrike" noProof="1">
              <a:latin typeface="Times New Roman" panose="02020603050405020304" charset="0"/>
              <a:cs typeface="Times New Roman" panose="02020603050405020304" charset="0"/>
            </a:endParaRPr>
          </a:p>
          <a:p>
            <a:pPr marL="0" indent="0" fontAlgn="base">
              <a:buNone/>
            </a:pPr>
            <a:endParaRPr lang="en-US" sz="1400" strike="noStrike" noProof="1">
              <a:latin typeface="Times New Roman" panose="02020603050405020304" charset="0"/>
              <a:cs typeface="Times New Roman" panose="02020603050405020304" charset="0"/>
            </a:endParaRPr>
          </a:p>
          <a:p>
            <a:pPr marL="0" indent="0" fontAlgn="base">
              <a:buNone/>
            </a:pPr>
            <a:endParaRPr lang="en-US" sz="1400" strike="noStrike" noProof="1">
              <a:latin typeface="Times New Roman" panose="02020603050405020304" charset="0"/>
              <a:cs typeface="Times New Roman" panose="02020603050405020304" charset="0"/>
            </a:endParaRPr>
          </a:p>
          <a:p>
            <a:pPr marL="0" indent="0" fontAlgn="base">
              <a:buNone/>
            </a:pPr>
            <a:endParaRPr lang="en-US" sz="1400" strike="noStrike" noProof="1">
              <a:latin typeface="Times New Roman" panose="02020603050405020304" charset="0"/>
              <a:cs typeface="Times New Roman" panose="02020603050405020304" charset="0"/>
            </a:endParaRPr>
          </a:p>
          <a:p>
            <a:pPr marL="0" indent="0" fontAlgn="base">
              <a:buNone/>
            </a:pPr>
            <a:endParaRPr lang="en-US" sz="1400" strike="noStrike" noProof="1">
              <a:latin typeface="Times New Roman" panose="02020603050405020304" charset="0"/>
              <a:cs typeface="Times New Roman" panose="02020603050405020304" charset="0"/>
            </a:endParaRPr>
          </a:p>
          <a:p>
            <a:pPr marL="0" indent="0" fontAlgn="base">
              <a:buNone/>
            </a:pPr>
            <a:r>
              <a:rPr lang="en-US" sz="1400" strike="noStrike" noProof="1">
                <a:latin typeface="Times New Roman" panose="02020603050405020304" charset="0"/>
                <a:cs typeface="Times New Roman" panose="02020603050405020304" charset="0"/>
              </a:rPr>
              <a:t>                     Annotated documents                                          Example data automatically annotated by NLU</a:t>
            </a:r>
            <a:endParaRPr lang="en-US" sz="1400" strike="noStrike" noProof="1">
              <a:latin typeface="Times New Roman" panose="02020603050405020304" charset="0"/>
              <a:cs typeface="Times New Roman" panose="02020603050405020304" charset="0"/>
            </a:endParaRPr>
          </a:p>
        </p:txBody>
      </p:sp>
      <p:pic>
        <p:nvPicPr>
          <p:cNvPr id="11267" name="Picture 3" descr="annotated docs"/>
          <p:cNvPicPr>
            <a:picLocks noChangeAspect="1"/>
          </p:cNvPicPr>
          <p:nvPr/>
        </p:nvPicPr>
        <p:blipFill>
          <a:blip r:embed="rId1"/>
          <a:stretch>
            <a:fillRect/>
          </a:stretch>
        </p:blipFill>
        <p:spPr>
          <a:xfrm>
            <a:off x="457200" y="3063875"/>
            <a:ext cx="3716338" cy="2336800"/>
          </a:xfrm>
          <a:prstGeom prst="rect">
            <a:avLst/>
          </a:prstGeom>
          <a:noFill/>
          <a:ln w="9525" cap="flat" cmpd="sng">
            <a:solidFill>
              <a:schemeClr val="accent1"/>
            </a:solidFill>
            <a:prstDash val="solid"/>
            <a:round/>
            <a:headEnd type="none" w="med" len="med"/>
            <a:tailEnd type="none" w="med" len="med"/>
          </a:ln>
        </p:spPr>
      </p:pic>
      <p:pic>
        <p:nvPicPr>
          <p:cNvPr id="11268" name="Picture 4" descr="annotations"/>
          <p:cNvPicPr>
            <a:picLocks noChangeAspect="1"/>
          </p:cNvPicPr>
          <p:nvPr/>
        </p:nvPicPr>
        <p:blipFill>
          <a:blip r:embed="rId2"/>
          <a:stretch>
            <a:fillRect/>
          </a:stretch>
        </p:blipFill>
        <p:spPr>
          <a:xfrm>
            <a:off x="4575175" y="3063875"/>
            <a:ext cx="4111625" cy="2336800"/>
          </a:xfrm>
          <a:prstGeom prst="rect">
            <a:avLst/>
          </a:prstGeom>
          <a:noFill/>
          <a:ln w="9525" cap="flat" cmpd="sng">
            <a:solidFill>
              <a:schemeClr val="accent1"/>
            </a:solidFill>
            <a:prstDash val="solid"/>
            <a:round/>
            <a:headEnd type="none" w="med" len="med"/>
            <a:tailEnd type="none" w="med" len="med"/>
          </a:ln>
        </p:spPr>
      </p:pic>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4179</Words>
  <Application>WPS Presentation</Application>
  <PresentationFormat/>
  <Paragraphs>136</Paragraphs>
  <Slides>12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Arial</vt:lpstr>
      <vt:lpstr>SimSun</vt:lpstr>
      <vt:lpstr>Wingdings</vt:lpstr>
      <vt:lpstr>Microsoft YaHei</vt:lpstr>
      <vt:lpstr>Arial Unicode MS</vt:lpstr>
      <vt:lpstr>Calibri</vt:lpstr>
      <vt:lpstr>Times New Roman</vt:lpstr>
      <vt:lpstr>Calibri Light</vt:lpstr>
      <vt:lpstr>Gear Drives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SMS Analysis using Watson Knowlegde Studio</dc:title>
  <dc:creator/>
  <cp:lastModifiedBy>sriva</cp:lastModifiedBy>
  <cp:revision>12</cp:revision>
  <dcterms:created xsi:type="dcterms:W3CDTF">2021-06-04T20:46:57Z</dcterms:created>
  <dcterms:modified xsi:type="dcterms:W3CDTF">2021-06-08T05:44:01Z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