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F2CC"/>
    <a:srgbClr val="FBE5D6"/>
    <a:srgbClr val="60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E4F83-F084-4DC1-832E-C84C5D789331}" v="1208" dt="2021-03-01T18:18:09.487"/>
    <p1510:client id="{7CC20CFA-A664-4458-92D9-E14F4C182610}" v="228" dt="2021-03-01T18:18:52.533"/>
    <p1510:client id="{EB1F12BC-D249-4C05-8953-CBB8E0CCFE27}" v="1424" dt="2021-03-01T18:18:37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64DC-061E-43D8-A96B-0A41672B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767E-C538-41FD-A064-967A0CD9E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296C-1795-483A-92AD-23F5D95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A7AA-EB3F-4FB4-AAF4-ABD1741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3C9C-90FE-4ECD-9AA8-5F3D23CE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383E-6054-4062-9813-AEFCA49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6096-6744-42E8-9B94-8545B5CF8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2071-815F-48D6-BE25-4D17D1D3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77-EA37-4666-AA40-856838EE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3888-D02E-44DA-94EB-5F630552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222B0-7775-45DB-B319-F22B37DE6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E2320-21A5-4904-836B-801722ED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933-76DB-46BB-9009-CEBD9DF5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282D-889F-401C-85BE-483B92D3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458F-68AF-45F5-950E-DD3CB56E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3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6807-1947-4C40-B003-695D5E4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70A0-CCAA-46B4-AC47-D10258C8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9ECD-818D-431F-9A42-11BC23CF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4CA7-3205-4345-9EDB-898AC59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1E9C-7C36-4DB9-AA72-230FCD0E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6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E591-230E-435A-8229-3CE8B508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A146D-32AC-4AEE-AD97-36048D75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5738-9FE6-49DF-A6A6-C9B4ADB7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0D58-DD3F-4E3E-9209-50AA376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40EA-8657-41C3-BAF9-D23D4C3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9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926-04F0-41DF-8136-8A8C95F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6DD5-FE7A-432E-B705-3F7DD848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022B6-0D59-4589-BF52-7B20B2FB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E4EF-7498-4DB9-81D6-03378572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C9F5-C165-419C-A6AB-4B63F764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C79E-52F3-4E28-A27C-E1280F61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6296-30F1-4821-9595-F79E34B0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9F372-B9D5-40C1-AB5B-A213B297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2D7D-EB5F-4BED-8920-C5A00265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21D05-46CF-45B7-BD21-9516601D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1AD57-E533-454D-BF58-8475C4BC6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575CD-8A0F-4F0C-86D3-167C142B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E70CA-5814-4D42-ABD2-F4EE93F4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D7672-2221-4544-965F-2AC582B9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5B65-4657-4D15-9933-0BC9941F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5BCF3-1D34-417B-8126-66C95919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38AB7-E923-470B-B01D-5AD085B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F42D-AEEB-4DBA-ADF8-311D9A7F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E35D4-5A28-47E4-A25B-A489D424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BF9F0-5F07-4827-8950-AD9ADA9B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DFBB2-0F27-417B-A1EE-982934BF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DAD-70EE-4081-8766-2C9B6FDC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A3E9-BF6F-4728-8D33-EFA7B6A0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C7E2-39F0-4E4E-A60F-9BD8EDAD6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7426-3650-49AB-86C0-9191E9EB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9698-AE85-49DC-86F3-95036A04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92425-C81B-4FF2-B514-D37F51EA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0E0C-47E0-402B-9941-510DB882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90600-76DC-4CC7-8ADA-84A0AAD6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6899-EA21-4062-928F-30BAEA80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29E5-D19D-46FE-BC7F-15F8C574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44F8C-FCC2-41D5-A539-631CE187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4557-027C-4B97-9685-94F373D3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ACE91-219A-4627-8E05-1C723117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E5BD-7716-4784-B857-B470D58A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F9F-238C-41AD-AA0C-7D3A84F46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EFBD-B5AC-4918-8FAE-C2380BF3ACC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D7F0-B15B-45D5-8B6B-7FA91263D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2824-33EF-4B79-8E35-4922508D5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7F1C-74A2-46A2-A2F5-EA43B76B6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martinternz02/SPS-8877-Create-a-Visual-Dashboard-for-Churn-Model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BAF82-92AC-4F95-ACE8-37BC2E70AC77}"/>
              </a:ext>
            </a:extLst>
          </p:cNvPr>
          <p:cNvSpPr txBox="1"/>
          <p:nvPr/>
        </p:nvSpPr>
        <p:spPr>
          <a:xfrm>
            <a:off x="90453" y="1179337"/>
            <a:ext cx="4442577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3200" b="1" i="0" u="sng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 Visual Dashboard for Churn </a:t>
            </a:r>
            <a:r>
              <a:rPr lang="en-IN" sz="3200" b="1" i="0" u="sng" err="1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endParaRPr lang="en-US" sz="3200" b="1" u="sng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D71BB-A2E5-4079-BDA3-DBEBFDAC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15" y="696352"/>
            <a:ext cx="4932991" cy="2484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D5616-DC84-4C71-9354-244375452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887" y="3677069"/>
            <a:ext cx="6112319" cy="263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89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323">
              <a:srgbClr val="CFD6E5"/>
            </a:gs>
            <a:gs pos="39904">
              <a:srgbClr val="C7D1E5"/>
            </a:gs>
            <a:gs pos="98878">
              <a:srgbClr val="C5D4EC"/>
            </a:gs>
            <a:gs pos="34854">
              <a:srgbClr val="CBD4E5"/>
            </a:gs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8FE8-CC97-49C0-8928-19C78D58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65125"/>
            <a:ext cx="11074400" cy="676275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/>
              <a:t>Approach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5CDAE-8E5A-44CD-97B9-9F8CA401E438}"/>
              </a:ext>
            </a:extLst>
          </p:cNvPr>
          <p:cNvSpPr txBox="1"/>
          <p:nvPr/>
        </p:nvSpPr>
        <p:spPr>
          <a:xfrm>
            <a:off x="4178300" y="3002771"/>
            <a:ext cx="45974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We analyzed the customer data based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The gender of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The kind of internet services they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Whether they have multiple lines or not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The monthly charges paid by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52F74-8FA2-4D0C-BF36-E5BC902A68AD}"/>
              </a:ext>
            </a:extLst>
          </p:cNvPr>
          <p:cNvSpPr txBox="1"/>
          <p:nvPr/>
        </p:nvSpPr>
        <p:spPr>
          <a:xfrm>
            <a:off x="711200" y="1924735"/>
            <a:ext cx="6096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Our approach was about identifying prominent trends by segregating the data of customers into different buckets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3C73C-6153-4EED-AACA-A04FA16B445F}"/>
              </a:ext>
            </a:extLst>
          </p:cNvPr>
          <p:cNvSpPr txBox="1"/>
          <p:nvPr/>
        </p:nvSpPr>
        <p:spPr>
          <a:xfrm>
            <a:off x="5816600" y="4999335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Further we plotted the churn rate of these categories of customers to find out trends which can be leveraged to target that category which is most likely to churn</a:t>
            </a:r>
            <a:endParaRPr lang="en-IN" sz="180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AA08F1A-F43A-4395-829F-78AF998C0E5C}"/>
              </a:ext>
            </a:extLst>
          </p:cNvPr>
          <p:cNvCxnSpPr>
            <a:endCxn id="5" idx="1"/>
          </p:cNvCxnSpPr>
          <p:nvPr/>
        </p:nvCxnSpPr>
        <p:spPr>
          <a:xfrm>
            <a:off x="2933700" y="2571066"/>
            <a:ext cx="1244600" cy="1170369"/>
          </a:xfrm>
          <a:prstGeom prst="bentConnector3">
            <a:avLst>
              <a:gd name="adj1" fmla="val 204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8AE3E2E-B037-4654-A84C-5F4A85703E6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4888000" y="4532399"/>
            <a:ext cx="980901" cy="8763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D4330-5F6A-4CE2-8D66-7014C052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9" y="503930"/>
            <a:ext cx="10256311" cy="6354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B77B3D-4200-4E42-9F36-1E1C1CAF1E78}"/>
              </a:ext>
            </a:extLst>
          </p:cNvPr>
          <p:cNvSpPr txBox="1"/>
          <p:nvPr/>
        </p:nvSpPr>
        <p:spPr>
          <a:xfrm>
            <a:off x="0" y="0"/>
            <a:ext cx="12191999" cy="369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 Dashboard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280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5EA1-405F-4189-AA31-8766E8B4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217"/>
            <a:ext cx="12192000" cy="40688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based on the kind of internet services opted for by the existing users:</a:t>
            </a:r>
            <a:endParaRPr lang="en-IN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9E47-B4E3-4E23-AB53-881C8656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5258"/>
            <a:ext cx="5600700" cy="40688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analysis, we found: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96EB2-321C-4706-B40F-3C33D07BCE43}"/>
              </a:ext>
            </a:extLst>
          </p:cNvPr>
          <p:cNvSpPr txBox="1">
            <a:spLocks/>
          </p:cNvSpPr>
          <p:nvPr/>
        </p:nvSpPr>
        <p:spPr>
          <a:xfrm>
            <a:off x="628650" y="1975237"/>
            <a:ext cx="5600700" cy="1009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3096 customers opted for fiber optics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customers have a churn rate of 42%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F8C90-23CD-427B-B0C1-2145578FD642}"/>
              </a:ext>
            </a:extLst>
          </p:cNvPr>
          <p:cNvSpPr txBox="1"/>
          <p:nvPr/>
        </p:nvSpPr>
        <p:spPr>
          <a:xfrm>
            <a:off x="628650" y="3190250"/>
            <a:ext cx="5600700" cy="774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2421 customers opted for DSL</a:t>
            </a: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customers have a churn rate of 19%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F662-E411-45D7-BD8C-267FB1069523}"/>
              </a:ext>
            </a:extLst>
          </p:cNvPr>
          <p:cNvSpPr txBox="1"/>
          <p:nvPr/>
        </p:nvSpPr>
        <p:spPr>
          <a:xfrm>
            <a:off x="628650" y="4205333"/>
            <a:ext cx="5600700" cy="7745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1526 customers did not opt for any internet service</a:t>
            </a:r>
            <a:endParaRPr lang="en-IN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customers have a churn rate of 7%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45F04-A54A-484D-BBB0-54BA4C835930}"/>
              </a:ext>
            </a:extLst>
          </p:cNvPr>
          <p:cNvSpPr txBox="1"/>
          <p:nvPr/>
        </p:nvSpPr>
        <p:spPr>
          <a:xfrm>
            <a:off x="628650" y="5427980"/>
            <a:ext cx="568071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Insight : Customers who opt for fiber optics have higher tendency to leave the network </a:t>
            </a:r>
            <a:endParaRPr lang="en-IN"/>
          </a:p>
        </p:txBody>
      </p:sp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57055C72-C049-4F0E-B290-65E3B1EA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681" y="5425047"/>
            <a:ext cx="646331" cy="646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47C02-B7C6-44CF-93C4-C3A2F1B9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802" y="1653425"/>
            <a:ext cx="2404370" cy="3848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0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E0B595-3EED-4EF4-BDD2-8BFF43F940AB}"/>
              </a:ext>
            </a:extLst>
          </p:cNvPr>
          <p:cNvSpPr/>
          <p:nvPr/>
        </p:nvSpPr>
        <p:spPr>
          <a:xfrm>
            <a:off x="852277" y="1219200"/>
            <a:ext cx="5893080" cy="105153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3390 customers had a phone service but were not using multiple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These customers had a churn rate of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FBBB6-0380-4336-B6E6-7B4A02067B0C}"/>
              </a:ext>
            </a:extLst>
          </p:cNvPr>
          <p:cNvSpPr/>
          <p:nvPr/>
        </p:nvSpPr>
        <p:spPr>
          <a:xfrm>
            <a:off x="852277" y="2473836"/>
            <a:ext cx="5893080" cy="116619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2971 customers had a phone service and were using multiple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These customers had a churn rate of 29%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F2BE3-5A58-465C-AB69-F083591029C1}"/>
              </a:ext>
            </a:extLst>
          </p:cNvPr>
          <p:cNvSpPr/>
          <p:nvPr/>
        </p:nvSpPr>
        <p:spPr>
          <a:xfrm>
            <a:off x="852277" y="3935896"/>
            <a:ext cx="5893080" cy="10734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682 customers did not have a phone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These customers had a churn rate of 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2F471-8F76-40E5-8449-90D8E9EAB588}"/>
              </a:ext>
            </a:extLst>
          </p:cNvPr>
          <p:cNvSpPr/>
          <p:nvPr/>
        </p:nvSpPr>
        <p:spPr>
          <a:xfrm>
            <a:off x="0" y="92765"/>
            <a:ext cx="12192000" cy="39756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>
                <a:solidFill>
                  <a:schemeClr val="tx1"/>
                </a:solidFill>
                <a:cs typeface="Angsana New" panose="02020603050405020304" pitchFamily="18" charset="-34"/>
              </a:rPr>
              <a:t>Analysis based on whether the customer opted for multiple lines or 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F026B1-23FD-4DD1-8C99-68DB6AF84AFF}"/>
              </a:ext>
            </a:extLst>
          </p:cNvPr>
          <p:cNvSpPr txBox="1"/>
          <p:nvPr/>
        </p:nvSpPr>
        <p:spPr>
          <a:xfrm>
            <a:off x="852276" y="5453434"/>
            <a:ext cx="60123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Insight : Customers that use the phone service and have multiple lines have the highest churn rate of 29%</a:t>
            </a:r>
            <a:endParaRPr lang="en-IN"/>
          </a:p>
        </p:txBody>
      </p:sp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657113EF-B4AA-47A7-8598-F4B2E36F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681" y="5425047"/>
            <a:ext cx="646331" cy="6463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48086F-E289-4303-BC2B-A103195A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401" y="939308"/>
            <a:ext cx="1615978" cy="5160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99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9E8D06-982C-438B-BD10-CA652A4D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93277"/>
            <a:ext cx="5600700" cy="40688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analysis, we found: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1209-EB47-4E5C-8040-DFD45B54E076}"/>
              </a:ext>
            </a:extLst>
          </p:cNvPr>
          <p:cNvSpPr txBox="1"/>
          <p:nvPr/>
        </p:nvSpPr>
        <p:spPr>
          <a:xfrm>
            <a:off x="1028700" y="1761618"/>
            <a:ext cx="1069086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Insight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who pay in the range of the 70 bin have highest churn rate of 40% followed by the bin of 90 and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churn rate is that of the monthly charge bin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pay through Electronic Check have highest churn rate of 45% </a:t>
            </a:r>
          </a:p>
        </p:txBody>
      </p:sp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37BE63D-B3EA-40D7-B2C0-3F4F53248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823" y="1903243"/>
            <a:ext cx="646331" cy="6463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BB4426D-7E92-453D-A0DA-49A0CA0C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217"/>
            <a:ext cx="12192000" cy="40688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based on monthly charges paid and payment method by the existing users: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ACA23-3430-4DC2-BBBC-F6A1FD67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0932"/>
            <a:ext cx="6252857" cy="2727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0F765-60E7-4D38-BAF8-CFA938EE5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544" y="4130932"/>
            <a:ext cx="4774018" cy="2727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467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1264-058D-479E-9811-748DC7F40B3B}"/>
              </a:ext>
            </a:extLst>
          </p:cNvPr>
          <p:cNvSpPr txBox="1"/>
          <p:nvPr/>
        </p:nvSpPr>
        <p:spPr>
          <a:xfrm>
            <a:off x="1285241" y="1008993"/>
            <a:ext cx="9231410" cy="3542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45268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A080E00EE5C4CA0CD0F81E6CA5210" ma:contentTypeVersion="11" ma:contentTypeDescription="Create a new document." ma:contentTypeScope="" ma:versionID="458ca8c7336388abebae615c05777989">
  <xsd:schema xmlns:xsd="http://www.w3.org/2001/XMLSchema" xmlns:xs="http://www.w3.org/2001/XMLSchema" xmlns:p="http://schemas.microsoft.com/office/2006/metadata/properties" xmlns:ns3="00e730cb-3fb6-40bc-a9b1-9599d0346976" xmlns:ns4="1b9a3037-f729-4003-9b93-915d6395bc65" targetNamespace="http://schemas.microsoft.com/office/2006/metadata/properties" ma:root="true" ma:fieldsID="0effcfa3f71f9ab27951746b65ebda24" ns3:_="" ns4:_="">
    <xsd:import namespace="00e730cb-3fb6-40bc-a9b1-9599d0346976"/>
    <xsd:import namespace="1b9a3037-f729-4003-9b93-915d6395bc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730cb-3fb6-40bc-a9b1-9599d03469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a3037-f729-4003-9b93-915d6395bc6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0806AA-D52B-4511-8155-0074D7C87B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811A2-92E7-45A2-9B8C-50726AD85698}">
  <ds:schemaRefs>
    <ds:schemaRef ds:uri="00e730cb-3fb6-40bc-a9b1-9599d0346976"/>
    <ds:schemaRef ds:uri="1b9a3037-f729-4003-9b93-915d6395bc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3815D4C-ECAE-4CC3-8525-6186D15E18B4}">
  <ds:schemaRefs>
    <ds:schemaRef ds:uri="00e730cb-3fb6-40bc-a9b1-9599d0346976"/>
    <ds:schemaRef ds:uri="1b9a3037-f729-4003-9b93-915d6395bc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Approach</vt:lpstr>
      <vt:lpstr>PowerPoint Presentation</vt:lpstr>
      <vt:lpstr> Analysis based on the kind of internet services opted for by the existing users:</vt:lpstr>
      <vt:lpstr>PowerPoint Presentation</vt:lpstr>
      <vt:lpstr>Analysis based on monthly charges paid and payment method by the existing users: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</dc:creator>
  <cp:lastModifiedBy>DEEPAK</cp:lastModifiedBy>
  <cp:revision>2</cp:revision>
  <dcterms:created xsi:type="dcterms:W3CDTF">2021-03-01T17:32:41Z</dcterms:created>
  <dcterms:modified xsi:type="dcterms:W3CDTF">2021-03-01T18:18:52Z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0x0101002EFA080E00EE5C4CA0CD0F81E6CA5210</vt:lpwstr>
  </property>
</Properties>
</file>