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C9D3-938B-45CC-9967-003257651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64DF-FC9F-4A8E-8A9F-374FBE12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5886-3549-49B2-9C57-01B9ED3E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19F5-83AC-4B6E-B97C-539EDC10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A80A-3EBC-4B97-B662-8FFCA35D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7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F46F-019F-47B3-8A08-C0C7626D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8719-F1E4-4D39-9783-CB4320C4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2C80-B2B4-478F-80D8-EFCF2AAC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C09C-3AB4-43FC-B2A6-22BD13DB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335F-680C-4ADE-AAE8-E9C009D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1F9FC-E639-49B5-91FE-532764B47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1002-97D1-45F8-9529-9CD6940E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6DAE-346B-417D-A707-B4865629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6CF5-A54A-4CB6-B241-8F5F5B38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804C-96D6-466C-954D-5FC104A3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330-5138-42AE-9C44-2D4A36E3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168E-05E5-4643-ACF4-9AE7A420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AA6E-2B19-4DC2-86ED-500F3B48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2D82-5208-4AAD-840A-5FF98792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B0E6-C228-4CAC-955B-A48ECB65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DD78-641A-49B6-8B92-45756CAD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7875-AAC4-424B-AFF5-DE964FD8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6AA9-401E-4695-BB93-6051E310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AC09-C2B6-42DA-8A41-58515D5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7F54-3DAE-4681-9908-18540B3C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99F-73D7-49C8-BBE8-17B96385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0B25-7F01-4B30-93C0-0A231317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3F517-6A7B-48FF-B8B2-66F784AF7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3A785-65A8-4C9E-95A8-272AFB62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0F180-09FE-4EEC-AE2C-073D204C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BA92-87BF-40DA-A73F-2E673BCE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5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594F-D011-422C-9422-21B80D84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C8C-DD5E-4B1C-B1AB-FC004F5C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36EC2-7F33-4F95-AED7-3E71DB2BE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4D3AB-3E73-4244-8B00-A09E9F4F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F0361-9013-4874-B975-F3F7032CE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046C2-0A64-439D-83BA-51CB0624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218A-5CBD-4C64-892A-EDB9B33E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9E1CF-8E1F-47F8-B578-154A9936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8EA-1F12-421D-BCE8-4DCF2A6E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B4EE9-BCA2-4BD6-A619-414AAA4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38EB7-025E-48D6-AC26-48E66062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D184E-6F9F-4667-8CCA-4F3D45D6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2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1448B-C252-4964-BDAD-6F67BE86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6BB8F-BB5A-48E4-98B9-58859C6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4D93-BE95-4473-BA10-DD39E0F5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6CFD-D71F-43E5-B6F7-F8F6AAA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106C-5704-4D28-B53B-9AE9F8EE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AAF19-5FC5-4CAC-975B-E6527077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EF78-FAA4-42E1-BFAB-1C5256BF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D595B-FFBF-4810-A260-1F4170FD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A1CD-FC05-4BCF-A7C5-87377065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26CC-A0DE-445E-A636-3AAF0B6E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4FBCB-0774-475B-B6CA-D6A34F1B1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B6D2-70AC-45A9-97AC-F323213A6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A3136-AAF4-42BE-9A89-A7C3A00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D234C-81BB-45BF-8B04-56BC1510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5E04-A851-4A18-BFE0-33EC3C2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2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B670E-7491-4DC4-B506-B9FC34B0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608F6-B85B-4A1C-B872-7D49D788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9DEB-1035-4BF2-BA0E-A7F257F73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CBCD-12F6-4FF3-8BE3-C6617C1E55F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6D36-A102-48FC-B067-C2AA269D8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CB18-5C4E-412F-BC57-F4988374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9208-E0B0-43E0-9155-41AFD0663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balamukundan#!/vizhome/SPJain_TechTonicShift/Churn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19EB8-E0C8-4D50-AB1E-7D463050E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656597"/>
          </a:xfrm>
        </p:spPr>
        <p:txBody>
          <a:bodyPr>
            <a:normAutofit/>
          </a:bodyPr>
          <a:lstStyle/>
          <a:p>
            <a:pPr algn="l"/>
            <a:r>
              <a:rPr lang="en-IN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Techtonic</a:t>
            </a:r>
            <a:r>
              <a:rPr lang="en-IN" sz="2200" dirty="0">
                <a:latin typeface="Aharoni" panose="02010803020104030203" pitchFamily="2" charset="-79"/>
                <a:cs typeface="Aharoni" panose="02010803020104030203" pitchFamily="2" charset="-79"/>
              </a:rPr>
              <a:t> Shift</a:t>
            </a:r>
            <a:br>
              <a:rPr lang="en-IN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2200" dirty="0">
                <a:latin typeface="Aharoni" panose="02010803020104030203" pitchFamily="2" charset="-79"/>
                <a:cs typeface="Aharoni" panose="02010803020104030203" pitchFamily="2" charset="-79"/>
              </a:rPr>
              <a:t>SPJIMR</a:t>
            </a:r>
            <a:br>
              <a:rPr lang="en-IN" sz="2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  <a:t>The Miner League | IIM Kashipur</a:t>
            </a: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  <a:t>Members:</a:t>
            </a: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  <a:t>Balamukundan V R</a:t>
            </a: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r>
              <a:rPr lang="en-IN" sz="2200" dirty="0" err="1">
                <a:latin typeface="Abadi" panose="020B0604020202020204" pitchFamily="34" charset="0"/>
                <a:cs typeface="Aharoni" panose="02010803020104030203" pitchFamily="2" charset="-79"/>
              </a:rPr>
              <a:t>Roopak</a:t>
            </a:r>
            <a: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  <a:t> M</a:t>
            </a:r>
            <a:b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</a:br>
            <a:r>
              <a:rPr lang="en-IN" sz="2200" dirty="0">
                <a:latin typeface="Abadi" panose="020B0604020202020204" pitchFamily="34" charset="0"/>
                <a:cs typeface="Aharoni" panose="02010803020104030203" pitchFamily="2" charset="-79"/>
              </a:rPr>
              <a:t>Dashboard Link : </a:t>
            </a:r>
            <a:r>
              <a:rPr lang="en-IN" sz="1400" dirty="0" err="1">
                <a:hlinkClick r:id="rId2"/>
              </a:rPr>
              <a:t>SPJain_TechTonic</a:t>
            </a:r>
            <a:r>
              <a:rPr lang="en-IN" sz="1400" dirty="0">
                <a:hlinkClick r:id="rId2"/>
              </a:rPr>
              <a:t> Shift - Balamukundan | Tableau Public</a:t>
            </a:r>
            <a:endParaRPr lang="en-IN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922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A34A95-B01F-467C-B61F-F2926A14F305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Rate Vs Tenure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4CB94E-9A65-488B-9852-543E56B7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churning is maximum at a shorter tenure</a:t>
            </a:r>
          </a:p>
          <a:p>
            <a:r>
              <a:rPr lang="en-US" sz="2000"/>
              <a:t>As the tenure increases the amount of churn drops significantly</a:t>
            </a:r>
          </a:p>
          <a:p>
            <a:r>
              <a:rPr lang="en-US" sz="2000"/>
              <a:t>The Telecom Company should focus more on retaining the customers during initial phase</a:t>
            </a:r>
          </a:p>
          <a:p>
            <a:r>
              <a:rPr lang="en-US" sz="2000"/>
              <a:t>Rewards and prices could be a possible way forward to retain the user initially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EF77000-F691-43C3-9323-547EF8C0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9" y="2703148"/>
            <a:ext cx="6143420" cy="3762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91BD20-04AA-47AC-8904-731CB6A2387F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F66F-CDFA-47A1-9667-B10677404E05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4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7CFFDD-A724-44C1-B92A-F286DBC25CF7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is Higher among customers with Monthly Subscription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B0C96-AC78-4244-803C-CEC319799FF7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churn is maximum among users having monthly subscription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Company could opt for Loyalty programs to retain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Churn is higher among users in Lower bracket of amount expended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in alignment users churning at lesser tenure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Trend indicates higher the tenure and subscription, lower the churn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62EF927-161F-4FA2-920B-E6A7019F6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2" b="-1"/>
          <a:stretch/>
        </p:blipFill>
        <p:spPr>
          <a:xfrm>
            <a:off x="5385405" y="2486034"/>
            <a:ext cx="2743200" cy="341257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6C2D0E3C-1448-46CB-AC85-3DFF9995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43" y="2993176"/>
            <a:ext cx="3809469" cy="25657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8E9DAC7-D151-41E4-B165-1A6BD9687F0B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4E5571-6E95-4DDB-ACBE-9EFEC091D0DF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FD50D0-1315-48C4-BB87-7646B049A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3E95F-11F0-4EF3-B911-EC4A265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A5621C8-F0D7-4928-9BC5-B15B318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3F55EE6D-8E4E-47F0-B7BC-D45AECE4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C2EC5D6B-2D05-4DDF-9E09-8814EA492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F7890FC4-3706-4665-B92A-D37982414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29EAEC-4EE8-4823-BBB4-9012708C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AFC0BA-3FF0-4B45-82C4-9BE31E266494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Rate is Higher among users who do not approach Tech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47BFD-C83A-4AC6-BFA7-C010785BCEEA}"/>
              </a:ext>
            </a:extLst>
          </p:cNvPr>
          <p:cNvSpPr txBox="1"/>
          <p:nvPr/>
        </p:nvSpPr>
        <p:spPr>
          <a:xfrm>
            <a:off x="1246003" y="1898866"/>
            <a:ext cx="5434926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Observation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Number of Customers churning is higher when the user do not approach the Tech support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high churn can also be due to larger sample of total customers do not contact tech support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the ratio between the total users and churned customers is high in the category of users who do not contact tech support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A94BBBE-2A46-4D36-A720-4359D37FD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16" y="2685624"/>
            <a:ext cx="1962228" cy="341257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1E2FE9D-B77E-44B7-8AA6-2935087E7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79" y="2685624"/>
            <a:ext cx="2073136" cy="3412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51E4A-3819-4284-A279-0B11541431E3}"/>
              </a:ext>
            </a:extLst>
          </p:cNvPr>
          <p:cNvSpPr txBox="1"/>
          <p:nvPr/>
        </p:nvSpPr>
        <p:spPr>
          <a:xfrm>
            <a:off x="1141125" y="4770557"/>
            <a:ext cx="5539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/>
              <a:t>Possible Reasons and Resolution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 high churn rate could be attributed to difficulty in customers reaching out to tech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More seamless communication should be developed for communication with customers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AAB51A-C03A-44B9-B076-CD683BCE01FE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BF7828-181E-43D1-8902-C92917902DBF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F96D99-2D33-4568-825B-17A567E14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2824E3-0C70-4ADF-AF14-F2A29C1A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DF8E059-14E1-464B-A0DD-E258C8235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0086DA70-4BA5-492B-8562-8EDE2C69B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824C1152-1CB5-49CC-8321-B9EA23891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CA1B10F-BF11-4262-8103-53C771DA9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2307EC-176F-48B6-8210-30E3ED0F6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04E421-E9AE-458B-8137-523EC5BB252F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Churn is Higher among users who use Electronic Check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A26323-B730-4A7D-B7BC-B8DF4D7D9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r="-5" b="-5"/>
          <a:stretch/>
        </p:blipFill>
        <p:spPr>
          <a:xfrm>
            <a:off x="1428884" y="2486034"/>
            <a:ext cx="2743200" cy="3412571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D6272F7-72EB-42A8-9725-472C5D2D4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10662" b="-5"/>
          <a:stretch/>
        </p:blipFill>
        <p:spPr>
          <a:xfrm>
            <a:off x="4172084" y="2486034"/>
            <a:ext cx="2767293" cy="341257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F8437D-3883-423B-9985-2A86AD71B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72084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4912AE-0BD0-4431-8912-420A4C3B880E}"/>
              </a:ext>
            </a:extLst>
          </p:cNvPr>
          <p:cNvSpPr txBox="1"/>
          <p:nvPr/>
        </p:nvSpPr>
        <p:spPr>
          <a:xfrm>
            <a:off x="7248939" y="2494450"/>
            <a:ext cx="375036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Highest number of Users use Electronic check as payment method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Nearly half the number of electronic check users churned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ratio is High (2:1) as compared to ratios of other modes of payment (6:1)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company needs to monitor the customer activity in this mode of payment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238346-8B67-420E-BAF6-08E36D425681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897619-3DFF-4DD8-8F13-D4DC2091F5AC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74FA4BF-7A78-4956-B1B2-4C8520019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C80D7D-3FEE-4AFE-9372-F990B9EFB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C0CCC9BA-07AE-4355-BDFA-A6678B5C0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F128583E-016A-4C6A-A4FA-1CAA41F35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9F6FD147-485A-4039-94BB-088929014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33C7396B-87B3-4BDD-B8A1-C5D02BD29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7ADB2E-380E-4FE7-B463-1AF50BC40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4A57C9-0B9A-4940-8E7A-8C5A0CE79303}"/>
              </a:ext>
            </a:extLst>
          </p:cNvPr>
          <p:cNvSpPr txBox="1"/>
          <p:nvPr/>
        </p:nvSpPr>
        <p:spPr>
          <a:xfrm>
            <a:off x="1047280" y="759805"/>
            <a:ext cx="103065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Common Trends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4D3EB30-CDFE-4309-9E8A-B034E951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09" y="2653241"/>
            <a:ext cx="1513725" cy="3237916"/>
          </a:xfrm>
          <a:prstGeom prst="rect">
            <a:avLst/>
          </a:prstGeom>
        </p:spPr>
      </p:pic>
      <p:pic>
        <p:nvPicPr>
          <p:cNvPr id="5" name="Content Placeholder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C92266B-2B07-4B1B-A8FE-0156DD2D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9" y="2653241"/>
            <a:ext cx="1529915" cy="323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20DB5-D35C-40F3-A39C-1C337D526A2C}"/>
              </a:ext>
            </a:extLst>
          </p:cNvPr>
          <p:cNvSpPr txBox="1"/>
          <p:nvPr/>
        </p:nvSpPr>
        <p:spPr>
          <a:xfrm>
            <a:off x="7402664" y="2668527"/>
            <a:ext cx="3364434" cy="322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There’s a positive correlation between Customer Churn and Users having Online security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Users without Online security tend to churn more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churn rate is higher among senior citizens (2:1) than Non – senior citizen (4:1)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churn is higher among users with no Device Protection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B019E-BBBB-422A-89BD-7BB7352C72D2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A4747-A22A-4FF2-8B6E-58A9C8CE7FB3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6F8C2-A725-41F4-9F9B-77BEE54798BA}"/>
              </a:ext>
            </a:extLst>
          </p:cNvPr>
          <p:cNvSpPr txBox="1"/>
          <p:nvPr/>
        </p:nvSpPr>
        <p:spPr>
          <a:xfrm>
            <a:off x="463484" y="2942677"/>
            <a:ext cx="1094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75707-FA00-43F6-8C44-749149CD27E0}"/>
              </a:ext>
            </a:extLst>
          </p:cNvPr>
          <p:cNvSpPr/>
          <p:nvPr/>
        </p:nvSpPr>
        <p:spPr>
          <a:xfrm>
            <a:off x="0" y="0"/>
            <a:ext cx="12192000" cy="26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10878-4F97-47AB-958D-85EFE55E7211}"/>
              </a:ext>
            </a:extLst>
          </p:cNvPr>
          <p:cNvSpPr/>
          <p:nvPr/>
        </p:nvSpPr>
        <p:spPr>
          <a:xfrm>
            <a:off x="0" y="6583585"/>
            <a:ext cx="12188952" cy="27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3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359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Aharoni</vt:lpstr>
      <vt:lpstr>Arial</vt:lpstr>
      <vt:lpstr>Calibri</vt:lpstr>
      <vt:lpstr>Calibri Light</vt:lpstr>
      <vt:lpstr>Office Theme</vt:lpstr>
      <vt:lpstr>Techtonic Shift SPJIMR  The Miner League | IIM Kashipur   Members: Balamukundan V R Roopak M Dashboard Link : SPJain_TechTonic Shift - Balamukundan | Tableau Public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Balamukundan V R</dc:creator>
  <cp:lastModifiedBy>Balamukundan V R</cp:lastModifiedBy>
  <cp:revision>24</cp:revision>
  <dcterms:created xsi:type="dcterms:W3CDTF">2021-02-28T05:43:19Z</dcterms:created>
  <dcterms:modified xsi:type="dcterms:W3CDTF">2021-03-01T17:03:03Z</dcterms:modified>
</cp:coreProperties>
</file>