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4" r:id="rId3"/>
    <p:sldId id="270" r:id="rId4"/>
    <p:sldId id="285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7A8"/>
    <a:srgbClr val="FFA956"/>
    <a:srgbClr val="0490B9"/>
    <a:srgbClr val="F25245"/>
    <a:srgbClr val="3BBEBE"/>
    <a:srgbClr val="273445"/>
    <a:srgbClr val="695E78"/>
    <a:srgbClr val="EF6E9A"/>
    <a:srgbClr val="A761D3"/>
    <a:srgbClr val="D45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DD05-FE8D-4DC4-9420-FCCA2238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B07A-568C-485A-851D-8DE85726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7CC2-2F0C-4BA4-84D8-2E52480B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82DE-5305-4920-BB08-F7F6340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43A0-9A9E-45F6-8F11-EE3A3ED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6D34-3751-478D-AD43-F626C7C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8D66-B4F9-4BE8-A98F-F5BF144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AD78-3379-49DC-ACCA-94EAC51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91A51F-B132-4C21-AC1E-CCBEBB337C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6500" y="1473200"/>
            <a:ext cx="742950" cy="7429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A7D6FC4-B0C0-432B-9398-F07BEAA93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7970" y="321945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6667767-FC00-4214-95C0-3081FDD069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4170" y="449072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1D8CBD7-848D-40AC-86DE-47586604E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96890" y="3091815"/>
            <a:ext cx="674370" cy="674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7048260-A896-4FB6-9885-4F013EA9E3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72990" y="2623185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4EEF716-610D-4C42-8AA8-9BA0F45404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52725" y="2359660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6DD7D0E-56CB-410F-AD15-4FF51FEF0B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1210" y="3877945"/>
            <a:ext cx="466090" cy="4660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EDD61E1-0948-49D1-991F-0D7E40BBA5C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73400" y="2614295"/>
            <a:ext cx="1263650" cy="12636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7675621D-699E-4270-A814-3A37CFAC3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90370" y="2158365"/>
            <a:ext cx="420370" cy="420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92AE-8981-45B2-A82B-CA436A0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7F8-CA5C-47C9-B9E2-EF5BE96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8A6B-BAE0-461A-A898-0652F34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EAFB50-F9FE-425D-B5A4-CAD975C9A2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9365" y="703830"/>
            <a:ext cx="5035723" cy="5447169"/>
          </a:xfrm>
          <a:custGeom>
            <a:avLst/>
            <a:gdLst>
              <a:gd name="connsiteX0" fmla="*/ 1022196 w 5035723"/>
              <a:gd name="connsiteY0" fmla="*/ 0 h 5447169"/>
              <a:gd name="connsiteX1" fmla="*/ 5035723 w 5035723"/>
              <a:gd name="connsiteY1" fmla="*/ 0 h 5447169"/>
              <a:gd name="connsiteX2" fmla="*/ 5035723 w 5035723"/>
              <a:gd name="connsiteY2" fmla="*/ 5447169 h 5447169"/>
              <a:gd name="connsiteX3" fmla="*/ 1025082 w 5035723"/>
              <a:gd name="connsiteY3" fmla="*/ 5447169 h 5447169"/>
              <a:gd name="connsiteX4" fmla="*/ 947777 w 5035723"/>
              <a:gd name="connsiteY4" fmla="*/ 5362113 h 5447169"/>
              <a:gd name="connsiteX5" fmla="*/ 0 w 5035723"/>
              <a:gd name="connsiteY5" fmla="*/ 2721997 h 5447169"/>
              <a:gd name="connsiteX6" fmla="*/ 947777 w 5035723"/>
              <a:gd name="connsiteY6" fmla="*/ 81882 h 544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5723" h="5447169">
                <a:moveTo>
                  <a:pt x="1022196" y="0"/>
                </a:moveTo>
                <a:lnTo>
                  <a:pt x="5035723" y="0"/>
                </a:lnTo>
                <a:lnTo>
                  <a:pt x="5035723" y="5447169"/>
                </a:lnTo>
                <a:lnTo>
                  <a:pt x="1025082" y="5447169"/>
                </a:lnTo>
                <a:lnTo>
                  <a:pt x="947777" y="5362113"/>
                </a:lnTo>
                <a:cubicBezTo>
                  <a:pt x="355681" y="4644658"/>
                  <a:pt x="0" y="3724865"/>
                  <a:pt x="0" y="2721997"/>
                </a:cubicBezTo>
                <a:cubicBezTo>
                  <a:pt x="0" y="1719130"/>
                  <a:pt x="355681" y="799336"/>
                  <a:pt x="947777" y="8188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FA8A0E-199E-4F93-80AE-96540EF369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7068" y="704849"/>
            <a:ext cx="3186113" cy="54459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B4F0-E528-428D-9D87-007D7520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9FCD-1112-4D38-B7C2-7F9753E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9A6B-6F61-49E1-AB57-EE2138FE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EF5B96-4C8B-419C-B56E-CB192D100A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334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A6A5DD2-589F-4818-8FFC-626CCBF78C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8650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8256EF0-1AE4-4A2C-833A-696429ED54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966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C894DD2-2348-4450-881E-7E4EBC97BA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3282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3564-0953-4622-A708-A4341647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B24-6C24-4CCD-B8C9-2C5D683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890B-79AB-4C43-9662-155EEA93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0C9ED6-4E1A-4812-A678-2159E90D43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693738"/>
            <a:ext cx="10796587" cy="544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6E6C6-6E94-4622-AF50-AB9F71EA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1208-1C8E-44E6-814A-8B581A26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4F45-C75A-4F69-B7AA-0A9BCF66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727675AA-B358-48FA-B1C1-5B98B47443DB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096000" y="2170706"/>
            <a:ext cx="4648200" cy="2610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55C4-27F7-467A-9AF6-630F6B00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1C95A-1709-4B29-9F29-E98007C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39E94-CC89-4EA9-A8FA-64E628F2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C241C9-AB3E-447C-B7F1-89C740012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024" y="2489200"/>
            <a:ext cx="10774363" cy="2470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FA8F3-FA82-40D0-B744-5E2C4DD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B8BA8-6BC4-4015-A959-9EF1184B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9215-58F5-4237-86EC-D3DCA52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17FD824-9088-47CD-BCA0-B1F4EDDBCF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67472" y="708473"/>
            <a:ext cx="5523024" cy="5439915"/>
          </a:xfrm>
          <a:custGeom>
            <a:avLst/>
            <a:gdLst>
              <a:gd name="connsiteX0" fmla="*/ 0 w 5523024"/>
              <a:gd name="connsiteY0" fmla="*/ 373567 h 5439915"/>
              <a:gd name="connsiteX1" fmla="*/ 863639 w 5523024"/>
              <a:gd name="connsiteY1" fmla="*/ 373567 h 5439915"/>
              <a:gd name="connsiteX2" fmla="*/ 863639 w 5523024"/>
              <a:gd name="connsiteY2" fmla="*/ 5439915 h 5439915"/>
              <a:gd name="connsiteX3" fmla="*/ 0 w 5523024"/>
              <a:gd name="connsiteY3" fmla="*/ 5439915 h 5439915"/>
              <a:gd name="connsiteX4" fmla="*/ 1863754 w 5523024"/>
              <a:gd name="connsiteY4" fmla="*/ 373566 h 5439915"/>
              <a:gd name="connsiteX5" fmla="*/ 2727393 w 5523024"/>
              <a:gd name="connsiteY5" fmla="*/ 373566 h 5439915"/>
              <a:gd name="connsiteX6" fmla="*/ 2727393 w 5523024"/>
              <a:gd name="connsiteY6" fmla="*/ 5439915 h 5439915"/>
              <a:gd name="connsiteX7" fmla="*/ 1863754 w 5523024"/>
              <a:gd name="connsiteY7" fmla="*/ 5439915 h 5439915"/>
              <a:gd name="connsiteX8" fmla="*/ 2795631 w 5523024"/>
              <a:gd name="connsiteY8" fmla="*/ 221167 h 5439915"/>
              <a:gd name="connsiteX9" fmla="*/ 3659270 w 5523024"/>
              <a:gd name="connsiteY9" fmla="*/ 221167 h 5439915"/>
              <a:gd name="connsiteX10" fmla="*/ 3659270 w 5523024"/>
              <a:gd name="connsiteY10" fmla="*/ 5439915 h 5439915"/>
              <a:gd name="connsiteX11" fmla="*/ 2795631 w 5523024"/>
              <a:gd name="connsiteY11" fmla="*/ 5439915 h 5439915"/>
              <a:gd name="connsiteX12" fmla="*/ 4659385 w 5523024"/>
              <a:gd name="connsiteY12" fmla="*/ 221167 h 5439915"/>
              <a:gd name="connsiteX13" fmla="*/ 5523024 w 5523024"/>
              <a:gd name="connsiteY13" fmla="*/ 221167 h 5439915"/>
              <a:gd name="connsiteX14" fmla="*/ 5523024 w 5523024"/>
              <a:gd name="connsiteY14" fmla="*/ 5439915 h 5439915"/>
              <a:gd name="connsiteX15" fmla="*/ 4659385 w 5523024"/>
              <a:gd name="connsiteY15" fmla="*/ 5439915 h 5439915"/>
              <a:gd name="connsiteX16" fmla="*/ 931877 w 5523024"/>
              <a:gd name="connsiteY16" fmla="*/ 0 h 5439915"/>
              <a:gd name="connsiteX17" fmla="*/ 1795516 w 5523024"/>
              <a:gd name="connsiteY17" fmla="*/ 0 h 5439915"/>
              <a:gd name="connsiteX18" fmla="*/ 1795516 w 5523024"/>
              <a:gd name="connsiteY18" fmla="*/ 5066349 h 5439915"/>
              <a:gd name="connsiteX19" fmla="*/ 931877 w 5523024"/>
              <a:gd name="connsiteY19" fmla="*/ 5066349 h 5439915"/>
              <a:gd name="connsiteX20" fmla="*/ 3727508 w 5523024"/>
              <a:gd name="connsiteY20" fmla="*/ 0 h 5439915"/>
              <a:gd name="connsiteX21" fmla="*/ 4591147 w 5523024"/>
              <a:gd name="connsiteY21" fmla="*/ 0 h 5439915"/>
              <a:gd name="connsiteX22" fmla="*/ 4591147 w 5523024"/>
              <a:gd name="connsiteY22" fmla="*/ 5066349 h 5439915"/>
              <a:gd name="connsiteX23" fmla="*/ 3727508 w 5523024"/>
              <a:gd name="connsiteY23" fmla="*/ 5066349 h 543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23024" h="5439915">
                <a:moveTo>
                  <a:pt x="0" y="373567"/>
                </a:moveTo>
                <a:lnTo>
                  <a:pt x="863639" y="373567"/>
                </a:lnTo>
                <a:lnTo>
                  <a:pt x="863639" y="5439915"/>
                </a:lnTo>
                <a:lnTo>
                  <a:pt x="0" y="5439915"/>
                </a:lnTo>
                <a:close/>
                <a:moveTo>
                  <a:pt x="1863754" y="373566"/>
                </a:moveTo>
                <a:lnTo>
                  <a:pt x="2727393" y="373566"/>
                </a:lnTo>
                <a:lnTo>
                  <a:pt x="2727393" y="5439915"/>
                </a:lnTo>
                <a:lnTo>
                  <a:pt x="1863754" y="5439915"/>
                </a:lnTo>
                <a:close/>
                <a:moveTo>
                  <a:pt x="2795631" y="221167"/>
                </a:moveTo>
                <a:lnTo>
                  <a:pt x="3659270" y="221167"/>
                </a:lnTo>
                <a:lnTo>
                  <a:pt x="3659270" y="5439915"/>
                </a:lnTo>
                <a:lnTo>
                  <a:pt x="2795631" y="5439915"/>
                </a:lnTo>
                <a:close/>
                <a:moveTo>
                  <a:pt x="4659385" y="221167"/>
                </a:moveTo>
                <a:lnTo>
                  <a:pt x="5523024" y="221167"/>
                </a:lnTo>
                <a:lnTo>
                  <a:pt x="5523024" y="5439915"/>
                </a:lnTo>
                <a:lnTo>
                  <a:pt x="4659385" y="5439915"/>
                </a:lnTo>
                <a:close/>
                <a:moveTo>
                  <a:pt x="931877" y="0"/>
                </a:moveTo>
                <a:lnTo>
                  <a:pt x="1795516" y="0"/>
                </a:lnTo>
                <a:lnTo>
                  <a:pt x="1795516" y="5066349"/>
                </a:lnTo>
                <a:lnTo>
                  <a:pt x="931877" y="5066349"/>
                </a:lnTo>
                <a:close/>
                <a:moveTo>
                  <a:pt x="3727508" y="0"/>
                </a:moveTo>
                <a:lnTo>
                  <a:pt x="4591147" y="0"/>
                </a:lnTo>
                <a:lnTo>
                  <a:pt x="4591147" y="5066349"/>
                </a:lnTo>
                <a:lnTo>
                  <a:pt x="3727508" y="50663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59E25B-AC41-4220-B7EB-4171260D11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4440" y="1311966"/>
            <a:ext cx="4114800" cy="131759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860B9-12F7-48F6-B828-46F318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0C79-6282-4A98-B155-3483B56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2DD2-3853-45D2-B2FE-FE6EF9F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2F400-9E5F-4582-A7D1-E4F7E09C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F9C8-6927-41D9-BE4B-36351B0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2896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5920-40A0-48F2-811D-C0761FD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3368" y="6356350"/>
            <a:ext cx="555171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8A3D746-68AF-4D14-93D1-5CC4B1854F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372" y="-815154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CCCBC0-1866-4FE8-B263-52676651F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3372" y="1275393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66D321B2-47AC-48CA-A41B-895BA90C0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23372" y="3365940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D06B7E9-BC44-47F4-A75B-8334E2FD52F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23372" y="5456487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1EE47DD6-AC01-432C-831F-77586BCC3BB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78482" y="4428556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59FAF888-D431-4CC6-9CBB-1514477596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78482" y="2338009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478865B-212C-4302-A6B0-F235E54375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78482" y="247462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0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E1E4-126D-48C8-B652-245BC93D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E7B6-1D5D-4DFE-BFB8-08F12C77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14FEF-A5E7-483F-AFB4-D741EB9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6D0CA0-1FA0-40A1-AC43-E1C6DDD635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2620" y="229869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FA29A77C-7228-4831-A8C9-8594391E06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2620" y="411700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8D74219-4053-40B5-9E43-F0EE666D45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1162" y="325416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13731221-BE82-4959-B49B-6F10919803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91162" y="500960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EF3BF7B4-B242-4EC2-B7C0-8626DD6534A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frame">
            <a:avLst>
              <a:gd name="adj1" fmla="val 10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uaries.digital/2015/04/16/customer-retenti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4A77F8A-8B30-4E4B-9C7E-FC5B38BFFD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55" r="3555"/>
          <a:stretch>
            <a:fillRect/>
          </a:stretch>
        </p:blipFill>
        <p:spPr>
          <a:xfrm>
            <a:off x="695325" y="693738"/>
            <a:ext cx="10796588" cy="54483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0608B-0699-459E-AEF8-5A0B5450FE05}"/>
              </a:ext>
            </a:extLst>
          </p:cNvPr>
          <p:cNvSpPr/>
          <p:nvPr/>
        </p:nvSpPr>
        <p:spPr>
          <a:xfrm>
            <a:off x="695325" y="715962"/>
            <a:ext cx="10796587" cy="5459412"/>
          </a:xfrm>
          <a:prstGeom prst="rect">
            <a:avLst/>
          </a:prstGeom>
          <a:gradFill>
            <a:gsLst>
              <a:gs pos="7000">
                <a:srgbClr val="F25245">
                  <a:alpha val="64000"/>
                </a:srgbClr>
              </a:gs>
              <a:gs pos="100000">
                <a:srgbClr val="273445">
                  <a:alpha val="7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3DBDA-88B7-493D-9B65-582E914C9A41}"/>
              </a:ext>
            </a:extLst>
          </p:cNvPr>
          <p:cNvSpPr txBox="1"/>
          <p:nvPr/>
        </p:nvSpPr>
        <p:spPr>
          <a:xfrm>
            <a:off x="2176904" y="730494"/>
            <a:ext cx="5683139" cy="280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Goa Institute of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4550E-D7A8-4843-945E-8BCA5C62280C}"/>
              </a:ext>
            </a:extLst>
          </p:cNvPr>
          <p:cNvSpPr txBox="1"/>
          <p:nvPr/>
        </p:nvSpPr>
        <p:spPr>
          <a:xfrm>
            <a:off x="840783" y="3445668"/>
            <a:ext cx="4088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Group Members:</a:t>
            </a:r>
          </a:p>
          <a:p>
            <a:r>
              <a:rPr lang="en-IN" sz="2000" b="1" dirty="0" err="1">
                <a:solidFill>
                  <a:schemeClr val="bg1"/>
                </a:solidFill>
              </a:rPr>
              <a:t>Astha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Narain</a:t>
            </a:r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Aviral Mehta</a:t>
            </a:r>
          </a:p>
        </p:txBody>
      </p:sp>
    </p:spTree>
    <p:extLst>
      <p:ext uri="{BB962C8B-B14F-4D97-AF65-F5344CB8AC3E}">
        <p14:creationId xmlns:p14="http://schemas.microsoft.com/office/powerpoint/2010/main" val="8354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49327B-0D72-4D0B-98E2-576087502654}"/>
              </a:ext>
            </a:extLst>
          </p:cNvPr>
          <p:cNvSpPr/>
          <p:nvPr/>
        </p:nvSpPr>
        <p:spPr>
          <a:xfrm>
            <a:off x="695325" y="715962"/>
            <a:ext cx="10796587" cy="5459412"/>
          </a:xfrm>
          <a:prstGeom prst="rect">
            <a:avLst/>
          </a:prstGeom>
          <a:gradFill>
            <a:gsLst>
              <a:gs pos="49222">
                <a:srgbClr val="7F847B"/>
              </a:gs>
              <a:gs pos="7000">
                <a:srgbClr val="C8C7A8"/>
              </a:gs>
              <a:gs pos="100000">
                <a:srgbClr val="273445">
                  <a:alpha val="7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18FC2E-4BDA-42B6-87D0-B488A86F7ACD}"/>
              </a:ext>
            </a:extLst>
          </p:cNvPr>
          <p:cNvSpPr txBox="1"/>
          <p:nvPr/>
        </p:nvSpPr>
        <p:spPr>
          <a:xfrm>
            <a:off x="3901403" y="763590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About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11125-4EA7-4B21-B36A-919913CF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27" y="1533031"/>
            <a:ext cx="5468981" cy="4405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05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8E4A58B-4BBE-49C0-8AE6-4972293751B2}"/>
              </a:ext>
            </a:extLst>
          </p:cNvPr>
          <p:cNvSpPr txBox="1"/>
          <p:nvPr/>
        </p:nvSpPr>
        <p:spPr>
          <a:xfrm>
            <a:off x="5503275" y="755022"/>
            <a:ext cx="1185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/>
              <a:t>EDA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4A7F51-B18C-4146-AE3F-16737F19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81" y="1170520"/>
            <a:ext cx="2652713" cy="320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126B7C-5D1B-42F0-9A77-A0BCC7AF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69" y="3429000"/>
            <a:ext cx="3163153" cy="2450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FFC8E-CE92-4BEF-A631-1D0074F32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79" y="1586019"/>
            <a:ext cx="3583671" cy="1360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B3292-DC3C-43DA-9D36-7E97AFB72A4F}"/>
              </a:ext>
            </a:extLst>
          </p:cNvPr>
          <p:cNvSpPr txBox="1"/>
          <p:nvPr/>
        </p:nvSpPr>
        <p:spPr>
          <a:xfrm>
            <a:off x="795881" y="4545874"/>
            <a:ext cx="3163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Observe that we have 21 features for 7043 clients. Among all features, 3 of them are numerical, 10 are categorical and the remaining can be considered binary. The feature '</a:t>
            </a:r>
            <a:r>
              <a:rPr lang="en-US" sz="1400" dirty="0" err="1"/>
              <a:t>customerID</a:t>
            </a:r>
            <a:r>
              <a:rPr lang="en-US" sz="1400" dirty="0"/>
              <a:t>' represents a unique value for each row.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738FC-6247-4468-8E29-C1E7277A2F9D}"/>
              </a:ext>
            </a:extLst>
          </p:cNvPr>
          <p:cNvSpPr txBox="1"/>
          <p:nvPr/>
        </p:nvSpPr>
        <p:spPr>
          <a:xfrm>
            <a:off x="4007900" y="2207423"/>
            <a:ext cx="3163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We didn't spot any outlier in any of the columns here are few boxplots </a:t>
            </a:r>
            <a:r>
              <a:rPr lang="en-US" sz="1400" dirty="0" err="1"/>
              <a:t>MonthlyCharges</a:t>
            </a:r>
            <a:r>
              <a:rPr lang="en-US" sz="1400" dirty="0"/>
              <a:t> nor </a:t>
            </a:r>
            <a:r>
              <a:rPr lang="en-US" sz="1400" dirty="0" err="1"/>
              <a:t>TotalCharges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4EE7A-F07D-4180-9ECC-169E17F4A9CA}"/>
              </a:ext>
            </a:extLst>
          </p:cNvPr>
          <p:cNvSpPr txBox="1"/>
          <p:nvPr/>
        </p:nvSpPr>
        <p:spPr>
          <a:xfrm>
            <a:off x="7863637" y="3378514"/>
            <a:ext cx="3163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We Observe that the churn rate is 26.5%, meaning that the quantity of "No" values is substantially higher than that of "Yes" values, which mean we have an imbalanced data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5230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50F420-1379-428E-AC3E-6E07DB2C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6" y="1567407"/>
            <a:ext cx="6315138" cy="3723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5E7F17-EFAD-4E5E-9804-03CB08A6FC1C}"/>
              </a:ext>
            </a:extLst>
          </p:cNvPr>
          <p:cNvSpPr txBox="1"/>
          <p:nvPr/>
        </p:nvSpPr>
        <p:spPr>
          <a:xfrm>
            <a:off x="7654834" y="1105989"/>
            <a:ext cx="3344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example above, we can interpret that</a:t>
            </a:r>
          </a:p>
          <a:p>
            <a:pPr marL="342900" indent="-342900">
              <a:buAutoNum type="alphaLcPeriod"/>
            </a:pPr>
            <a:r>
              <a:rPr lang="en-US" dirty="0"/>
              <a:t>Gender probably won't be a meaningful variable to the model, as the churn rate is quite similar for both male and female customers.</a:t>
            </a:r>
          </a:p>
          <a:p>
            <a:pPr marL="342900" indent="-342900">
              <a:buAutoNum type="alphaLcPeriod"/>
            </a:pPr>
            <a:r>
              <a:rPr lang="en-US" dirty="0"/>
              <a:t>On the other hand, clients with dependents are less prone to stop doing business with the company.</a:t>
            </a:r>
          </a:p>
          <a:p>
            <a:pPr marL="342900" indent="-342900">
              <a:buAutoNum type="alphaLcPeriod"/>
            </a:pPr>
            <a:r>
              <a:rPr lang="en-US" dirty="0"/>
              <a:t>As for internet service, customers with fiber optic plans are more likely to quit. Their churn rate is more than double that of DSL and no internet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92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F6D0225-F902-484B-9F9D-E511070CB268}"/>
              </a:ext>
            </a:extLst>
          </p:cNvPr>
          <p:cNvSpPr txBox="1"/>
          <p:nvPr/>
        </p:nvSpPr>
        <p:spPr>
          <a:xfrm>
            <a:off x="3901402" y="675041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CE2FB-9B63-4B3D-A6F0-D20608F2C79E}"/>
              </a:ext>
            </a:extLst>
          </p:cNvPr>
          <p:cNvSpPr txBox="1"/>
          <p:nvPr/>
        </p:nvSpPr>
        <p:spPr>
          <a:xfrm>
            <a:off x="1071154" y="1558834"/>
            <a:ext cx="9962606" cy="64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did churn modelling using algorithms </a:t>
            </a:r>
            <a:r>
              <a:rPr lang="en-US" b="1" dirty="0"/>
              <a:t>like logistic regression and </a:t>
            </a:r>
            <a:r>
              <a:rPr lang="en-US" b="1" dirty="0" err="1"/>
              <a:t>XGBoost</a:t>
            </a:r>
            <a:r>
              <a:rPr lang="en-US" b="1" dirty="0"/>
              <a:t> </a:t>
            </a:r>
            <a:r>
              <a:rPr lang="en-US" dirty="0"/>
              <a:t>and found out what are the columns which are the most important while finding the churn.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59C54-1A58-408E-8D5F-4CC84833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34" y="2317621"/>
            <a:ext cx="3290870" cy="364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26AD46-6A2D-4053-853E-AB7420B3A041}"/>
              </a:ext>
            </a:extLst>
          </p:cNvPr>
          <p:cNvSpPr/>
          <p:nvPr/>
        </p:nvSpPr>
        <p:spPr>
          <a:xfrm>
            <a:off x="5033554" y="31415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mo"/>
              </a:rPr>
              <a:t>These are the primary factors on which '</a:t>
            </a:r>
            <a:r>
              <a:rPr lang="en-US" dirty="0" err="1">
                <a:latin typeface="Arimo"/>
              </a:rPr>
              <a:t>çhurn</a:t>
            </a:r>
            <a:r>
              <a:rPr lang="en-US" dirty="0">
                <a:latin typeface="Arimo"/>
              </a:rPr>
              <a:t>' depends and based on it we have </a:t>
            </a:r>
            <a:r>
              <a:rPr lang="en-IN" dirty="0">
                <a:latin typeface="Arimo"/>
              </a:rPr>
              <a:t>done our churn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76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247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Arimo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Aviral Mehta</cp:lastModifiedBy>
  <cp:revision>132</cp:revision>
  <dcterms:created xsi:type="dcterms:W3CDTF">2019-09-26T18:34:37Z</dcterms:created>
  <dcterms:modified xsi:type="dcterms:W3CDTF">2021-03-01T18:27:31Z</dcterms:modified>
</cp:coreProperties>
</file>