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5" r:id="rId3"/>
    <p:sldId id="269" r:id="rId4"/>
    <p:sldId id="267" r:id="rId5"/>
    <p:sldId id="271" r:id="rId6"/>
    <p:sldId id="272"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p:cViewPr varScale="1">
        <p:scale>
          <a:sx n="67" d="100"/>
          <a:sy n="67" d="100"/>
        </p:scale>
        <p:origin x="612"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4/10/2021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4/10/2021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4/10/2021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4/10/2021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AUTOMATED TEMPERATURE CHECK-UP</a:t>
            </a:r>
            <a:endParaRPr dirty="0"/>
          </a:p>
        </p:txBody>
      </p:sp>
      <p:sp>
        <p:nvSpPr>
          <p:cNvPr id="3" name="Subtitle 2"/>
          <p:cNvSpPr>
            <a:spLocks noGrp="1"/>
          </p:cNvSpPr>
          <p:nvPr>
            <p:ph type="subTitle" idx="1"/>
          </p:nvPr>
        </p:nvSpPr>
        <p:spPr/>
        <p:txBody>
          <a:bodyPr/>
          <a:lstStyle/>
          <a:p>
            <a:r>
              <a:rPr lang="en-US" dirty="0"/>
              <a:t>By CODE LINGUISTS…</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267200" y="457200"/>
            <a:ext cx="3657600" cy="533400"/>
          </a:xfrm>
        </p:spPr>
        <p:txBody>
          <a:bodyPr>
            <a:normAutofit fontScale="90000"/>
          </a:bodyPr>
          <a:lstStyle/>
          <a:p>
            <a:r>
              <a:rPr lang="en-US" sz="4000" dirty="0"/>
              <a:t>  ABSTRACT</a:t>
            </a:r>
            <a:endParaRPr sz="4000" dirty="0"/>
          </a:p>
        </p:txBody>
      </p:sp>
      <p:sp>
        <p:nvSpPr>
          <p:cNvPr id="14" name="Content Placeholder 13"/>
          <p:cNvSpPr>
            <a:spLocks noGrp="1"/>
          </p:cNvSpPr>
          <p:nvPr>
            <p:ph idx="1"/>
          </p:nvPr>
        </p:nvSpPr>
        <p:spPr>
          <a:xfrm>
            <a:off x="1524000" y="1447800"/>
            <a:ext cx="9144000" cy="4648200"/>
          </a:xfrm>
        </p:spPr>
        <p:txBody>
          <a:bodyPr>
            <a:noAutofit/>
          </a:bodyPr>
          <a:lstStyle/>
          <a:p>
            <a:pPr marL="0" indent="0" algn="ctr">
              <a:buNone/>
            </a:pPr>
            <a:r>
              <a:rPr lang="en-US" sz="2800" dirty="0"/>
              <a:t>In this peak time of pandemic, we need to restrict the victims of COVID-19 as much as possible. In order to enter any crowded place, we need to make sure that everybody is safe and protected from virus. In the verge of controlling it one of the primary methods is by checking the temperature of humans.</a:t>
            </a:r>
          </a:p>
          <a:p>
            <a:pPr algn="ctr"/>
            <a:r>
              <a:rPr lang="en-US" sz="2800" dirty="0"/>
              <a:t>This prototype helps to restrict the people whose body temperature is beyond the normal reading and thus useful for the society at this moment.</a:t>
            </a:r>
          </a:p>
          <a:p>
            <a:pPr algn="ctr"/>
            <a:r>
              <a:rPr lang="en-US" sz="2800" dirty="0"/>
              <a:t>We hope to this system that it performs given task.</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C48151-CF2F-4E81-AF07-4739AA1262CB}"/>
              </a:ext>
            </a:extLst>
          </p:cNvPr>
          <p:cNvSpPr/>
          <p:nvPr/>
        </p:nvSpPr>
        <p:spPr>
          <a:xfrm>
            <a:off x="2781300" y="523864"/>
            <a:ext cx="2057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FF0000"/>
                </a:solidFill>
              </a:rPr>
              <a:t>IBM IOT</a:t>
            </a:r>
          </a:p>
          <a:p>
            <a:pPr algn="ctr"/>
            <a:r>
              <a:rPr lang="en-US" sz="2400" dirty="0">
                <a:solidFill>
                  <a:srgbClr val="FF0000"/>
                </a:solidFill>
              </a:rPr>
              <a:t>INPUT</a:t>
            </a:r>
            <a:endParaRPr lang="en-IN" sz="2400" dirty="0">
              <a:solidFill>
                <a:srgbClr val="FF0000"/>
              </a:solidFill>
            </a:endParaRPr>
          </a:p>
        </p:txBody>
      </p:sp>
      <p:cxnSp>
        <p:nvCxnSpPr>
          <p:cNvPr id="4" name="Straight Connector 3">
            <a:extLst>
              <a:ext uri="{FF2B5EF4-FFF2-40B4-BE49-F238E27FC236}">
                <a16:creationId xmlns:a16="http://schemas.microsoft.com/office/drawing/2014/main" id="{24FC4C33-14C2-4F09-907A-E908F4851E3B}"/>
              </a:ext>
            </a:extLst>
          </p:cNvPr>
          <p:cNvCxnSpPr>
            <a:cxnSpLocks/>
          </p:cNvCxnSpPr>
          <p:nvPr/>
        </p:nvCxnSpPr>
        <p:spPr>
          <a:xfrm>
            <a:off x="3733800" y="1295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67A639-1BE5-4C80-85CB-F2D3F97CBAA2}"/>
              </a:ext>
            </a:extLst>
          </p:cNvPr>
          <p:cNvCxnSpPr>
            <a:cxnSpLocks/>
          </p:cNvCxnSpPr>
          <p:nvPr/>
        </p:nvCxnSpPr>
        <p:spPr>
          <a:xfrm>
            <a:off x="3757613" y="18288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80032FA-7A49-432D-A3E4-90C14AE7256A}"/>
              </a:ext>
            </a:extLst>
          </p:cNvPr>
          <p:cNvSpPr/>
          <p:nvPr/>
        </p:nvSpPr>
        <p:spPr>
          <a:xfrm>
            <a:off x="5029200" y="1585948"/>
            <a:ext cx="2209791" cy="7619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rial Rounded MT Bold" panose="020F0704030504030204" pitchFamily="34" charset="0"/>
              </a:rPr>
              <a:t>OBJECT TEMPERATURE</a:t>
            </a:r>
            <a:endParaRPr lang="en-IN" sz="2000" dirty="0">
              <a:solidFill>
                <a:srgbClr val="FF0000"/>
              </a:solidFill>
              <a:latin typeface="Arial Rounded MT Bold" panose="020F0704030504030204" pitchFamily="34" charset="0"/>
            </a:endParaRPr>
          </a:p>
        </p:txBody>
      </p:sp>
      <p:cxnSp>
        <p:nvCxnSpPr>
          <p:cNvPr id="15" name="Straight Connector 14">
            <a:extLst>
              <a:ext uri="{FF2B5EF4-FFF2-40B4-BE49-F238E27FC236}">
                <a16:creationId xmlns:a16="http://schemas.microsoft.com/office/drawing/2014/main" id="{5EB5B28D-BE77-4353-9069-FDD36C2FF9DD}"/>
              </a:ext>
            </a:extLst>
          </p:cNvPr>
          <p:cNvCxnSpPr>
            <a:cxnSpLocks/>
          </p:cNvCxnSpPr>
          <p:nvPr/>
        </p:nvCxnSpPr>
        <p:spPr>
          <a:xfrm>
            <a:off x="7238990" y="1981200"/>
            <a:ext cx="1219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6A6E8A-9E7B-42FB-A7AD-6D9EADC0EC33}"/>
              </a:ext>
            </a:extLst>
          </p:cNvPr>
          <p:cNvCxnSpPr>
            <a:cxnSpLocks/>
            <a:endCxn id="20" idx="2"/>
          </p:cNvCxnSpPr>
          <p:nvPr/>
        </p:nvCxnSpPr>
        <p:spPr>
          <a:xfrm flipH="1" flipV="1">
            <a:off x="8439156" y="1285862"/>
            <a:ext cx="19032" cy="6953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BF6FF4C-E348-4B15-B7A8-FC55B05A2814}"/>
              </a:ext>
            </a:extLst>
          </p:cNvPr>
          <p:cNvSpPr/>
          <p:nvPr/>
        </p:nvSpPr>
        <p:spPr>
          <a:xfrm>
            <a:off x="7524773" y="523864"/>
            <a:ext cx="1828766" cy="761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solidFill>
                  <a:srgbClr val="FF0000"/>
                </a:solidFill>
                <a:latin typeface="Arial Rounded MT Bold" panose="020F0704030504030204" pitchFamily="34" charset="0"/>
              </a:rPr>
              <a:t>MESSAGE</a:t>
            </a:r>
          </a:p>
          <a:p>
            <a:pPr algn="ctr"/>
            <a:r>
              <a:rPr lang="en-US" sz="2000">
                <a:solidFill>
                  <a:srgbClr val="FF0000"/>
                </a:solidFill>
                <a:latin typeface="Arial Rounded MT Bold" panose="020F0704030504030204" pitchFamily="34" charset="0"/>
              </a:rPr>
              <a:t>PAYLOAD</a:t>
            </a:r>
            <a:endParaRPr lang="en-IN" sz="2000" dirty="0">
              <a:solidFill>
                <a:srgbClr val="FF0000"/>
              </a:solidFill>
              <a:latin typeface="Arial Rounded MT Bold" panose="020F0704030504030204" pitchFamily="34" charset="0"/>
            </a:endParaRPr>
          </a:p>
        </p:txBody>
      </p:sp>
      <p:cxnSp>
        <p:nvCxnSpPr>
          <p:cNvPr id="24" name="Straight Connector 23">
            <a:extLst>
              <a:ext uri="{FF2B5EF4-FFF2-40B4-BE49-F238E27FC236}">
                <a16:creationId xmlns:a16="http://schemas.microsoft.com/office/drawing/2014/main" id="{966F3A1A-6029-47B9-8317-247B08513C05}"/>
              </a:ext>
            </a:extLst>
          </p:cNvPr>
          <p:cNvCxnSpPr>
            <a:stCxn id="13" idx="2"/>
          </p:cNvCxnSpPr>
          <p:nvPr/>
        </p:nvCxnSpPr>
        <p:spPr>
          <a:xfrm flipH="1">
            <a:off x="6134095" y="2347941"/>
            <a:ext cx="1" cy="60960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F7D96AA-D5C7-40A4-A526-9787639F4300}"/>
              </a:ext>
            </a:extLst>
          </p:cNvPr>
          <p:cNvSpPr/>
          <p:nvPr/>
        </p:nvSpPr>
        <p:spPr>
          <a:xfrm>
            <a:off x="5029199" y="2817175"/>
            <a:ext cx="2209790" cy="7524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solidFill>
                <a:srgbClr val="FF0000"/>
              </a:solidFill>
              <a:latin typeface="Arial Rounded MT Bold" panose="020F0704030504030204" pitchFamily="34" charset="0"/>
            </a:endParaRPr>
          </a:p>
          <a:p>
            <a:pPr algn="ctr"/>
            <a:r>
              <a:rPr lang="en-US" sz="2400" dirty="0">
                <a:solidFill>
                  <a:srgbClr val="FF0000"/>
                </a:solidFill>
                <a:latin typeface="Arial Rounded MT Bold" panose="020F0704030504030204" pitchFamily="34" charset="0"/>
              </a:rPr>
              <a:t>SWITCH</a:t>
            </a:r>
          </a:p>
          <a:p>
            <a:pPr algn="ctr"/>
            <a:r>
              <a:rPr lang="en-US" dirty="0">
                <a:solidFill>
                  <a:srgbClr val="FF0000"/>
                </a:solidFill>
                <a:latin typeface="Arial Rounded MT Bold" panose="020F0704030504030204" pitchFamily="34" charset="0"/>
              </a:rPr>
              <a:t>If(obj temp&gt;38)</a:t>
            </a:r>
          </a:p>
          <a:p>
            <a:pPr algn="ctr"/>
            <a:endParaRPr lang="en-US" dirty="0">
              <a:solidFill>
                <a:srgbClr val="FF0000"/>
              </a:solidFill>
              <a:latin typeface="Arial Rounded MT Bold" panose="020F0704030504030204" pitchFamily="34" charset="0"/>
            </a:endParaRPr>
          </a:p>
        </p:txBody>
      </p:sp>
      <p:cxnSp>
        <p:nvCxnSpPr>
          <p:cNvPr id="27" name="Straight Connector 26">
            <a:extLst>
              <a:ext uri="{FF2B5EF4-FFF2-40B4-BE49-F238E27FC236}">
                <a16:creationId xmlns:a16="http://schemas.microsoft.com/office/drawing/2014/main" id="{519C92C8-280C-45E2-88D3-A78DE776B9C4}"/>
              </a:ext>
            </a:extLst>
          </p:cNvPr>
          <p:cNvCxnSpPr>
            <a:cxnSpLocks/>
            <a:stCxn id="25" idx="2"/>
          </p:cNvCxnSpPr>
          <p:nvPr/>
        </p:nvCxnSpPr>
        <p:spPr>
          <a:xfrm>
            <a:off x="6134094" y="3569632"/>
            <a:ext cx="0" cy="547658"/>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49B9B98-9801-48AA-8927-802E177683A2}"/>
              </a:ext>
            </a:extLst>
          </p:cNvPr>
          <p:cNvSpPr/>
          <p:nvPr/>
        </p:nvSpPr>
        <p:spPr>
          <a:xfrm>
            <a:off x="4995863" y="4083872"/>
            <a:ext cx="2209782" cy="761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rial Rounded MT Bold" panose="020F0704030504030204" pitchFamily="34" charset="0"/>
              </a:rPr>
              <a:t>FUNCTION</a:t>
            </a:r>
            <a:endParaRPr lang="en-IN" sz="2000" dirty="0">
              <a:solidFill>
                <a:srgbClr val="FF0000"/>
              </a:solidFill>
              <a:latin typeface="Arial Rounded MT Bold" panose="020F0704030504030204" pitchFamily="34" charset="0"/>
            </a:endParaRPr>
          </a:p>
        </p:txBody>
      </p:sp>
      <p:cxnSp>
        <p:nvCxnSpPr>
          <p:cNvPr id="34" name="Straight Connector 33">
            <a:extLst>
              <a:ext uri="{FF2B5EF4-FFF2-40B4-BE49-F238E27FC236}">
                <a16:creationId xmlns:a16="http://schemas.microsoft.com/office/drawing/2014/main" id="{790D45FA-21D2-40EC-915B-1E581F228205}"/>
              </a:ext>
            </a:extLst>
          </p:cNvPr>
          <p:cNvCxnSpPr/>
          <p:nvPr/>
        </p:nvCxnSpPr>
        <p:spPr>
          <a:xfrm>
            <a:off x="6134090" y="4845816"/>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F93F3CE-76E5-4093-B447-9E7F96061735}"/>
              </a:ext>
            </a:extLst>
          </p:cNvPr>
          <p:cNvSpPr/>
          <p:nvPr/>
        </p:nvSpPr>
        <p:spPr>
          <a:xfrm>
            <a:off x="4943477" y="5281501"/>
            <a:ext cx="2314562" cy="6285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rial Rounded MT Bold" panose="020F0704030504030204" pitchFamily="34" charset="0"/>
              </a:rPr>
              <a:t>TEXT TO SPEECH</a:t>
            </a:r>
            <a:endParaRPr lang="en-IN" sz="2000" dirty="0">
              <a:solidFill>
                <a:srgbClr val="FF0000"/>
              </a:solidFill>
              <a:latin typeface="Arial Rounded MT Bold" panose="020F0704030504030204" pitchFamily="34" charset="0"/>
            </a:endParaRPr>
          </a:p>
        </p:txBody>
      </p:sp>
      <p:cxnSp>
        <p:nvCxnSpPr>
          <p:cNvPr id="43" name="Straight Connector 42">
            <a:extLst>
              <a:ext uri="{FF2B5EF4-FFF2-40B4-BE49-F238E27FC236}">
                <a16:creationId xmlns:a16="http://schemas.microsoft.com/office/drawing/2014/main" id="{DF0688F9-BCA0-464F-BE18-9EED02BE28F2}"/>
              </a:ext>
            </a:extLst>
          </p:cNvPr>
          <p:cNvCxnSpPr>
            <a:cxnSpLocks/>
          </p:cNvCxnSpPr>
          <p:nvPr/>
        </p:nvCxnSpPr>
        <p:spPr>
          <a:xfrm flipV="1">
            <a:off x="6096000" y="5910031"/>
            <a:ext cx="0" cy="380972"/>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B2027F7-0BCB-4435-9A87-7BEFD862ACB6}"/>
              </a:ext>
            </a:extLst>
          </p:cNvPr>
          <p:cNvSpPr/>
          <p:nvPr/>
        </p:nvSpPr>
        <p:spPr>
          <a:xfrm>
            <a:off x="4943476" y="6190075"/>
            <a:ext cx="2314547" cy="6285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rial Rounded MT Bold" panose="020F0704030504030204" pitchFamily="34" charset="0"/>
              </a:rPr>
              <a:t>PLAY AUDIO</a:t>
            </a:r>
            <a:endParaRPr lang="en-IN" sz="2000" dirty="0">
              <a:solidFill>
                <a:srgbClr val="FF0000"/>
              </a:solidFill>
              <a:latin typeface="Arial Rounded MT Bold" panose="020F0704030504030204" pitchFamily="34" charset="0"/>
            </a:endParaRPr>
          </a:p>
        </p:txBody>
      </p:sp>
      <p:cxnSp>
        <p:nvCxnSpPr>
          <p:cNvPr id="48" name="Straight Connector 47">
            <a:extLst>
              <a:ext uri="{FF2B5EF4-FFF2-40B4-BE49-F238E27FC236}">
                <a16:creationId xmlns:a16="http://schemas.microsoft.com/office/drawing/2014/main" id="{BB78BFDD-E98A-45E0-9F18-6AF7EC5641AC}"/>
              </a:ext>
            </a:extLst>
          </p:cNvPr>
          <p:cNvCxnSpPr>
            <a:cxnSpLocks/>
          </p:cNvCxnSpPr>
          <p:nvPr/>
        </p:nvCxnSpPr>
        <p:spPr>
          <a:xfrm>
            <a:off x="4572000" y="4464844"/>
            <a:ext cx="4048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E2AD02F-D617-40FC-B92D-8C7AA9776556}"/>
              </a:ext>
            </a:extLst>
          </p:cNvPr>
          <p:cNvCxnSpPr>
            <a:cxnSpLocks/>
          </p:cNvCxnSpPr>
          <p:nvPr/>
        </p:nvCxnSpPr>
        <p:spPr>
          <a:xfrm>
            <a:off x="4572000" y="3871981"/>
            <a:ext cx="0" cy="1185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D4E03AA-5295-4050-A43E-60FC7DB1FC96}"/>
              </a:ext>
            </a:extLst>
          </p:cNvPr>
          <p:cNvCxnSpPr>
            <a:cxnSpLocks/>
          </p:cNvCxnSpPr>
          <p:nvPr/>
        </p:nvCxnSpPr>
        <p:spPr>
          <a:xfrm>
            <a:off x="3962400" y="3871981"/>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38EF86-2FEA-4D60-8EB6-016EB43F8A72}"/>
              </a:ext>
            </a:extLst>
          </p:cNvPr>
          <p:cNvCxnSpPr>
            <a:cxnSpLocks/>
          </p:cNvCxnSpPr>
          <p:nvPr/>
        </p:nvCxnSpPr>
        <p:spPr>
          <a:xfrm>
            <a:off x="4000500" y="5064823"/>
            <a:ext cx="57150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03A595F5-51C3-4CA5-BF0B-40275904D74F}"/>
              </a:ext>
            </a:extLst>
          </p:cNvPr>
          <p:cNvSpPr/>
          <p:nvPr/>
        </p:nvSpPr>
        <p:spPr>
          <a:xfrm>
            <a:off x="2612261" y="3555468"/>
            <a:ext cx="1345388" cy="6857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lgerian" panose="04020705040A02060702" pitchFamily="82" charset="0"/>
              </a:rPr>
              <a:t>DOOR OPEN</a:t>
            </a:r>
            <a:endParaRPr lang="en-IN" sz="2000" dirty="0">
              <a:solidFill>
                <a:srgbClr val="FF0000"/>
              </a:solidFill>
              <a:latin typeface="Algerian" panose="04020705040A02060702" pitchFamily="82" charset="0"/>
            </a:endParaRPr>
          </a:p>
        </p:txBody>
      </p:sp>
      <p:sp>
        <p:nvSpPr>
          <p:cNvPr id="68" name="Oval 67">
            <a:extLst>
              <a:ext uri="{FF2B5EF4-FFF2-40B4-BE49-F238E27FC236}">
                <a16:creationId xmlns:a16="http://schemas.microsoft.com/office/drawing/2014/main" id="{6E67CAC3-6CAE-44F8-9F14-9F7FEFFA889D}"/>
              </a:ext>
            </a:extLst>
          </p:cNvPr>
          <p:cNvSpPr/>
          <p:nvPr/>
        </p:nvSpPr>
        <p:spPr>
          <a:xfrm>
            <a:off x="2739656" y="4714809"/>
            <a:ext cx="1345388" cy="6857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lgerian" panose="04020705040A02060702" pitchFamily="82" charset="0"/>
              </a:rPr>
              <a:t>DOOR CLOSE</a:t>
            </a:r>
            <a:endParaRPr lang="en-IN" sz="2000" dirty="0">
              <a:solidFill>
                <a:srgbClr val="FF0000"/>
              </a:solidFill>
              <a:latin typeface="Algerian" panose="04020705040A02060702" pitchFamily="82" charset="0"/>
            </a:endParaRPr>
          </a:p>
        </p:txBody>
      </p:sp>
      <p:sp>
        <p:nvSpPr>
          <p:cNvPr id="74" name="Oval 73">
            <a:extLst>
              <a:ext uri="{FF2B5EF4-FFF2-40B4-BE49-F238E27FC236}">
                <a16:creationId xmlns:a16="http://schemas.microsoft.com/office/drawing/2014/main" id="{4387A20A-C829-46B5-81A9-19D199E63832}"/>
              </a:ext>
            </a:extLst>
          </p:cNvPr>
          <p:cNvSpPr/>
          <p:nvPr/>
        </p:nvSpPr>
        <p:spPr>
          <a:xfrm>
            <a:off x="2443" y="3529082"/>
            <a:ext cx="1890713" cy="9357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lgerian" panose="04020705040A02060702" pitchFamily="82" charset="0"/>
              </a:rPr>
              <a:t>IBM IOT</a:t>
            </a:r>
          </a:p>
          <a:p>
            <a:pPr algn="ctr"/>
            <a:r>
              <a:rPr lang="en-US" sz="2000" dirty="0">
                <a:solidFill>
                  <a:srgbClr val="FF0000"/>
                </a:solidFill>
                <a:latin typeface="Algerian" panose="04020705040A02060702" pitchFamily="82" charset="0"/>
              </a:rPr>
              <a:t>OUTPUT</a:t>
            </a:r>
          </a:p>
        </p:txBody>
      </p:sp>
      <p:sp>
        <p:nvSpPr>
          <p:cNvPr id="75" name="Oval 74">
            <a:extLst>
              <a:ext uri="{FF2B5EF4-FFF2-40B4-BE49-F238E27FC236}">
                <a16:creationId xmlns:a16="http://schemas.microsoft.com/office/drawing/2014/main" id="{31F99082-35B7-44AD-9CC1-EFC10901D13C}"/>
              </a:ext>
            </a:extLst>
          </p:cNvPr>
          <p:cNvSpPr/>
          <p:nvPr/>
        </p:nvSpPr>
        <p:spPr>
          <a:xfrm>
            <a:off x="-40458" y="4648200"/>
            <a:ext cx="1890719" cy="10692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FF0000"/>
                </a:solidFill>
                <a:latin typeface="Algerian" panose="04020705040A02060702" pitchFamily="82" charset="0"/>
              </a:rPr>
              <a:t>MESSAGE PAYLOAD</a:t>
            </a:r>
            <a:endParaRPr lang="en-IN" sz="2000" dirty="0">
              <a:solidFill>
                <a:srgbClr val="FF0000"/>
              </a:solidFill>
              <a:latin typeface="Algerian" panose="04020705040A02060702" pitchFamily="82" charset="0"/>
            </a:endParaRPr>
          </a:p>
        </p:txBody>
      </p:sp>
      <p:cxnSp>
        <p:nvCxnSpPr>
          <p:cNvPr id="79" name="Straight Connector 78">
            <a:extLst>
              <a:ext uri="{FF2B5EF4-FFF2-40B4-BE49-F238E27FC236}">
                <a16:creationId xmlns:a16="http://schemas.microsoft.com/office/drawing/2014/main" id="{081D5012-69A0-4921-9023-6F9E4048893B}"/>
              </a:ext>
            </a:extLst>
          </p:cNvPr>
          <p:cNvCxnSpPr>
            <a:cxnSpLocks/>
            <a:stCxn id="74" idx="6"/>
          </p:cNvCxnSpPr>
          <p:nvPr/>
        </p:nvCxnSpPr>
        <p:spPr>
          <a:xfrm>
            <a:off x="1893156" y="3996963"/>
            <a:ext cx="738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194472-D617-42DC-940A-090567B29AFA}"/>
              </a:ext>
            </a:extLst>
          </p:cNvPr>
          <p:cNvCxnSpPr>
            <a:cxnSpLocks/>
            <a:endCxn id="68" idx="2"/>
          </p:cNvCxnSpPr>
          <p:nvPr/>
        </p:nvCxnSpPr>
        <p:spPr>
          <a:xfrm>
            <a:off x="1906208" y="4143307"/>
            <a:ext cx="833448"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40E4D8-C259-4270-88EA-76F84A9B3022}"/>
              </a:ext>
            </a:extLst>
          </p:cNvPr>
          <p:cNvCxnSpPr>
            <a:cxnSpLocks/>
          </p:cNvCxnSpPr>
          <p:nvPr/>
        </p:nvCxnSpPr>
        <p:spPr>
          <a:xfrm flipH="1">
            <a:off x="1850260" y="3992159"/>
            <a:ext cx="781046" cy="1065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B5FE5F7-751F-4E25-8AD9-9C47749AB258}"/>
              </a:ext>
            </a:extLst>
          </p:cNvPr>
          <p:cNvCxnSpPr>
            <a:cxnSpLocks/>
            <a:stCxn id="75" idx="6"/>
          </p:cNvCxnSpPr>
          <p:nvPr/>
        </p:nvCxnSpPr>
        <p:spPr>
          <a:xfrm flipV="1">
            <a:off x="1850261" y="5178033"/>
            <a:ext cx="889395" cy="4805"/>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324B08A6-831C-4F48-80A8-FDAD5EA10810}"/>
              </a:ext>
            </a:extLst>
          </p:cNvPr>
          <p:cNvSpPr/>
          <p:nvPr/>
        </p:nvSpPr>
        <p:spPr>
          <a:xfrm>
            <a:off x="2262231" y="45919"/>
            <a:ext cx="7542592" cy="376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Rounded MT Bold" panose="020F0704030504030204" pitchFamily="34" charset="0"/>
              </a:rPr>
              <a:t>Working (Block Diagram</a:t>
            </a:r>
            <a:r>
              <a:rPr lang="en-US" dirty="0"/>
              <a:t>)</a:t>
            </a:r>
            <a:endParaRPr lang="en-IN" dirty="0"/>
          </a:p>
        </p:txBody>
      </p:sp>
    </p:spTree>
    <p:extLst>
      <p:ext uri="{BB962C8B-B14F-4D97-AF65-F5344CB8AC3E}">
        <p14:creationId xmlns:p14="http://schemas.microsoft.com/office/powerpoint/2010/main" val="24827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14FB-1D2C-45CD-8AF5-ED655281CE92}"/>
              </a:ext>
            </a:extLst>
          </p:cNvPr>
          <p:cNvSpPr>
            <a:spLocks noGrp="1"/>
          </p:cNvSpPr>
          <p:nvPr>
            <p:ph type="title"/>
          </p:nvPr>
        </p:nvSpPr>
        <p:spPr>
          <a:xfrm>
            <a:off x="1524000" y="152400"/>
            <a:ext cx="9144000" cy="609600"/>
          </a:xfrm>
        </p:spPr>
        <p:txBody>
          <a:bodyPr/>
          <a:lstStyle/>
          <a:p>
            <a:r>
              <a:rPr lang="en-US" dirty="0"/>
              <a:t>            Process</a:t>
            </a:r>
          </a:p>
        </p:txBody>
      </p:sp>
      <p:pic>
        <p:nvPicPr>
          <p:cNvPr id="5" name="Content Placeholder 4">
            <a:extLst>
              <a:ext uri="{FF2B5EF4-FFF2-40B4-BE49-F238E27FC236}">
                <a16:creationId xmlns:a16="http://schemas.microsoft.com/office/drawing/2014/main" id="{B6AD6853-FF3E-47A2-90BA-F05C3A6786A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2" y="914401"/>
            <a:ext cx="5105398" cy="2917370"/>
          </a:xfrm>
        </p:spPr>
      </p:pic>
      <p:pic>
        <p:nvPicPr>
          <p:cNvPr id="13" name="Picture 12">
            <a:extLst>
              <a:ext uri="{FF2B5EF4-FFF2-40B4-BE49-F238E27FC236}">
                <a16:creationId xmlns:a16="http://schemas.microsoft.com/office/drawing/2014/main" id="{A1A8EC6E-9D67-4DAE-96D0-6C15EE993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914401"/>
            <a:ext cx="5189558" cy="2919127"/>
          </a:xfrm>
          <a:prstGeom prst="rect">
            <a:avLst/>
          </a:prstGeom>
        </p:spPr>
      </p:pic>
      <p:pic>
        <p:nvPicPr>
          <p:cNvPr id="22" name="Picture 21">
            <a:extLst>
              <a:ext uri="{FF2B5EF4-FFF2-40B4-BE49-F238E27FC236}">
                <a16:creationId xmlns:a16="http://schemas.microsoft.com/office/drawing/2014/main" id="{9C21D564-8499-4970-A697-D895B3EBDA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0" y="3962400"/>
            <a:ext cx="4876800" cy="2743200"/>
          </a:xfrm>
          <a:prstGeom prst="rect">
            <a:avLst/>
          </a:prstGeom>
        </p:spPr>
      </p:pic>
    </p:spTree>
    <p:extLst>
      <p:ext uri="{BB962C8B-B14F-4D97-AF65-F5344CB8AC3E}">
        <p14:creationId xmlns:p14="http://schemas.microsoft.com/office/powerpoint/2010/main" val="426116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D1025F-4660-479E-9C6A-27D4C41798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125" y="152400"/>
            <a:ext cx="6366933" cy="3581400"/>
          </a:xfrm>
          <a:prstGeom prst="rect">
            <a:avLst/>
          </a:prstGeom>
        </p:spPr>
      </p:pic>
      <p:pic>
        <p:nvPicPr>
          <p:cNvPr id="5" name="Picture 4">
            <a:extLst>
              <a:ext uri="{FF2B5EF4-FFF2-40B4-BE49-F238E27FC236}">
                <a16:creationId xmlns:a16="http://schemas.microsoft.com/office/drawing/2014/main" id="{29BF43AE-2E27-4F74-918A-2124164890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3834" y="3200400"/>
            <a:ext cx="6231466" cy="3505200"/>
          </a:xfrm>
          <a:prstGeom prst="rect">
            <a:avLst/>
          </a:prstGeom>
        </p:spPr>
      </p:pic>
    </p:spTree>
    <p:extLst>
      <p:ext uri="{BB962C8B-B14F-4D97-AF65-F5344CB8AC3E}">
        <p14:creationId xmlns:p14="http://schemas.microsoft.com/office/powerpoint/2010/main" val="173522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7676D0-BB2D-410A-BBA6-C152617FF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600934"/>
            <a:ext cx="5410200" cy="5120189"/>
          </a:xfrm>
          <a:prstGeom prst="rect">
            <a:avLst/>
          </a:prstGeom>
        </p:spPr>
      </p:pic>
      <p:pic>
        <p:nvPicPr>
          <p:cNvPr id="11" name="Picture 10">
            <a:extLst>
              <a:ext uri="{FF2B5EF4-FFF2-40B4-BE49-F238E27FC236}">
                <a16:creationId xmlns:a16="http://schemas.microsoft.com/office/drawing/2014/main" id="{639A7675-99BD-4FB3-80B2-660C32C73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00933"/>
            <a:ext cx="5981214" cy="5120189"/>
          </a:xfrm>
          <a:prstGeom prst="rect">
            <a:avLst/>
          </a:prstGeom>
        </p:spPr>
      </p:pic>
    </p:spTree>
    <p:extLst>
      <p:ext uri="{BB962C8B-B14F-4D97-AF65-F5344CB8AC3E}">
        <p14:creationId xmlns:p14="http://schemas.microsoft.com/office/powerpoint/2010/main" val="110448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786EDA-33F4-426B-8C1C-3767D81040A4}"/>
              </a:ext>
            </a:extLst>
          </p:cNvPr>
          <p:cNvSpPr txBox="1"/>
          <p:nvPr/>
        </p:nvSpPr>
        <p:spPr>
          <a:xfrm>
            <a:off x="76200" y="1143000"/>
            <a:ext cx="12115800" cy="5262979"/>
          </a:xfrm>
          <a:prstGeom prst="rect">
            <a:avLst/>
          </a:prstGeom>
          <a:noFill/>
        </p:spPr>
        <p:txBody>
          <a:bodyPr wrap="square">
            <a:spAutoFit/>
          </a:bodyPr>
          <a:lstStyle/>
          <a:p>
            <a:r>
              <a:rPr lang="en-US" sz="2800" dirty="0"/>
              <a:t>Automated  temperature checkup uses temperature sensors as its main component. The temperature sensors works on the principle of voltage across the diode terminals. The human body temperature is 38 degrees </a:t>
            </a:r>
            <a:r>
              <a:rPr lang="en-US" sz="2800" dirty="0" err="1"/>
              <a:t>Celcius</a:t>
            </a:r>
            <a:r>
              <a:rPr lang="en-US" sz="2800" dirty="0"/>
              <a:t>. If the temperature is less than or equal to 38 degrees </a:t>
            </a:r>
            <a:r>
              <a:rPr lang="en-US" sz="2800" dirty="0" err="1"/>
              <a:t>Celcius</a:t>
            </a:r>
            <a:r>
              <a:rPr lang="en-US" sz="2800" dirty="0"/>
              <a:t>, then the doors will be open and entry is allowed. If the temperature exceed 38 degrees </a:t>
            </a:r>
            <a:r>
              <a:rPr lang="en-US" sz="2800" dirty="0" err="1"/>
              <a:t>Celcius</a:t>
            </a:r>
            <a:r>
              <a:rPr lang="en-US" sz="2800" dirty="0"/>
              <a:t>, then the doors will be closed, an audio message will be heard and entry is restricted. Initially, an input is taken through the sensor which is sent to the IBM IoT input device, the object temperature is sent into the switch, where the temperature is checked and the following action is performed according to the condition. If the switch condition is satisfied, the code in the function block is executed and the doors will be closed along with a audio message. If not the doors will open and the output is given to the </a:t>
            </a:r>
            <a:r>
              <a:rPr lang="en-US" sz="2800" dirty="0" err="1"/>
              <a:t>msgpayload</a:t>
            </a:r>
            <a:r>
              <a:rPr lang="en-US" sz="1800" dirty="0"/>
              <a:t>.</a:t>
            </a:r>
            <a:endParaRPr lang="en-IN" sz="1800" dirty="0"/>
          </a:p>
        </p:txBody>
      </p:sp>
      <p:sp>
        <p:nvSpPr>
          <p:cNvPr id="5" name="TextBox 4">
            <a:extLst>
              <a:ext uri="{FF2B5EF4-FFF2-40B4-BE49-F238E27FC236}">
                <a16:creationId xmlns:a16="http://schemas.microsoft.com/office/drawing/2014/main" id="{28ECCF8B-A03E-401D-BE7F-A6CB1BECB913}"/>
              </a:ext>
            </a:extLst>
          </p:cNvPr>
          <p:cNvSpPr txBox="1"/>
          <p:nvPr/>
        </p:nvSpPr>
        <p:spPr>
          <a:xfrm>
            <a:off x="4800600" y="449062"/>
            <a:ext cx="6705600" cy="584775"/>
          </a:xfrm>
          <a:prstGeom prst="rect">
            <a:avLst/>
          </a:prstGeom>
          <a:noFill/>
        </p:spPr>
        <p:txBody>
          <a:bodyPr wrap="square" rtlCol="0">
            <a:spAutoFit/>
          </a:bodyPr>
          <a:lstStyle/>
          <a:p>
            <a:r>
              <a:rPr lang="en-US" sz="3200" dirty="0">
                <a:solidFill>
                  <a:schemeClr val="accent1"/>
                </a:solidFill>
              </a:rPr>
              <a:t>Working</a:t>
            </a:r>
            <a:endParaRPr lang="en-IN" sz="3200" dirty="0">
              <a:solidFill>
                <a:schemeClr val="accent1"/>
              </a:solidFill>
            </a:endParaRPr>
          </a:p>
        </p:txBody>
      </p:sp>
    </p:spTree>
    <p:extLst>
      <p:ext uri="{BB962C8B-B14F-4D97-AF65-F5344CB8AC3E}">
        <p14:creationId xmlns:p14="http://schemas.microsoft.com/office/powerpoint/2010/main" val="136569191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76</TotalTime>
  <Words>314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Arial Rounded MT Bold</vt:lpstr>
      <vt:lpstr>Candara</vt:lpstr>
      <vt:lpstr>Consolas</vt:lpstr>
      <vt:lpstr>Tech Computer 16x9</vt:lpstr>
      <vt:lpstr>AUTOMATED TEMPERATURE CHECK-UP</vt:lpstr>
      <vt:lpstr>  ABSTRACT</vt:lpstr>
      <vt:lpstr>PowerPoint Presentation</vt:lpstr>
      <vt:lpstr>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GORTHY</dc:creator>
  <cp:lastModifiedBy>MERCY JOY</cp:lastModifiedBy>
  <cp:revision>19</cp:revision>
  <dcterms:created xsi:type="dcterms:W3CDTF">2021-04-09T16:25:08Z</dcterms:created>
  <dcterms:modified xsi:type="dcterms:W3CDTF">2021-04-10T06:21:06Z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