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chemistry.com/chemical-elements-human-body" TargetMode="External"/><Relationship Id="rId2" Type="http://schemas.openxmlformats.org/officeDocument/2006/relationships/hyperlink" Target="https://azchemistry.com/iron-uses-plants" TargetMode="External"/><Relationship Id="rId1" Type="http://schemas.openxmlformats.org/officeDocument/2006/relationships/slideLayout" Target="../slideLayouts/slideLayout2.xml"/><Relationship Id="rId4" Type="http://schemas.openxmlformats.org/officeDocument/2006/relationships/hyperlink" Target="https://azchemistry.com/chemicals-in-wa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Introduction</a:t>
            </a:r>
            <a:br>
              <a:rPr lang="en-US" sz="4400" dirty="0">
                <a:solidFill>
                  <a:schemeClr val="tx1"/>
                </a:solidFill>
              </a:rPr>
            </a:br>
            <a:r>
              <a:rPr lang="en-US" sz="4400" dirty="0">
                <a:solidFill>
                  <a:schemeClr val="tx1"/>
                </a:solidFill>
              </a:rPr>
              <a:t>to</a:t>
            </a:r>
            <a:br>
              <a:rPr lang="en-US" sz="4400" dirty="0">
                <a:solidFill>
                  <a:schemeClr val="tx1"/>
                </a:solidFill>
              </a:rPr>
            </a:br>
            <a:r>
              <a:rPr lang="en-US" sz="4400" dirty="0" err="1">
                <a:solidFill>
                  <a:schemeClr val="tx1"/>
                </a:solidFill>
              </a:rPr>
              <a:t>iot</a:t>
            </a:r>
            <a:r>
              <a:rPr lang="en-US" sz="4400" dirty="0">
                <a:solidFill>
                  <a:schemeClr val="tx1"/>
                </a:solidFill>
              </a:rPr>
              <a:t>(internet of things)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D6BC2-7C09-4A12-BB8C-80C9FED78CED}"/>
              </a:ext>
            </a:extLst>
          </p:cNvPr>
          <p:cNvSpPr>
            <a:spLocks noGrp="1"/>
          </p:cNvSpPr>
          <p:nvPr>
            <p:ph idx="1"/>
          </p:nvPr>
        </p:nvSpPr>
        <p:spPr/>
        <p:txBody>
          <a:bodyPr/>
          <a:lstStyle/>
          <a:p>
            <a:pPr algn="l" fontAlgn="base"/>
            <a:r>
              <a:rPr lang="en-US" sz="2000" b="1" i="0" dirty="0">
                <a:solidFill>
                  <a:srgbClr val="40424E"/>
                </a:solidFill>
                <a:effectLst/>
                <a:latin typeface="urw-din"/>
              </a:rPr>
              <a:t>Internet of Things (IoT)</a:t>
            </a:r>
            <a:r>
              <a:rPr lang="en-US" sz="2000" b="0" i="0" dirty="0">
                <a:solidFill>
                  <a:srgbClr val="40424E"/>
                </a:solidFill>
                <a:effectLst/>
                <a:latin typeface="urw-din"/>
              </a:rPr>
              <a:t> is the networking of physical objects that contain electronics embedded within their architecture in order to communicate and sense interactions amongst each other or with respect to the external environment. In the upcoming years, IoT-based technology will offer advanced levels of services and practically change the way people lead their daily lives. Advancements in medicine, power, gene therapies, agriculture, smart cities, and smart homes are just a very few of the categorical examples where IoT is strongly established.</a:t>
            </a:r>
          </a:p>
          <a:p>
            <a:pPr algn="l" fontAlgn="base"/>
            <a:r>
              <a:rPr lang="en-US" sz="2000" b="0" i="0" dirty="0">
                <a:solidFill>
                  <a:srgbClr val="40424E"/>
                </a:solidFill>
                <a:effectLst/>
                <a:latin typeface="urw-din"/>
              </a:rPr>
              <a:t>Over 9 billion ‘Things’ (physical objects) are currently connected to the Internet, as of now. In the near future, this number is expected to rise to a whopping 20 billion.</a:t>
            </a:r>
          </a:p>
          <a:p>
            <a:endParaRPr lang="en-IN" dirty="0"/>
          </a:p>
        </p:txBody>
      </p:sp>
      <p:pic>
        <p:nvPicPr>
          <p:cNvPr id="1026" name="Picture 2" descr="See the source image">
            <a:extLst>
              <a:ext uri="{FF2B5EF4-FFF2-40B4-BE49-F238E27FC236}">
                <a16:creationId xmlns:a16="http://schemas.microsoft.com/office/drawing/2014/main" id="{930D449B-A25E-47A7-8793-8666CB481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151" y="379273"/>
            <a:ext cx="2171699" cy="17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91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5B9C-5559-4D42-B8ED-C4DDE9354B3F}"/>
              </a:ext>
            </a:extLst>
          </p:cNvPr>
          <p:cNvSpPr>
            <a:spLocks noGrp="1"/>
          </p:cNvSpPr>
          <p:nvPr>
            <p:ph type="title"/>
          </p:nvPr>
        </p:nvSpPr>
        <p:spPr/>
        <p:txBody>
          <a:bodyPr/>
          <a:lstStyle/>
          <a:p>
            <a:r>
              <a:rPr lang="en-US" dirty="0"/>
              <a:t>Components Required For IOT</a:t>
            </a:r>
            <a:endParaRPr lang="en-IN" dirty="0"/>
          </a:p>
        </p:txBody>
      </p:sp>
      <p:sp>
        <p:nvSpPr>
          <p:cNvPr id="3" name="Content Placeholder 2">
            <a:extLst>
              <a:ext uri="{FF2B5EF4-FFF2-40B4-BE49-F238E27FC236}">
                <a16:creationId xmlns:a16="http://schemas.microsoft.com/office/drawing/2014/main" id="{76A4BA68-960B-4283-A1D6-74681FE62E81}"/>
              </a:ext>
            </a:extLst>
          </p:cNvPr>
          <p:cNvSpPr>
            <a:spLocks noGrp="1"/>
          </p:cNvSpPr>
          <p:nvPr>
            <p:ph idx="1"/>
          </p:nvPr>
        </p:nvSpPr>
        <p:spPr/>
        <p:txBody>
          <a:bodyPr>
            <a:normAutofit fontScale="92500" lnSpcReduction="20000"/>
          </a:bodyPr>
          <a:lstStyle/>
          <a:p>
            <a:pPr algn="l" fontAlgn="base">
              <a:buFont typeface="+mj-lt"/>
              <a:buAutoNum type="arabicPeriod"/>
            </a:pPr>
            <a:r>
              <a:rPr lang="en-US" sz="1700" b="1" i="0" dirty="0">
                <a:solidFill>
                  <a:srgbClr val="40424E"/>
                </a:solidFill>
                <a:effectLst/>
                <a:latin typeface="urw-din"/>
              </a:rPr>
              <a:t>Low-power embedded systems –</a:t>
            </a:r>
            <a:br>
              <a:rPr lang="en-US" sz="1700" b="0" i="0" dirty="0">
                <a:solidFill>
                  <a:srgbClr val="40424E"/>
                </a:solidFill>
                <a:effectLst/>
                <a:latin typeface="urw-din"/>
              </a:rPr>
            </a:br>
            <a:r>
              <a:rPr lang="en-US" sz="1700" b="0" i="0" dirty="0">
                <a:solidFill>
                  <a:srgbClr val="40424E"/>
                </a:solidFill>
                <a:effectLst/>
                <a:latin typeface="urw-din"/>
              </a:rPr>
              <a:t>Less battery consumption, high performance are the inverse factors play a significant role during the design of electronic systems.</a:t>
            </a:r>
          </a:p>
          <a:p>
            <a:pPr algn="l" fontAlgn="base">
              <a:buFont typeface="+mj-lt"/>
              <a:buAutoNum type="arabicPeriod"/>
            </a:pPr>
            <a:r>
              <a:rPr lang="en-US" sz="1700" b="1" i="0" dirty="0">
                <a:solidFill>
                  <a:srgbClr val="40424E"/>
                </a:solidFill>
                <a:effectLst/>
                <a:latin typeface="urw-din"/>
              </a:rPr>
              <a:t>Cloud computing –</a:t>
            </a:r>
            <a:br>
              <a:rPr lang="en-US" sz="1700" b="0" i="0" dirty="0">
                <a:solidFill>
                  <a:srgbClr val="40424E"/>
                </a:solidFill>
                <a:effectLst/>
                <a:latin typeface="urw-din"/>
              </a:rPr>
            </a:br>
            <a:r>
              <a:rPr lang="en-US" sz="1700" b="0" i="0" dirty="0">
                <a:solidFill>
                  <a:srgbClr val="40424E"/>
                </a:solidFill>
                <a:effectLst/>
                <a:latin typeface="urw-din"/>
              </a:rPr>
              <a:t>Data collected through IoT devices is massive and this data has to be stored on a reliable storage server. This is where cloud computing comes into play. The data is processed and learned, giving more room for us to discover where things like electrical faults/errors are within the system.</a:t>
            </a:r>
          </a:p>
          <a:p>
            <a:pPr algn="l" fontAlgn="base">
              <a:buFont typeface="+mj-lt"/>
              <a:buAutoNum type="arabicPeriod"/>
            </a:pPr>
            <a:r>
              <a:rPr lang="en-US" sz="1700" b="1" i="0" dirty="0">
                <a:solidFill>
                  <a:srgbClr val="40424E"/>
                </a:solidFill>
                <a:effectLst/>
                <a:latin typeface="urw-din"/>
              </a:rPr>
              <a:t>Availability of big data –</a:t>
            </a:r>
            <a:br>
              <a:rPr lang="en-US" sz="1700" b="0" i="0" dirty="0">
                <a:solidFill>
                  <a:srgbClr val="40424E"/>
                </a:solidFill>
                <a:effectLst/>
                <a:latin typeface="urw-din"/>
              </a:rPr>
            </a:br>
            <a:r>
              <a:rPr lang="en-US" sz="1700" b="0" i="0" dirty="0">
                <a:solidFill>
                  <a:srgbClr val="40424E"/>
                </a:solidFill>
                <a:effectLst/>
                <a:latin typeface="urw-din"/>
              </a:rPr>
              <a:t>We know that IoT relies heavily on sensors, especially real-time. As these electronic devices spread throughout every field, their usage is going to trigger a massive flux of big data.</a:t>
            </a:r>
          </a:p>
          <a:p>
            <a:pPr algn="l" fontAlgn="base">
              <a:buFont typeface="+mj-lt"/>
              <a:buAutoNum type="arabicPeriod"/>
            </a:pPr>
            <a:r>
              <a:rPr lang="en-US" sz="1700" b="1" i="0" dirty="0">
                <a:solidFill>
                  <a:srgbClr val="40424E"/>
                </a:solidFill>
                <a:effectLst/>
                <a:latin typeface="urw-din"/>
              </a:rPr>
              <a:t>Networking connection –</a:t>
            </a:r>
            <a:br>
              <a:rPr lang="en-US" sz="1700" b="0" i="0" dirty="0">
                <a:solidFill>
                  <a:srgbClr val="40424E"/>
                </a:solidFill>
                <a:effectLst/>
                <a:latin typeface="urw-din"/>
              </a:rPr>
            </a:br>
            <a:r>
              <a:rPr lang="en-US" sz="1700" b="0" i="0" dirty="0">
                <a:solidFill>
                  <a:srgbClr val="40424E"/>
                </a:solidFill>
                <a:effectLst/>
                <a:latin typeface="urw-din"/>
              </a:rPr>
              <a:t>In order to communicate, internet connectivity is a must where each physical object is represented by an IP address. However, there are only a limited number of addresses available according to the IP naming. Due to the growing number of devices, this naming system will not be feasible anymore. Therefore, researchers are looking for another alternative naming system to represent each physical object.</a:t>
            </a:r>
          </a:p>
          <a:p>
            <a:endParaRPr lang="en-IN" dirty="0"/>
          </a:p>
        </p:txBody>
      </p:sp>
    </p:spTree>
    <p:extLst>
      <p:ext uri="{BB962C8B-B14F-4D97-AF65-F5344CB8AC3E}">
        <p14:creationId xmlns:p14="http://schemas.microsoft.com/office/powerpoint/2010/main" val="789312993"/>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0583-280C-41FB-B00D-6AFF6A66EA69}"/>
              </a:ext>
            </a:extLst>
          </p:cNvPr>
          <p:cNvSpPr>
            <a:spLocks noGrp="1"/>
          </p:cNvSpPr>
          <p:nvPr>
            <p:ph type="title"/>
          </p:nvPr>
        </p:nvSpPr>
        <p:spPr/>
        <p:txBody>
          <a:bodyPr/>
          <a:lstStyle/>
          <a:p>
            <a:r>
              <a:rPr lang="en-US" dirty="0"/>
              <a:t>PESTICIDES AND ITS USAGE</a:t>
            </a:r>
            <a:endParaRPr lang="en-IN" dirty="0"/>
          </a:p>
        </p:txBody>
      </p:sp>
      <p:sp>
        <p:nvSpPr>
          <p:cNvPr id="3" name="Content Placeholder 2">
            <a:extLst>
              <a:ext uri="{FF2B5EF4-FFF2-40B4-BE49-F238E27FC236}">
                <a16:creationId xmlns:a16="http://schemas.microsoft.com/office/drawing/2014/main" id="{464DB46F-DA60-4442-984B-2C37774911D2}"/>
              </a:ext>
            </a:extLst>
          </p:cNvPr>
          <p:cNvSpPr>
            <a:spLocks noGrp="1"/>
          </p:cNvSpPr>
          <p:nvPr>
            <p:ph idx="1"/>
          </p:nvPr>
        </p:nvSpPr>
        <p:spPr/>
        <p:txBody>
          <a:bodyPr>
            <a:normAutofit fontScale="92500"/>
          </a:bodyPr>
          <a:lstStyle/>
          <a:p>
            <a:pPr algn="just"/>
            <a:r>
              <a:rPr lang="en-US" sz="2400" b="0" i="0" dirty="0">
                <a:solidFill>
                  <a:srgbClr val="333333"/>
                </a:solidFill>
                <a:effectLst/>
                <a:latin typeface="Arial" panose="020B0604020202020204" pitchFamily="34" charset="0"/>
              </a:rPr>
              <a:t>Pesticides are chemical substances that are meant to kill pests. In general, a pesticide is a chemical or a biological agent such as a virus, bacterium, antimicrobial, or disinfectant that deters, incapacitates, kills, pests.</a:t>
            </a:r>
          </a:p>
          <a:p>
            <a:pPr algn="just"/>
            <a:r>
              <a:rPr lang="en-US" sz="2400" b="0" i="0" dirty="0">
                <a:solidFill>
                  <a:srgbClr val="333333"/>
                </a:solidFill>
                <a:effectLst/>
                <a:latin typeface="Arial" panose="020B0604020202020204" pitchFamily="34" charset="0"/>
              </a:rPr>
              <a:t>This use of pesticides is so common that the term pesticide is often treated as synonymous with plant protection product. It is commonly used to eliminate or control a variety of agricultural pests that can damage crops and livestock and reduce farm productivity. The most commonly applied pesticides are insecticides to kill insects, herbicides to kill weeds, rodenticides to kill rodents, and fungicides to control fungi, </a:t>
            </a:r>
            <a:r>
              <a:rPr lang="en-US" sz="2400" b="0" i="0" dirty="0" err="1">
                <a:solidFill>
                  <a:srgbClr val="333333"/>
                </a:solidFill>
                <a:effectLst/>
                <a:latin typeface="Arial" panose="020B0604020202020204" pitchFamily="34" charset="0"/>
              </a:rPr>
              <a:t>mould</a:t>
            </a:r>
            <a:r>
              <a:rPr lang="en-US" sz="2400" b="0" i="0" dirty="0">
                <a:solidFill>
                  <a:srgbClr val="333333"/>
                </a:solidFill>
                <a:effectLst/>
                <a:latin typeface="Arial" panose="020B0604020202020204" pitchFamily="34" charset="0"/>
              </a:rPr>
              <a:t>, and mildew.</a:t>
            </a:r>
          </a:p>
          <a:p>
            <a:endParaRPr lang="en-IN" sz="2000" dirty="0"/>
          </a:p>
        </p:txBody>
      </p:sp>
    </p:spTree>
    <p:extLst>
      <p:ext uri="{BB962C8B-B14F-4D97-AF65-F5344CB8AC3E}">
        <p14:creationId xmlns:p14="http://schemas.microsoft.com/office/powerpoint/2010/main" val="9594096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AE9A-D36B-453F-BBC4-5146CEDA8352}"/>
              </a:ext>
            </a:extLst>
          </p:cNvPr>
          <p:cNvSpPr>
            <a:spLocks noGrp="1"/>
          </p:cNvSpPr>
          <p:nvPr>
            <p:ph type="title"/>
          </p:nvPr>
        </p:nvSpPr>
        <p:spPr>
          <a:xfrm>
            <a:off x="1066800" y="623544"/>
            <a:ext cx="10058400" cy="1371600"/>
          </a:xfrm>
        </p:spPr>
        <p:txBody>
          <a:bodyPr/>
          <a:lstStyle/>
          <a:p>
            <a:r>
              <a:rPr lang="en-US" dirty="0"/>
              <a:t>PROBLEMS CAUSED BY EXCESSIVE USAGE OF PESTICIDES</a:t>
            </a:r>
            <a:endParaRPr lang="en-IN" dirty="0"/>
          </a:p>
        </p:txBody>
      </p:sp>
      <p:sp>
        <p:nvSpPr>
          <p:cNvPr id="3" name="Content Placeholder 2">
            <a:extLst>
              <a:ext uri="{FF2B5EF4-FFF2-40B4-BE49-F238E27FC236}">
                <a16:creationId xmlns:a16="http://schemas.microsoft.com/office/drawing/2014/main" id="{037A01AE-7AC5-46D0-9C7B-B9FCAC9788B9}"/>
              </a:ext>
            </a:extLst>
          </p:cNvPr>
          <p:cNvSpPr>
            <a:spLocks noGrp="1"/>
          </p:cNvSpPr>
          <p:nvPr>
            <p:ph idx="1"/>
          </p:nvPr>
        </p:nvSpPr>
        <p:spPr/>
        <p:txBody>
          <a:bodyPr>
            <a:normAutofit fontScale="25000" lnSpcReduction="20000"/>
          </a:bodyPr>
          <a:lstStyle/>
          <a:p>
            <a:pPr algn="l"/>
            <a:r>
              <a:rPr lang="en-US" sz="3800" b="1" i="0" dirty="0">
                <a:solidFill>
                  <a:srgbClr val="000000"/>
                </a:solidFill>
                <a:effectLst/>
                <a:latin typeface="NonBreakingSpaceOverride"/>
              </a:rPr>
              <a:t>1. Environmental Effects</a:t>
            </a:r>
            <a:endParaRPr lang="en-US" sz="3800" b="0" i="0" dirty="0">
              <a:solidFill>
                <a:srgbClr val="000000"/>
              </a:solidFill>
              <a:effectLst/>
              <a:latin typeface="NonBreakingSpaceOverride"/>
            </a:endParaRPr>
          </a:p>
          <a:p>
            <a:pPr algn="l"/>
            <a:r>
              <a:rPr lang="en-US" sz="3000" b="0" i="0" dirty="0">
                <a:solidFill>
                  <a:srgbClr val="000000"/>
                </a:solidFill>
                <a:effectLst/>
                <a:latin typeface="NonBreakingSpaceOverride"/>
              </a:rPr>
              <a:t>As basically the function of pesticide is to kill pest by poisoning them the side effect of it might not far from it. It is reported that the usage of chemical fertilizer (read more : </a:t>
            </a:r>
            <a:r>
              <a:rPr lang="en-US" sz="3000" b="0" i="0" u="sng" dirty="0">
                <a:solidFill>
                  <a:srgbClr val="CD2653"/>
                </a:solidFill>
                <a:effectLst/>
                <a:latin typeface="NonBreakingSpaceOverride"/>
                <a:hlinkClick r:id="rId2"/>
              </a:rPr>
              <a:t>iron used in plant for growth</a:t>
            </a:r>
            <a:r>
              <a:rPr lang="en-US" sz="3000" b="0" i="0" dirty="0">
                <a:solidFill>
                  <a:srgbClr val="000000"/>
                </a:solidFill>
                <a:effectLst/>
                <a:latin typeface="NonBreakingSpaceOverride"/>
              </a:rPr>
              <a:t> and fertilizer) and pesticide contaminated and poison the soil, water, turf, and other vegetation. In addition to kill the pest, it is also kill another unwanted animal to kill such as birds, fish and other animal who has direct contact to it.</a:t>
            </a:r>
          </a:p>
          <a:p>
            <a:pPr algn="l"/>
            <a:r>
              <a:rPr lang="en-US" sz="3800" b="1" i="0" dirty="0">
                <a:solidFill>
                  <a:srgbClr val="000000"/>
                </a:solidFill>
                <a:effectLst/>
                <a:latin typeface="NonBreakingSpaceOverride"/>
              </a:rPr>
              <a:t>2. Human health</a:t>
            </a:r>
            <a:endParaRPr lang="en-US" sz="3800" b="0" i="0" dirty="0">
              <a:solidFill>
                <a:srgbClr val="000000"/>
              </a:solidFill>
              <a:effectLst/>
              <a:latin typeface="NonBreakingSpaceOverride"/>
            </a:endParaRPr>
          </a:p>
          <a:p>
            <a:pPr algn="l"/>
            <a:r>
              <a:rPr lang="en-US" sz="3700" b="0" i="0" dirty="0">
                <a:solidFill>
                  <a:srgbClr val="000000"/>
                </a:solidFill>
                <a:effectLst/>
                <a:latin typeface="NonBreakingSpaceOverride"/>
              </a:rPr>
              <a:t>In recent study conducted in 2001, shows that the chemical pesticides has things to do with cardiovascular- and endocrine-related effects. This study started in 1976 where during the production of 2,4,5 </a:t>
            </a:r>
            <a:r>
              <a:rPr lang="en-US" sz="3700" b="0" i="0" dirty="0" err="1">
                <a:solidFill>
                  <a:srgbClr val="000000"/>
                </a:solidFill>
                <a:effectLst/>
                <a:latin typeface="NonBreakingSpaceOverride"/>
              </a:rPr>
              <a:t>T,a</a:t>
            </a:r>
            <a:r>
              <a:rPr lang="en-US" sz="3700" b="0" i="0" dirty="0">
                <a:solidFill>
                  <a:srgbClr val="000000"/>
                </a:solidFill>
                <a:effectLst/>
                <a:latin typeface="NonBreakingSpaceOverride"/>
              </a:rPr>
              <a:t> herbicide there is indication it is resulted a dioxin. This compound could damage on  liver function, immune function, neurologic impairment, and reproductive. (read more :</a:t>
            </a:r>
            <a:r>
              <a:rPr lang="en-US" sz="3700" b="0" i="0" u="sng" dirty="0">
                <a:solidFill>
                  <a:srgbClr val="CD2653"/>
                </a:solidFill>
                <a:effectLst/>
                <a:latin typeface="NonBreakingSpaceOverride"/>
                <a:hlinkClick r:id="rId3"/>
              </a:rPr>
              <a:t> chemical elements of human body</a:t>
            </a:r>
            <a:r>
              <a:rPr lang="en-US" sz="3700" b="0" i="0" dirty="0">
                <a:solidFill>
                  <a:srgbClr val="000000"/>
                </a:solidFill>
                <a:effectLst/>
                <a:latin typeface="NonBreakingSpaceOverride"/>
              </a:rPr>
              <a:t>)</a:t>
            </a:r>
          </a:p>
          <a:p>
            <a:pPr algn="l"/>
            <a:r>
              <a:rPr lang="en-US" sz="3800" b="1" i="0" dirty="0">
                <a:solidFill>
                  <a:srgbClr val="000000"/>
                </a:solidFill>
                <a:effectLst/>
                <a:latin typeface="NonBreakingSpaceOverride"/>
              </a:rPr>
              <a:t>3. Surface water contamination</a:t>
            </a:r>
            <a:endParaRPr lang="en-US" sz="3800" b="0" i="0" dirty="0">
              <a:solidFill>
                <a:srgbClr val="000000"/>
              </a:solidFill>
              <a:effectLst/>
              <a:latin typeface="NonBreakingSpaceOverride"/>
            </a:endParaRPr>
          </a:p>
          <a:p>
            <a:pPr algn="l"/>
            <a:r>
              <a:rPr lang="en-US" sz="3700" b="0" i="0" dirty="0">
                <a:solidFill>
                  <a:srgbClr val="000000"/>
                </a:solidFill>
                <a:effectLst/>
                <a:latin typeface="NonBreakingSpaceOverride"/>
              </a:rPr>
              <a:t>When farmers or pesticide user use the product by spraying it to the treated plants, the pesticide could reach surface water from treated plants and soil. Several cases have been reported due to this cause, according to U.S. Geological Survey (USGS) they observation resulted that more than 90 percent of water and fish samples from all streams contained one, or more often, several pesticides.</a:t>
            </a:r>
          </a:p>
          <a:p>
            <a:pPr algn="l"/>
            <a:r>
              <a:rPr lang="en-US" sz="3700" b="1" dirty="0">
                <a:solidFill>
                  <a:srgbClr val="000000"/>
                </a:solidFill>
                <a:latin typeface="NonBreakingSpaceOverride"/>
              </a:rPr>
              <a:t>4</a:t>
            </a:r>
            <a:r>
              <a:rPr lang="en-US" sz="3700" dirty="0">
                <a:solidFill>
                  <a:srgbClr val="000000"/>
                </a:solidFill>
                <a:latin typeface="NonBreakingSpaceOverride"/>
              </a:rPr>
              <a:t>. </a:t>
            </a:r>
            <a:r>
              <a:rPr lang="en-US" sz="3700" b="1" dirty="0">
                <a:solidFill>
                  <a:srgbClr val="000000"/>
                </a:solidFill>
                <a:latin typeface="NonBreakingSpaceOverride"/>
              </a:rPr>
              <a:t>Ground water co</a:t>
            </a:r>
            <a:r>
              <a:rPr lang="en-US" sz="3800" b="1" dirty="0">
                <a:solidFill>
                  <a:srgbClr val="000000"/>
                </a:solidFill>
                <a:latin typeface="NonBreakingSpaceOverride"/>
              </a:rPr>
              <a:t>ntamination</a:t>
            </a:r>
          </a:p>
          <a:p>
            <a:pPr algn="l"/>
            <a:r>
              <a:rPr lang="en-US" sz="3700" b="0" i="0" dirty="0">
                <a:solidFill>
                  <a:srgbClr val="000000"/>
                </a:solidFill>
                <a:effectLst/>
                <a:latin typeface="NonBreakingSpaceOverride"/>
              </a:rPr>
              <a:t>As well as surface water contamination, pesticide also contaminated the ground water with the chemical that should not be in it (read more : </a:t>
            </a:r>
            <a:r>
              <a:rPr lang="en-US" sz="3700" b="0" i="0" u="sng" dirty="0">
                <a:solidFill>
                  <a:srgbClr val="CD2653"/>
                </a:solidFill>
                <a:effectLst/>
                <a:latin typeface="NonBreakingSpaceOverride"/>
                <a:hlinkClick r:id="rId4"/>
              </a:rPr>
              <a:t>chemicals in water</a:t>
            </a:r>
            <a:r>
              <a:rPr lang="en-US" sz="3700" b="0" i="0" dirty="0">
                <a:solidFill>
                  <a:srgbClr val="000000"/>
                </a:solidFill>
                <a:effectLst/>
                <a:latin typeface="NonBreakingSpaceOverride"/>
              </a:rPr>
              <a:t>). This is a very bad situation where the source of life that is water is </a:t>
            </a:r>
            <a:r>
              <a:rPr lang="en-US" sz="3700" b="0" i="0" dirty="0" err="1">
                <a:solidFill>
                  <a:srgbClr val="000000"/>
                </a:solidFill>
                <a:effectLst/>
                <a:latin typeface="NonBreakingSpaceOverride"/>
              </a:rPr>
              <a:t>toxicated</a:t>
            </a:r>
            <a:r>
              <a:rPr lang="en-US" sz="3700" b="0" i="0" dirty="0">
                <a:solidFill>
                  <a:srgbClr val="000000"/>
                </a:solidFill>
                <a:effectLst/>
                <a:latin typeface="NonBreakingSpaceOverride"/>
              </a:rPr>
              <a:t> by the pesticides.</a:t>
            </a:r>
          </a:p>
          <a:p>
            <a:pPr algn="l"/>
            <a:r>
              <a:rPr lang="en-US" sz="3700" b="0" i="0" dirty="0">
                <a:solidFill>
                  <a:srgbClr val="000000"/>
                </a:solidFill>
                <a:effectLst/>
                <a:latin typeface="NonBreakingSpaceOverride"/>
              </a:rPr>
              <a:t>Once the water has been contaminated, it needs a complex and expensive source to clean it up. This catastrophic situation is found in India where according to USGS 58% of drinking water were contaminated with </a:t>
            </a:r>
            <a:r>
              <a:rPr lang="en-US" sz="3700" b="0" i="0" dirty="0" err="1">
                <a:solidFill>
                  <a:srgbClr val="000000"/>
                </a:solidFill>
                <a:effectLst/>
                <a:latin typeface="NonBreakingSpaceOverride"/>
              </a:rPr>
              <a:t>Organo</a:t>
            </a:r>
            <a:r>
              <a:rPr lang="en-US" sz="3700" b="0" i="0" dirty="0">
                <a:solidFill>
                  <a:srgbClr val="000000"/>
                </a:solidFill>
                <a:effectLst/>
                <a:latin typeface="NonBreakingSpaceOverride"/>
              </a:rPr>
              <a:t> Chlorine pesticides above the EPA standards.</a:t>
            </a:r>
          </a:p>
          <a:p>
            <a:pPr algn="l"/>
            <a:r>
              <a:rPr lang="en-US" sz="3800" b="1" i="0" dirty="0">
                <a:solidFill>
                  <a:srgbClr val="000000"/>
                </a:solidFill>
                <a:effectLst/>
                <a:latin typeface="NonBreakingSpaceOverride"/>
              </a:rPr>
              <a:t>5. Soil fertility effect</a:t>
            </a:r>
            <a:endParaRPr lang="en-US" sz="3800" b="0" i="0" dirty="0">
              <a:solidFill>
                <a:srgbClr val="000000"/>
              </a:solidFill>
              <a:effectLst/>
              <a:latin typeface="NonBreakingSpaceOverride"/>
            </a:endParaRPr>
          </a:p>
          <a:p>
            <a:pPr algn="l"/>
            <a:r>
              <a:rPr lang="en-US" sz="4200" b="0" i="0" dirty="0">
                <a:solidFill>
                  <a:srgbClr val="000000"/>
                </a:solidFill>
                <a:effectLst/>
                <a:latin typeface="NonBreakingSpaceOverride"/>
              </a:rPr>
              <a:t>An excessive treatment of pesticide and chemical fertilizer could decrease the amount of micro organism. This decline will incur big losses as the soil were no longer hold any nutrients as stated by soil scientist Dr. Elaine Ingham, “If we lose both bacteria and fungi, then the soil degrades.</a:t>
            </a:r>
          </a:p>
          <a:p>
            <a:pPr algn="l"/>
            <a:r>
              <a:rPr lang="en-US" sz="4200" b="0" i="0" dirty="0">
                <a:solidFill>
                  <a:srgbClr val="000000"/>
                </a:solidFill>
                <a:effectLst/>
                <a:latin typeface="NonBreakingSpaceOverride"/>
              </a:rPr>
              <a:t>Overuse of chemical fertilizers and pesticides have effects on the soil organisms that are similar to human overuse of antibiotics. Indiscriminate use of chemicals might work for a few years, but after awhile, there aren’t enough beneficial soil organisms to hold onto the nutrients”.</a:t>
            </a:r>
          </a:p>
          <a:p>
            <a:endParaRPr lang="en-IN" dirty="0"/>
          </a:p>
        </p:txBody>
      </p:sp>
    </p:spTree>
    <p:extLst>
      <p:ext uri="{BB962C8B-B14F-4D97-AF65-F5344CB8AC3E}">
        <p14:creationId xmlns:p14="http://schemas.microsoft.com/office/powerpoint/2010/main" val="1553567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126B-0D42-4626-A781-516BA179AC63}"/>
              </a:ext>
            </a:extLst>
          </p:cNvPr>
          <p:cNvSpPr>
            <a:spLocks noGrp="1"/>
          </p:cNvSpPr>
          <p:nvPr>
            <p:ph type="title"/>
          </p:nvPr>
        </p:nvSpPr>
        <p:spPr/>
        <p:txBody>
          <a:bodyPr/>
          <a:lstStyle/>
          <a:p>
            <a:r>
              <a:rPr lang="en-US" dirty="0"/>
              <a:t>USAGE OF IOT TO RESOLVE THIS ISSUE</a:t>
            </a:r>
            <a:endParaRPr lang="en-IN" dirty="0"/>
          </a:p>
        </p:txBody>
      </p:sp>
      <p:sp>
        <p:nvSpPr>
          <p:cNvPr id="3" name="Content Placeholder 2">
            <a:extLst>
              <a:ext uri="{FF2B5EF4-FFF2-40B4-BE49-F238E27FC236}">
                <a16:creationId xmlns:a16="http://schemas.microsoft.com/office/drawing/2014/main" id="{E4C91C1A-3D12-4A23-87E3-64D4FC82D4CF}"/>
              </a:ext>
            </a:extLst>
          </p:cNvPr>
          <p:cNvSpPr>
            <a:spLocks noGrp="1"/>
          </p:cNvSpPr>
          <p:nvPr>
            <p:ph idx="1"/>
          </p:nvPr>
        </p:nvSpPr>
        <p:spPr/>
        <p:txBody>
          <a:bodyPr>
            <a:noAutofit/>
          </a:bodyPr>
          <a:lstStyle/>
          <a:p>
            <a:r>
              <a:rPr lang="en-US" sz="2000" dirty="0"/>
              <a:t>We have come up with the IOT device which can control the excessive usage of these pesticides.</a:t>
            </a:r>
          </a:p>
          <a:p>
            <a:r>
              <a:rPr lang="en-US" sz="2000" b="1" dirty="0"/>
              <a:t>PEST CONTROLLER</a:t>
            </a:r>
          </a:p>
          <a:p>
            <a:r>
              <a:rPr lang="en-US" sz="2000" dirty="0"/>
              <a:t>This allows the user to only use specific amount of pesticides without putting excessive amount </a:t>
            </a:r>
          </a:p>
          <a:p>
            <a:r>
              <a:rPr lang="en-US" sz="2000" dirty="0"/>
              <a:t>The specific range is given to the device, in which it works only in that range,</a:t>
            </a:r>
          </a:p>
          <a:p>
            <a:r>
              <a:rPr lang="en-US" sz="2000" dirty="0"/>
              <a:t>If excessive amount is put into it shows an message, indicating the overuse</a:t>
            </a:r>
          </a:p>
          <a:p>
            <a:r>
              <a:rPr lang="en-US" sz="2000" dirty="0"/>
              <a:t>With this the user will have a note on  the amount of pesticides he/she should use</a:t>
            </a:r>
          </a:p>
          <a:p>
            <a:r>
              <a:rPr lang="en-IN" sz="2000" dirty="0"/>
              <a:t>It also shows the PH level and nutrients required for the soil.</a:t>
            </a:r>
          </a:p>
        </p:txBody>
      </p:sp>
    </p:spTree>
    <p:extLst>
      <p:ext uri="{BB962C8B-B14F-4D97-AF65-F5344CB8AC3E}">
        <p14:creationId xmlns:p14="http://schemas.microsoft.com/office/powerpoint/2010/main" val="37199408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8F8A-DE83-4BFD-BC51-C18FDC4A2E0B}"/>
              </a:ext>
            </a:extLst>
          </p:cNvPr>
          <p:cNvSpPr>
            <a:spLocks noGrp="1"/>
          </p:cNvSpPr>
          <p:nvPr>
            <p:ph type="title"/>
          </p:nvPr>
        </p:nvSpPr>
        <p:spPr/>
        <p:txBody>
          <a:bodyPr/>
          <a:lstStyle/>
          <a:p>
            <a:r>
              <a:rPr lang="en-US" dirty="0"/>
              <a:t>BENEFITS OF PEST CONTROLLER</a:t>
            </a:r>
            <a:endParaRPr lang="en-IN" dirty="0"/>
          </a:p>
        </p:txBody>
      </p:sp>
      <p:sp>
        <p:nvSpPr>
          <p:cNvPr id="4" name="Content Placeholder 3">
            <a:extLst>
              <a:ext uri="{FF2B5EF4-FFF2-40B4-BE49-F238E27FC236}">
                <a16:creationId xmlns:a16="http://schemas.microsoft.com/office/drawing/2014/main" id="{1FAC9EB9-EAEF-4D9C-8730-E155A8480EE1}"/>
              </a:ext>
            </a:extLst>
          </p:cNvPr>
          <p:cNvSpPr>
            <a:spLocks noGrp="1"/>
          </p:cNvSpPr>
          <p:nvPr>
            <p:ph idx="1"/>
          </p:nvPr>
        </p:nvSpPr>
        <p:spPr/>
        <p:txBody>
          <a:bodyPr>
            <a:normAutofit lnSpcReduction="10000"/>
          </a:bodyPr>
          <a:lstStyle/>
          <a:p>
            <a:r>
              <a:rPr lang="en-US" sz="3200" dirty="0"/>
              <a:t>IT COVERS ALL THE ENVIRONMENTAL HAZARDS CAUSED BY PESTICIDES</a:t>
            </a:r>
          </a:p>
          <a:p>
            <a:r>
              <a:rPr lang="en-US" sz="3200" dirty="0"/>
              <a:t>WE,PEOPLE CONSUMING PRODUCT CONTAINING PESTICIDES,IS HARMFUL FOR OUR BODY,SO USING THESE IN LIMIT CAN HELP REDUCE THIS</a:t>
            </a:r>
          </a:p>
          <a:p>
            <a:r>
              <a:rPr lang="en-US" sz="3200" dirty="0"/>
              <a:t>IT IS ECONOMICALLY BENFICIAL TO FARMERS UPTO AN EXTENT</a:t>
            </a:r>
            <a:endParaRPr lang="en-IN" sz="3200" dirty="0"/>
          </a:p>
        </p:txBody>
      </p:sp>
    </p:spTree>
    <p:extLst>
      <p:ext uri="{BB962C8B-B14F-4D97-AF65-F5344CB8AC3E}">
        <p14:creationId xmlns:p14="http://schemas.microsoft.com/office/powerpoint/2010/main" val="206817717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5E8AB-D85B-4135-9530-D8D6955271F6}"/>
              </a:ext>
            </a:extLst>
          </p:cNvPr>
          <p:cNvSpPr>
            <a:spLocks noGrp="1"/>
          </p:cNvSpPr>
          <p:nvPr>
            <p:ph idx="1"/>
          </p:nvPr>
        </p:nvSpPr>
        <p:spPr/>
        <p:txBody>
          <a:bodyPr>
            <a:normAutofit fontScale="77500" lnSpcReduction="20000"/>
          </a:bodyPr>
          <a:lstStyle/>
          <a:p>
            <a:r>
              <a:rPr lang="en-US" sz="4800" dirty="0"/>
              <a:t>THANK YOU</a:t>
            </a:r>
          </a:p>
          <a:p>
            <a:r>
              <a:rPr lang="en-US" sz="4800" dirty="0"/>
              <a:t>             - THE ALPHA</a:t>
            </a:r>
          </a:p>
          <a:p>
            <a:r>
              <a:rPr lang="en-US" sz="4800" dirty="0"/>
              <a:t>                G.TARUNI</a:t>
            </a:r>
          </a:p>
          <a:p>
            <a:r>
              <a:rPr lang="en-US" sz="4800" dirty="0"/>
              <a:t>                CH.SUCHARITHA</a:t>
            </a:r>
          </a:p>
          <a:p>
            <a:r>
              <a:rPr lang="en-US" sz="4800" dirty="0"/>
              <a:t>                P.VAISHNAVI</a:t>
            </a:r>
          </a:p>
          <a:p>
            <a:r>
              <a:rPr lang="en-US" sz="4800" dirty="0"/>
              <a:t>                S.TRIYA           </a:t>
            </a:r>
            <a:endParaRPr lang="en-IN" sz="4800" dirty="0"/>
          </a:p>
        </p:txBody>
      </p:sp>
    </p:spTree>
    <p:extLst>
      <p:ext uri="{BB962C8B-B14F-4D97-AF65-F5344CB8AC3E}">
        <p14:creationId xmlns:p14="http://schemas.microsoft.com/office/powerpoint/2010/main" val="8861585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{952433B2-5595-4F49-B650-1AE3B7C3090D}tf78438558_win32</Template>
  <TotalTime>48</TotalTime>
  <Words>1111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Garamond</vt:lpstr>
      <vt:lpstr>NonBreakingSpaceOverride</vt:lpstr>
      <vt:lpstr>urw-din</vt:lpstr>
      <vt:lpstr>SavonVTI</vt:lpstr>
      <vt:lpstr>Introduction to iot(internet of things)</vt:lpstr>
      <vt:lpstr>PowerPoint Presentation</vt:lpstr>
      <vt:lpstr>Components Required For IOT</vt:lpstr>
      <vt:lpstr>PESTICIDES AND ITS USAGE</vt:lpstr>
      <vt:lpstr>PROBLEMS CAUSED BY EXCESSIVE USAGE OF PESTICIDES</vt:lpstr>
      <vt:lpstr>USAGE OF IOT TO RESOLVE THIS ISSUE</vt:lpstr>
      <vt:lpstr>BENEFITS OF PEST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iot(internet of things)</dc:title>
  <dc:creator>Triya Suda</dc:creator>
  <cp:lastModifiedBy>Triya Suda</cp:lastModifiedBy>
  <cp:revision>6</cp:revision>
  <dcterms:created xsi:type="dcterms:W3CDTF">2021-04-10T04:59:10Z</dcterms:created>
  <dcterms:modified xsi:type="dcterms:W3CDTF">2021-04-10T05:47:50Z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