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1" r:id="rId10"/>
    <p:sldId id="270"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25638-AAA2-4E93-8EE6-B65763F77C6D}" v="425" dt="2021-05-24T08:27:56.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p:scale>
          <a:sx n="65" d="100"/>
          <a:sy n="65" d="100"/>
        </p:scale>
        <p:origin x="-732"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5/24/2021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5/24/2021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Information_extraction"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38355561_Handwritten_Optical_Character_Recognition_OCR_A_Comprehensive_Systematic_Literature_Review_SLR" TargetMode="External"/><Relationship Id="rId2" Type="http://schemas.openxmlformats.org/officeDocument/2006/relationships/hyperlink" Target="https://www.pyimagesearch.com/2017/07/10/using-tesseract-ocr-pyth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1512"/>
            <a:ext cx="8637073" cy="1132253"/>
          </a:xfrm>
        </p:spPr>
        <p:txBody>
          <a:bodyPr/>
          <a:lstStyle/>
          <a:p>
            <a:r>
              <a:rPr lang="en-US" dirty="0"/>
              <a:t>Smart id scanner</a:t>
            </a:r>
          </a:p>
        </p:txBody>
      </p:sp>
      <p:sp>
        <p:nvSpPr>
          <p:cNvPr id="3" name="Subtitle 2"/>
          <p:cNvSpPr>
            <a:spLocks noGrp="1"/>
          </p:cNvSpPr>
          <p:nvPr>
            <p:ph type="subTitle" idx="1"/>
          </p:nvPr>
        </p:nvSpPr>
        <p:spPr>
          <a:xfrm>
            <a:off x="8714" y="2385477"/>
            <a:ext cx="8637072" cy="1655582"/>
          </a:xfrm>
        </p:spPr>
        <p:txBody>
          <a:bodyPr vert="horz" lIns="91440" tIns="91440" rIns="91440" bIns="91440" rtlCol="0" anchor="t">
            <a:normAutofit/>
          </a:bodyPr>
          <a:lstStyle/>
          <a:p>
            <a:r>
              <a:rPr lang="en-US" dirty="0">
                <a:latin typeface="Times New Roman"/>
                <a:cs typeface="Times New Roman"/>
              </a:rPr>
              <a:t>VMware Tanzu Build-A-Thon</a:t>
            </a:r>
            <a:endParaRPr lang="en-US" dirty="0"/>
          </a:p>
          <a:p>
            <a:r>
              <a:rPr lang="en-US" dirty="0">
                <a:latin typeface="Times New Roman"/>
                <a:cs typeface="Times New Roman"/>
              </a:rPr>
              <a:t>Build </a:t>
            </a:r>
            <a:r>
              <a:rPr lang="en-US" dirty="0" err="1">
                <a:latin typeface="Times New Roman"/>
                <a:cs typeface="Times New Roman"/>
              </a:rPr>
              <a:t>Modren</a:t>
            </a:r>
            <a:r>
              <a:rPr lang="en-US" dirty="0">
                <a:latin typeface="Times New Roman"/>
                <a:cs typeface="Times New Roman"/>
              </a:rPr>
              <a:t> Apps &amp; Deploy on VMware Tanzu </a:t>
            </a:r>
            <a:r>
              <a:rPr lang="en-US">
                <a:latin typeface="Times New Roman"/>
                <a:cs typeface="Times New Roman"/>
              </a:rPr>
              <a:t>Application </a:t>
            </a:r>
            <a:r>
              <a:rPr lang="en-US" smtClean="0">
                <a:latin typeface="Times New Roman"/>
                <a:cs typeface="Times New Roman"/>
              </a:rPr>
              <a:t>Service</a:t>
            </a:r>
            <a:endParaRPr lang="en-US" dirty="0"/>
          </a:p>
        </p:txBody>
      </p:sp>
      <p:sp>
        <p:nvSpPr>
          <p:cNvPr id="4" name="TextBox 3">
            <a:extLst>
              <a:ext uri="{FF2B5EF4-FFF2-40B4-BE49-F238E27FC236}">
                <a16:creationId xmlns:a16="http://schemas.microsoft.com/office/drawing/2014/main" xmlns="" id="{E18DF6D1-AE97-4C95-8487-2B84CC0695CA}"/>
              </a:ext>
            </a:extLst>
          </p:cNvPr>
          <p:cNvSpPr txBox="1"/>
          <p:nvPr/>
        </p:nvSpPr>
        <p:spPr>
          <a:xfrm>
            <a:off x="5324167" y="4323999"/>
            <a:ext cx="66432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latin typeface="Times New Roman"/>
                <a:cs typeface="Times New Roman"/>
              </a:rPr>
              <a:t>Institute:</a:t>
            </a:r>
            <a:r>
              <a:rPr lang="en-US" dirty="0">
                <a:latin typeface="Times New Roman"/>
                <a:cs typeface="Times New Roman"/>
              </a:rPr>
              <a:t> Bapuji Institute of Engineering and Technology, </a:t>
            </a:r>
            <a:r>
              <a:rPr lang="en-US" dirty="0" err="1">
                <a:latin typeface="Times New Roman"/>
                <a:cs typeface="Times New Roman"/>
              </a:rPr>
              <a:t>Davangere</a:t>
            </a:r>
            <a:endParaRPr lang="en-US" dirty="0" err="1"/>
          </a:p>
          <a:p>
            <a:r>
              <a:rPr lang="en-US"/>
              <a:t> Developed by: </a:t>
            </a:r>
            <a:r>
              <a:rPr lang="en-US" smtClean="0"/>
              <a:t>Aneesabanu M Ballary</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04889"/>
            <a:ext cx="11054852" cy="1059305"/>
          </a:xfrm>
        </p:spPr>
        <p:txBody>
          <a:bodyPr>
            <a:normAutofit/>
          </a:bodyPr>
          <a:lstStyle/>
          <a:p>
            <a:r>
              <a:rPr lang="en-IN" sz="2400" smtClean="0"/>
              <a:t>SIGN IN/UP PAGE                                              UPLOAD PAGE</a:t>
            </a:r>
            <a:endParaRPr lang="en-IN" sz="240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327355"/>
            <a:ext cx="6092825" cy="479322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64825" y="1342103"/>
            <a:ext cx="6027175" cy="4734231"/>
          </a:xfrm>
        </p:spPr>
      </p:pic>
    </p:spTree>
    <p:extLst>
      <p:ext uri="{BB962C8B-B14F-4D97-AF65-F5344CB8AC3E}">
        <p14:creationId xmlns:p14="http://schemas.microsoft.com/office/powerpoint/2010/main" val="2492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1E983FE-48D2-4513-90C6-97A1F4BDE502}"/>
              </a:ext>
            </a:extLst>
          </p:cNvPr>
          <p:cNvSpPr txBox="1"/>
          <p:nvPr/>
        </p:nvSpPr>
        <p:spPr>
          <a:xfrm>
            <a:off x="195943" y="87086"/>
            <a:ext cx="949234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r>
            <a:br>
              <a:rPr lang="en-US" dirty="0"/>
            </a:br>
            <a:endParaRPr lang="en-US"/>
          </a:p>
          <a:p>
            <a:r>
              <a:rPr lang="en-US" b="1" dirty="0">
                <a:latin typeface="Times New Roman"/>
                <a:cs typeface="Times New Roman"/>
              </a:rPr>
              <a:t>7.  ADVANTAGES AND DISADAVANTAGES</a:t>
            </a:r>
            <a:endParaRPr lang="en-US"/>
          </a:p>
          <a:p>
            <a:r>
              <a:rPr lang="en-US" dirty="0">
                <a:ea typeface="+mn-lt"/>
                <a:cs typeface="+mn-lt"/>
              </a:rPr>
              <a:t>      </a:t>
            </a:r>
            <a:endParaRPr lang="en-US">
              <a:ea typeface="+mn-lt"/>
              <a:cs typeface="+mn-lt"/>
            </a:endParaRPr>
          </a:p>
          <a:p>
            <a:r>
              <a:rPr lang="en-US" dirty="0">
                <a:ea typeface="+mn-lt"/>
                <a:cs typeface="+mn-lt"/>
              </a:rPr>
              <a:t>      </a:t>
            </a:r>
            <a:r>
              <a:rPr lang="en-US" b="1" dirty="0">
                <a:ea typeface="+mn-lt"/>
                <a:cs typeface="+mn-lt"/>
              </a:rPr>
              <a:t> </a:t>
            </a:r>
            <a:r>
              <a:rPr lang="en-US" b="1" dirty="0">
                <a:latin typeface="Times New Roman"/>
                <a:cs typeface="Times New Roman"/>
              </a:rPr>
              <a:t>Advantages</a:t>
            </a:r>
            <a:endParaRPr lang="en-US" b="1" dirty="0"/>
          </a:p>
          <a:p>
            <a:endParaRPr lang="en-US"/>
          </a:p>
          <a:p>
            <a:pPr marL="285750" indent="-285750">
              <a:buFont typeface="Arial"/>
              <a:buChar char="•"/>
            </a:pPr>
            <a:r>
              <a:rPr lang="en-US" dirty="0">
                <a:latin typeface="Times New Roman"/>
                <a:cs typeface="Times New Roman"/>
              </a:rPr>
              <a:t>scanning relieves the burden of filing paper forms and simplifies document sharing. Using special software, you can extract the text from scanned documents, making them easier to search. Scanning has also proven a boon to photographers, who can retouch and repair old photographs digitally.</a:t>
            </a:r>
            <a:endParaRPr lang="en-US" dirty="0"/>
          </a:p>
          <a:p>
            <a:pPr marL="285750" indent="-285750">
              <a:buFont typeface="Arial"/>
              <a:buChar char="•"/>
            </a:pPr>
            <a:r>
              <a:rPr lang="en-US" dirty="0">
                <a:latin typeface="Times New Roman"/>
                <a:cs typeface="Times New Roman"/>
              </a:rPr>
              <a:t>Here we can store the data for future</a:t>
            </a:r>
            <a:endParaRPr lang="en-US" dirty="0"/>
          </a:p>
          <a:p>
            <a:pPr marL="285750" indent="-285750">
              <a:buFont typeface="Arial"/>
              <a:buChar char="•"/>
            </a:pPr>
            <a:r>
              <a:rPr lang="en-US" dirty="0">
                <a:latin typeface="Times New Roman"/>
                <a:cs typeface="Times New Roman"/>
              </a:rPr>
              <a:t>Data security is of utmost importance for any organization. Paper documents are easily prone to loss or destruction. Papers can be misplaced, stolen, or destroyed by natural elements such as moisture, pests, and fire. However, this is not the case with data that is scanned, analyzed, and stored in digital formats</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Disadvantages</a:t>
            </a:r>
            <a:endParaRPr lang="en-US" b="1" dirty="0"/>
          </a:p>
          <a:p>
            <a:endParaRPr lang="en-US"/>
          </a:p>
          <a:p>
            <a:pPr marL="285750" indent="-285750">
              <a:buFont typeface="Arial"/>
              <a:buChar char="•"/>
            </a:pPr>
            <a:r>
              <a:rPr lang="en-US" dirty="0">
                <a:latin typeface="Times New Roman"/>
                <a:cs typeface="Times New Roman"/>
              </a:rPr>
              <a:t>1 OCR text works efficiently with the printed text only and not with handwritten text</a:t>
            </a:r>
            <a:endParaRPr lang="en-US" dirty="0"/>
          </a:p>
          <a:p>
            <a:pPr marL="285750" indent="-285750">
              <a:buFont typeface="Arial"/>
              <a:buChar char="•"/>
            </a:pPr>
            <a:r>
              <a:rPr lang="en-US" dirty="0">
                <a:latin typeface="Times New Roman"/>
                <a:cs typeface="Times New Roman"/>
              </a:rPr>
              <a:t>Handwriting must be learnt by the pc.   </a:t>
            </a:r>
            <a:endParaRPr lang="en-US" dirty="0"/>
          </a:p>
          <a:p>
            <a:pPr marL="285750" indent="-285750">
              <a:buFont typeface="Arial"/>
              <a:buChar char="•"/>
            </a:pPr>
            <a:r>
              <a:rPr lang="en-US" dirty="0">
                <a:ea typeface="+mn-lt"/>
                <a:cs typeface="+mn-lt"/>
              </a:rPr>
              <a:t> </a:t>
            </a:r>
            <a:r>
              <a:rPr lang="en-US" dirty="0">
                <a:latin typeface="Times New Roman"/>
                <a:cs typeface="Times New Roman"/>
              </a:rPr>
              <a:t>Quality of the ultimate image depends on quality of the first image</a:t>
            </a:r>
            <a:endParaRPr lang="en-US" dirty="0"/>
          </a:p>
          <a:p>
            <a:pPr algn="l"/>
            <a:endParaRPr lang="en-US" dirty="0"/>
          </a:p>
        </p:txBody>
      </p:sp>
    </p:spTree>
    <p:extLst>
      <p:ext uri="{BB962C8B-B14F-4D97-AF65-F5344CB8AC3E}">
        <p14:creationId xmlns:p14="http://schemas.microsoft.com/office/powerpoint/2010/main" val="205853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F5CCAE-BAA6-4476-A021-004B1454D741}"/>
              </a:ext>
            </a:extLst>
          </p:cNvPr>
          <p:cNvSpPr txBox="1"/>
          <p:nvPr/>
        </p:nvSpPr>
        <p:spPr>
          <a:xfrm>
            <a:off x="348343" y="348343"/>
            <a:ext cx="711925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b="1">
                <a:latin typeface="Times New Roman"/>
                <a:cs typeface="Times New Roman"/>
              </a:rPr>
              <a:t>8. APPLICATIONS</a:t>
            </a:r>
            <a:endParaRPr lang="en-US"/>
          </a:p>
          <a:p>
            <a:r>
              <a:rPr lang="en-US" dirty="0">
                <a:ea typeface="+mn-lt"/>
                <a:cs typeface="+mn-lt"/>
              </a:rPr>
              <a:t>    </a:t>
            </a:r>
            <a:endParaRPr lang="en-US" dirty="0"/>
          </a:p>
          <a:p>
            <a:pPr marL="285750" indent="-285750">
              <a:buFont typeface="Arial"/>
              <a:buChar char="•"/>
            </a:pPr>
            <a:r>
              <a:rPr lang="en-US">
                <a:latin typeface="Times New Roman"/>
                <a:cs typeface="Times New Roman"/>
              </a:rPr>
              <a:t>1 HR can conveniently capture applicant information and populate their databases to save for existing or future openings</a:t>
            </a:r>
            <a:endParaRPr lang="en-US"/>
          </a:p>
          <a:p>
            <a:pPr marL="285750" indent="-285750">
              <a:buFont typeface="Arial"/>
              <a:buChar char="•"/>
            </a:pPr>
            <a:r>
              <a:rPr lang="en-US">
                <a:latin typeface="Times New Roman"/>
                <a:cs typeface="Times New Roman"/>
              </a:rPr>
              <a:t>A mortgage provider can digitize all loan paperwork and collaborate to process with related service providers, such as an escrow company, insurance companies, and more. </a:t>
            </a:r>
            <a:endParaRPr lang="en-US"/>
          </a:p>
          <a:p>
            <a:pPr marL="285750" indent="-285750">
              <a:buFont typeface="Arial"/>
              <a:buChar char="•"/>
            </a:pPr>
            <a:r>
              <a:rPr lang="en-US" dirty="0">
                <a:latin typeface="Times New Roman"/>
                <a:cs typeface="Times New Roman"/>
              </a:rPr>
              <a:t>Widely Used in Banking  </a:t>
            </a:r>
            <a:endParaRPr lang="en-US" dirty="0"/>
          </a:p>
          <a:p>
            <a:pPr marL="285750" indent="-285750">
              <a:buFont typeface="Arial"/>
              <a:buChar char="•"/>
            </a:pPr>
            <a:r>
              <a:rPr lang="en-US">
                <a:latin typeface="Times New Roman"/>
                <a:cs typeface="Times New Roman"/>
              </a:rPr>
              <a:t>There are many industries that continue to heavily rely on paperwork and healthcare is one of them. But, as more healthcare organizations continue to adopt the electronic healthcare record (EHR), OCR will play a critical role.</a:t>
            </a:r>
            <a:endParaRPr lang="en-US"/>
          </a:p>
          <a:p>
            <a:pPr marL="285750" indent="-285750">
              <a:buFont typeface="Arial"/>
              <a:buChar char="•"/>
            </a:pPr>
            <a:r>
              <a:rPr lang="en-US">
                <a:latin typeface="Times New Roman"/>
                <a:cs typeface="Times New Roman"/>
              </a:rPr>
              <a:t>In airports, for passport recognition and </a:t>
            </a:r>
            <a:r>
              <a:rPr lang="en-US" dirty="0">
                <a:latin typeface="Times New Roman"/>
                <a:cs typeface="Times New Roman"/>
                <a:hlinkClick r:id="rId2"/>
              </a:rPr>
              <a:t>information extraction</a:t>
            </a:r>
            <a:endParaRPr lang="en-US"/>
          </a:p>
          <a:p>
            <a:pPr marL="285750" indent="-285750">
              <a:buFont typeface="Arial"/>
              <a:buChar char="•"/>
            </a:pPr>
            <a:r>
              <a:rPr lang="en-US">
                <a:latin typeface="Times New Roman"/>
                <a:cs typeface="Times New Roman"/>
              </a:rPr>
              <a:t>Automatic insurance documents key information extraction</a:t>
            </a:r>
            <a:endParaRPr lang="en-US"/>
          </a:p>
          <a:p>
            <a:endParaRPr lang="en-US"/>
          </a:p>
          <a:p>
            <a:pPr algn="l"/>
            <a:endParaRPr lang="en-US" dirty="0"/>
          </a:p>
        </p:txBody>
      </p:sp>
    </p:spTree>
    <p:extLst>
      <p:ext uri="{BB962C8B-B14F-4D97-AF65-F5344CB8AC3E}">
        <p14:creationId xmlns:p14="http://schemas.microsoft.com/office/powerpoint/2010/main" val="61717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8F37BA-1726-4754-84D5-87C0FD7B854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xmlns="" id="{FA8063FA-1417-484E-A0EB-BFB815EB93D0}"/>
              </a:ext>
            </a:extLst>
          </p:cNvPr>
          <p:cNvSpPr txBox="1"/>
          <p:nvPr/>
        </p:nvSpPr>
        <p:spPr>
          <a:xfrm>
            <a:off x="349704" y="404132"/>
            <a:ext cx="843642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b="1" dirty="0">
                <a:latin typeface="Times New Roman"/>
                <a:cs typeface="Times New Roman"/>
              </a:rPr>
              <a:t>9. CONCLUSION</a:t>
            </a:r>
            <a:endParaRPr lang="en-US" dirty="0"/>
          </a:p>
          <a:p>
            <a:r>
              <a:rPr lang="en-US" dirty="0">
                <a:ea typeface="+mn-lt"/>
                <a:cs typeface="+mn-lt"/>
              </a:rPr>
              <a:t>  </a:t>
            </a:r>
            <a:endParaRPr lang="en-US"/>
          </a:p>
          <a:p>
            <a:r>
              <a:rPr lang="en-US" dirty="0"/>
              <a:t/>
            </a:r>
            <a:br>
              <a:rPr lang="en-US" dirty="0"/>
            </a:br>
            <a:endParaRPr lang="en-US" dirty="0"/>
          </a:p>
          <a:p>
            <a:r>
              <a:rPr lang="en-US" dirty="0">
                <a:latin typeface="Times New Roman"/>
                <a:cs typeface="Times New Roman"/>
              </a:rPr>
              <a:t>Through Tesseract and the Python-Tesseract library, we have been able to scan images and extract text from them. This is Optical Character Recognition and it can be of great use in many situations.</a:t>
            </a:r>
            <a:endParaRPr lang="en-US" dirty="0"/>
          </a:p>
          <a:p>
            <a:r>
              <a:rPr lang="en-US" dirty="0">
                <a:latin typeface="Times New Roman"/>
                <a:cs typeface="Times New Roman"/>
              </a:rPr>
              <a:t>We have built a scanner that takes an image and returns the text contained in the image and integrated it into a Flask application as the interface. This allows us to expose the functionality in a more familiar medium and in a way that can serve multiple people simultaneously.</a:t>
            </a:r>
            <a:endParaRPr lang="en-US" dirty="0"/>
          </a:p>
          <a:p>
            <a:r>
              <a:rPr lang="en-US" dirty="0"/>
              <a:t/>
            </a:r>
            <a:br>
              <a:rPr lang="en-US" dirty="0"/>
            </a:br>
            <a:endParaRPr lang="en-US" dirty="0"/>
          </a:p>
          <a:p>
            <a:pPr algn="l"/>
            <a:endParaRPr lang="en-US" dirty="0"/>
          </a:p>
        </p:txBody>
      </p:sp>
    </p:spTree>
    <p:extLst>
      <p:ext uri="{BB962C8B-B14F-4D97-AF65-F5344CB8AC3E}">
        <p14:creationId xmlns:p14="http://schemas.microsoft.com/office/powerpoint/2010/main" val="369201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B4CF61-DB0B-4253-A2E3-D849CB21CC98}"/>
              </a:ext>
            </a:extLst>
          </p:cNvPr>
          <p:cNvSpPr txBox="1"/>
          <p:nvPr/>
        </p:nvSpPr>
        <p:spPr>
          <a:xfrm>
            <a:off x="2645229" y="2198915"/>
            <a:ext cx="76091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t>THANK YOU</a:t>
            </a:r>
          </a:p>
        </p:txBody>
      </p:sp>
    </p:spTree>
    <p:extLst>
      <p:ext uri="{BB962C8B-B14F-4D97-AF65-F5344CB8AC3E}">
        <p14:creationId xmlns:p14="http://schemas.microsoft.com/office/powerpoint/2010/main" val="301456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1D4D026-BC33-4C20-B340-CAF8F10BF443}"/>
              </a:ext>
            </a:extLst>
          </p:cNvPr>
          <p:cNvSpPr txBox="1"/>
          <p:nvPr/>
        </p:nvSpPr>
        <p:spPr>
          <a:xfrm>
            <a:off x="977683" y="111298"/>
            <a:ext cx="932980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1. INTRODUCTION</a:t>
            </a:r>
            <a:endParaRPr lang="en-US" dirty="0"/>
          </a:p>
          <a:p>
            <a:endParaRPr lang="en-US" b="1" dirty="0"/>
          </a:p>
          <a:p>
            <a:r>
              <a:rPr lang="en-US" b="1" dirty="0">
                <a:ea typeface="+mn-lt"/>
                <a:cs typeface="+mn-lt"/>
              </a:rPr>
              <a:t>          </a:t>
            </a:r>
            <a:r>
              <a:rPr lang="en-US" b="1" dirty="0">
                <a:latin typeface="Times New Roman"/>
                <a:cs typeface="Times New Roman"/>
              </a:rPr>
              <a:t>1.1 Overview</a:t>
            </a:r>
            <a:endParaRPr lang="en-US" b="1" dirty="0"/>
          </a:p>
          <a:p>
            <a:endParaRPr lang="en-US"/>
          </a:p>
          <a:p>
            <a:r>
              <a:rPr lang="en-US" dirty="0">
                <a:ea typeface="+mn-lt"/>
                <a:cs typeface="+mn-lt"/>
              </a:rPr>
              <a:t>      </a:t>
            </a:r>
            <a:r>
              <a:rPr lang="en-US" dirty="0">
                <a:latin typeface="Times New Roman"/>
                <a:cs typeface="Times New Roman"/>
              </a:rPr>
              <a:t>we have </a:t>
            </a:r>
            <a:r>
              <a:rPr lang="en-US" dirty="0" err="1">
                <a:latin typeface="Times New Roman"/>
                <a:cs typeface="Times New Roman"/>
              </a:rPr>
              <a:t>Came</a:t>
            </a:r>
            <a:r>
              <a:rPr lang="en-US" dirty="0">
                <a:latin typeface="Times New Roman"/>
                <a:cs typeface="Times New Roman"/>
              </a:rPr>
              <a:t> across a banner or any picture with text or a visiting card? Would you like to store the information in that image as text for future use? It is possible by extracting the text from the image. This application helps you do that. Browse the image get the text extracted. to develop an end-to-end application where users can register and login to their respective accounts. Once logged in, the user should be able to upload an image for text extraction. Then the API sends the image for processing. Users can check and acknowledge whether the text extracted is accurate or not. If the user accepts the output then they can save it in the database. Also, the user should be able to access the previously uploaded images in their respective dashboards.</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1.2 Purpose</a:t>
            </a:r>
            <a:endParaRPr lang="en-US" b="1" dirty="0"/>
          </a:p>
          <a:p>
            <a:r>
              <a:rPr lang="en-US" dirty="0">
                <a:ea typeface="+mn-lt"/>
                <a:cs typeface="+mn-lt"/>
              </a:rPr>
              <a:t>       </a:t>
            </a:r>
            <a:r>
              <a:rPr lang="en-US" dirty="0">
                <a:latin typeface="Times New Roman"/>
                <a:cs typeface="Times New Roman"/>
              </a:rPr>
              <a:t>we build the application that helps to extract the text from the  browsed image  and we can store the extracted data for future. This application stores the extracted data in the database later the user can retrieve the data. And the user can browse the image of which the text has to be extracted and he can retrieve in future   </a:t>
            </a:r>
            <a:endParaRPr lang="en-US" dirty="0"/>
          </a:p>
          <a:p>
            <a:endParaRPr lang="en-US"/>
          </a:p>
          <a:p>
            <a:pPr algn="l"/>
            <a:endParaRPr lang="en-US" dirty="0"/>
          </a:p>
        </p:txBody>
      </p:sp>
    </p:spTree>
    <p:extLst>
      <p:ext uri="{BB962C8B-B14F-4D97-AF65-F5344CB8AC3E}">
        <p14:creationId xmlns:p14="http://schemas.microsoft.com/office/powerpoint/2010/main" val="269832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75B1ADB-AF1C-4BF4-A17B-082271E54860}"/>
              </a:ext>
            </a:extLst>
          </p:cNvPr>
          <p:cNvSpPr txBox="1"/>
          <p:nvPr/>
        </p:nvSpPr>
        <p:spPr>
          <a:xfrm>
            <a:off x="350729" y="402921"/>
            <a:ext cx="1113563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2. LITEATRUE SURVEY</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2.1 Existing problem</a:t>
            </a:r>
            <a:endParaRPr lang="en-US" b="1" dirty="0"/>
          </a:p>
          <a:p>
            <a:r>
              <a:rPr lang="en-US" dirty="0">
                <a:ea typeface="+mn-lt"/>
                <a:cs typeface="+mn-lt"/>
              </a:rPr>
              <a:t>            </a:t>
            </a:r>
            <a:endParaRPr lang="en-US" dirty="0"/>
          </a:p>
          <a:p>
            <a:r>
              <a:rPr lang="en-US" dirty="0">
                <a:ea typeface="+mn-lt"/>
                <a:cs typeface="+mn-lt"/>
              </a:rPr>
              <a:t>  </a:t>
            </a:r>
            <a:r>
              <a:rPr lang="en-US" dirty="0">
                <a:latin typeface="Times New Roman"/>
                <a:cs typeface="Times New Roman"/>
              </a:rPr>
              <a:t>We have come across a banner or any picture with text or a visiting card? Would you like to store the information in that image as text for future use?</a:t>
            </a:r>
            <a:endParaRPr lang="en-US" dirty="0"/>
          </a:p>
          <a:p>
            <a:endParaRPr lang="en-US"/>
          </a:p>
          <a:p>
            <a:r>
              <a:rPr lang="en-US" dirty="0">
                <a:ea typeface="+mn-lt"/>
                <a:cs typeface="+mn-lt"/>
              </a:rPr>
              <a:t>      </a:t>
            </a:r>
            <a:r>
              <a:rPr lang="en-US" b="1" dirty="0">
                <a:latin typeface="Times New Roman"/>
                <a:cs typeface="Times New Roman"/>
              </a:rPr>
              <a:t>2.2 Proposed solution </a:t>
            </a:r>
            <a:endParaRPr lang="en-US" b="1"/>
          </a:p>
          <a:p>
            <a:endParaRPr lang="en-US"/>
          </a:p>
          <a:p>
            <a:r>
              <a:rPr lang="en-US" dirty="0">
                <a:ea typeface="+mn-lt"/>
                <a:cs typeface="+mn-lt"/>
              </a:rPr>
              <a:t>   </a:t>
            </a:r>
            <a:r>
              <a:rPr lang="en-US" dirty="0">
                <a:latin typeface="Times New Roman"/>
                <a:cs typeface="Times New Roman"/>
              </a:rPr>
              <a:t>To develop an end-to-end application where users can register and login to their respective accounts. Once logged in, the user should be able to upload an image for text extraction. Then the API sends the image for processing. Users can check and acknowledge whether the text extracted is accurate or not. If the user accepts the output then they can save it in the database. Also, the user should be able to access the previously uploaded images in their respective dashboards</a:t>
            </a:r>
            <a:endParaRPr lang="en-US" dirty="0"/>
          </a:p>
          <a:p>
            <a:pPr algn="l"/>
            <a:endParaRPr lang="en-US" dirty="0"/>
          </a:p>
        </p:txBody>
      </p:sp>
    </p:spTree>
    <p:extLst>
      <p:ext uri="{BB962C8B-B14F-4D97-AF65-F5344CB8AC3E}">
        <p14:creationId xmlns:p14="http://schemas.microsoft.com/office/powerpoint/2010/main" val="225694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B800257-239D-41E5-A462-E4307B1C4393}"/>
              </a:ext>
            </a:extLst>
          </p:cNvPr>
          <p:cNvSpPr txBox="1"/>
          <p:nvPr/>
        </p:nvSpPr>
        <p:spPr>
          <a:xfrm>
            <a:off x="68894" y="110647"/>
            <a:ext cx="739870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3. THEROTICAL ANALYSIS</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3.1 Block diagram</a:t>
            </a:r>
            <a:endParaRPr lang="en-US" b="1" dirty="0"/>
          </a:p>
          <a:p>
            <a:endParaRPr lang="en-US"/>
          </a:p>
          <a:p>
            <a:r>
              <a:rPr lang="en-US" dirty="0"/>
              <a:t/>
            </a:r>
            <a:br>
              <a:rPr lang="en-US" dirty="0"/>
            </a:br>
            <a:endParaRPr lang="en-US" dirty="0"/>
          </a:p>
          <a:p>
            <a:pPr algn="l"/>
            <a:endParaRPr lang="en-US" dirty="0"/>
          </a:p>
        </p:txBody>
      </p:sp>
      <p:sp>
        <p:nvSpPr>
          <p:cNvPr id="3" name="TextBox 2">
            <a:extLst>
              <a:ext uri="{FF2B5EF4-FFF2-40B4-BE49-F238E27FC236}">
                <a16:creationId xmlns:a16="http://schemas.microsoft.com/office/drawing/2014/main" xmlns="" id="{DC205BEF-3CF9-4F82-B1F2-2F045E0A02CE}"/>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4" name="Picture 4" descr="Diagram&#10;&#10;Description automatically generated">
            <a:extLst>
              <a:ext uri="{FF2B5EF4-FFF2-40B4-BE49-F238E27FC236}">
                <a16:creationId xmlns:a16="http://schemas.microsoft.com/office/drawing/2014/main" xmlns="" id="{E7A9C0C5-F13D-43CD-98B6-B535B3721D2B}"/>
              </a:ext>
            </a:extLst>
          </p:cNvPr>
          <p:cNvPicPr>
            <a:picLocks noChangeAspect="1"/>
          </p:cNvPicPr>
          <p:nvPr/>
        </p:nvPicPr>
        <p:blipFill>
          <a:blip r:embed="rId2"/>
          <a:stretch>
            <a:fillRect/>
          </a:stretch>
        </p:blipFill>
        <p:spPr>
          <a:xfrm>
            <a:off x="569935" y="1212104"/>
            <a:ext cx="8379912" cy="3901437"/>
          </a:xfrm>
          <a:prstGeom prst="rect">
            <a:avLst/>
          </a:prstGeom>
        </p:spPr>
      </p:pic>
    </p:spTree>
    <p:extLst>
      <p:ext uri="{BB962C8B-B14F-4D97-AF65-F5344CB8AC3E}">
        <p14:creationId xmlns:p14="http://schemas.microsoft.com/office/powerpoint/2010/main" val="179089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22934BA-608C-4CCD-B1BC-4FBC8FBC8891}"/>
              </a:ext>
            </a:extLst>
          </p:cNvPr>
          <p:cNvSpPr txBox="1"/>
          <p:nvPr/>
        </p:nvSpPr>
        <p:spPr>
          <a:xfrm>
            <a:off x="141962" y="277661"/>
            <a:ext cx="874525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3.2 Hardware /Software Designing</a:t>
            </a:r>
            <a:endParaRPr lang="en-US" b="1" dirty="0"/>
          </a:p>
          <a:p>
            <a:endParaRPr lang="en-US"/>
          </a:p>
          <a:p>
            <a:r>
              <a:rPr lang="en-US" dirty="0">
                <a:ea typeface="+mn-lt"/>
                <a:cs typeface="+mn-lt"/>
              </a:rPr>
              <a:t>  </a:t>
            </a:r>
            <a:r>
              <a:rPr lang="en-US" b="1" dirty="0">
                <a:ea typeface="+mn-lt"/>
                <a:cs typeface="+mn-lt"/>
              </a:rPr>
              <a:t>Software Requirements </a:t>
            </a:r>
          </a:p>
          <a:p>
            <a:r>
              <a:rPr lang="en-US" dirty="0">
                <a:ea typeface="+mn-lt"/>
                <a:cs typeface="+mn-lt"/>
              </a:rPr>
              <a:t>•</a:t>
            </a:r>
            <a:r>
              <a:rPr lang="en-US" dirty="0">
                <a:latin typeface="Times New Roman"/>
                <a:ea typeface="+mn-lt"/>
                <a:cs typeface="+mn-lt"/>
              </a:rPr>
              <a:t> Operating System: Windows 10 </a:t>
            </a:r>
            <a:endParaRPr lang="en-US">
              <a:latin typeface="Times New Roman"/>
              <a:cs typeface="Times New Roman"/>
            </a:endParaRPr>
          </a:p>
          <a:p>
            <a:r>
              <a:rPr lang="en-US" dirty="0">
                <a:latin typeface="Times New Roman"/>
                <a:ea typeface="+mn-lt"/>
                <a:cs typeface="+mn-lt"/>
              </a:rPr>
              <a:t>• Text Editor / IDE: </a:t>
            </a:r>
            <a:r>
              <a:rPr lang="en-US" dirty="0" err="1">
                <a:latin typeface="Times New Roman"/>
                <a:ea typeface="+mn-lt"/>
                <a:cs typeface="+mn-lt"/>
              </a:rPr>
              <a:t>Jupyter</a:t>
            </a:r>
            <a:r>
              <a:rPr lang="en-US" dirty="0">
                <a:latin typeface="Times New Roman"/>
                <a:ea typeface="+mn-lt"/>
                <a:cs typeface="+mn-lt"/>
              </a:rPr>
              <a:t> Notebook, Visual Studio Code </a:t>
            </a:r>
            <a:endParaRPr lang="en-US">
              <a:latin typeface="Times New Roman"/>
              <a:cs typeface="Times New Roman"/>
            </a:endParaRPr>
          </a:p>
          <a:p>
            <a:r>
              <a:rPr lang="en-US" dirty="0">
                <a:latin typeface="Times New Roman"/>
                <a:ea typeface="+mn-lt"/>
                <a:cs typeface="+mn-lt"/>
              </a:rPr>
              <a:t>• Language: Python, HTML, Bootstrap </a:t>
            </a:r>
            <a:endParaRPr lang="en-US">
              <a:latin typeface="Times New Roman"/>
              <a:cs typeface="Times New Roman"/>
            </a:endParaRPr>
          </a:p>
          <a:p>
            <a:r>
              <a:rPr lang="en-US" dirty="0">
                <a:latin typeface="Times New Roman"/>
                <a:ea typeface="+mn-lt"/>
                <a:cs typeface="+mn-lt"/>
              </a:rPr>
              <a:t>• Distribution Software: Anaconda </a:t>
            </a:r>
            <a:endParaRPr lang="en-US">
              <a:latin typeface="Times New Roman"/>
              <a:cs typeface="Times New Roman"/>
            </a:endParaRPr>
          </a:p>
          <a:p>
            <a:r>
              <a:rPr lang="en-US" dirty="0">
                <a:latin typeface="Times New Roman"/>
                <a:ea typeface="+mn-lt"/>
                <a:cs typeface="+mn-lt"/>
              </a:rPr>
              <a:t>• Framework: Flask 2.2</a:t>
            </a:r>
            <a:endParaRPr lang="en-US">
              <a:latin typeface="Times New Roman"/>
            </a:endParaRPr>
          </a:p>
          <a:p>
            <a:r>
              <a:rPr lang="en-US" dirty="0"/>
              <a:t/>
            </a:r>
            <a:br>
              <a:rPr lang="en-US" dirty="0"/>
            </a:br>
            <a:endParaRPr lang="en-US"/>
          </a:p>
          <a:p>
            <a:r>
              <a:rPr lang="en-US" b="1" dirty="0">
                <a:ea typeface="+mn-lt"/>
                <a:cs typeface="+mn-lt"/>
              </a:rPr>
              <a:t>Hardware Requirements </a:t>
            </a:r>
            <a:endParaRPr lang="en-US" b="1"/>
          </a:p>
          <a:p>
            <a:r>
              <a:rPr lang="en-US" dirty="0">
                <a:latin typeface="Times New Roman"/>
                <a:ea typeface="+mn-lt"/>
                <a:cs typeface="+mn-lt"/>
              </a:rPr>
              <a:t>• Processor: Intel Core i5 8th gen</a:t>
            </a:r>
            <a:endParaRPr lang="en-US">
              <a:latin typeface="Times New Roman"/>
              <a:cs typeface="Times New Roman"/>
            </a:endParaRPr>
          </a:p>
          <a:p>
            <a:r>
              <a:rPr lang="en-US" dirty="0">
                <a:latin typeface="Times New Roman"/>
                <a:ea typeface="+mn-lt"/>
                <a:cs typeface="+mn-lt"/>
              </a:rPr>
              <a:t>• RAM: 8GB DDR3 </a:t>
            </a:r>
            <a:endParaRPr lang="en-US">
              <a:latin typeface="Times New Roman"/>
              <a:cs typeface="Times New Roman"/>
            </a:endParaRPr>
          </a:p>
          <a:p>
            <a:r>
              <a:rPr lang="en-US" dirty="0">
                <a:latin typeface="Times New Roman"/>
                <a:ea typeface="+mn-lt"/>
                <a:cs typeface="+mn-lt"/>
              </a:rPr>
              <a:t>• Hard Disk: 500GB</a:t>
            </a:r>
            <a:endParaRPr lang="en-US">
              <a:latin typeface="Times New Roman"/>
              <a:cs typeface="Times New Roman"/>
            </a:endParaRPr>
          </a:p>
          <a:p>
            <a:endParaRPr lang="en-US"/>
          </a:p>
          <a:p>
            <a:pPr algn="l"/>
            <a:endParaRPr lang="en-US" dirty="0"/>
          </a:p>
        </p:txBody>
      </p:sp>
    </p:spTree>
    <p:extLst>
      <p:ext uri="{BB962C8B-B14F-4D97-AF65-F5344CB8AC3E}">
        <p14:creationId xmlns:p14="http://schemas.microsoft.com/office/powerpoint/2010/main" val="125080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26950B-C3B4-40D9-BD72-C15E8C748CE4}"/>
              </a:ext>
            </a:extLst>
          </p:cNvPr>
          <p:cNvSpPr txBox="1"/>
          <p:nvPr/>
        </p:nvSpPr>
        <p:spPr>
          <a:xfrm>
            <a:off x="350730" y="549058"/>
            <a:ext cx="71168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4. EXPERIMENTAL INVESTIGATIONS</a:t>
            </a:r>
            <a:endParaRPr lang="en-US" dirty="0"/>
          </a:p>
          <a:p>
            <a:r>
              <a:rPr lang="en-US" dirty="0">
                <a:ea typeface="+mn-lt"/>
                <a:cs typeface="+mn-lt"/>
              </a:rPr>
              <a:t>   </a:t>
            </a:r>
            <a:endParaRPr lang="en-US" dirty="0"/>
          </a:p>
          <a:p>
            <a:pPr marL="285750" indent="-285750">
              <a:buFont typeface="Arial"/>
              <a:buChar char="•"/>
            </a:pPr>
            <a:r>
              <a:rPr lang="en-US" dirty="0">
                <a:latin typeface="Times New Roman"/>
                <a:cs typeface="Times New Roman"/>
                <a:hlinkClick r:id="rId2"/>
              </a:rPr>
              <a:t>https://www.pyimagesearch.com/2017/07/10/using-tesseract-ocr-python/</a:t>
            </a:r>
            <a:endParaRPr lang="en-US"/>
          </a:p>
          <a:p>
            <a:pPr marL="285750" indent="-285750">
              <a:buFont typeface="Arial"/>
              <a:buChar char="•"/>
            </a:pPr>
            <a:r>
              <a:rPr lang="en-US" dirty="0">
                <a:latin typeface="Times New Roman"/>
                <a:cs typeface="Times New Roman"/>
                <a:hlinkClick r:id="rId3"/>
              </a:rPr>
              <a:t>https://www.researchgate.net/publication/338355561_Handwritten_Optical_Character_Recognition_OCR_A_Comprehensive_Systematic_Literature_Review_SLR</a:t>
            </a:r>
            <a:endParaRPr lang="en-US"/>
          </a:p>
          <a:p>
            <a:pPr algn="l"/>
            <a:endParaRPr lang="en-US" dirty="0"/>
          </a:p>
        </p:txBody>
      </p:sp>
    </p:spTree>
    <p:extLst>
      <p:ext uri="{BB962C8B-B14F-4D97-AF65-F5344CB8AC3E}">
        <p14:creationId xmlns:p14="http://schemas.microsoft.com/office/powerpoint/2010/main" val="149785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CCB17C9-6D89-4758-B23A-2C65F2F8A428}"/>
              </a:ext>
            </a:extLst>
          </p:cNvPr>
          <p:cNvSpPr txBox="1"/>
          <p:nvPr/>
        </p:nvSpPr>
        <p:spPr>
          <a:xfrm>
            <a:off x="159577" y="211769"/>
            <a:ext cx="74508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5. FLOWCHART</a:t>
            </a:r>
            <a:endParaRPr lang="en-US" dirty="0"/>
          </a:p>
          <a:p>
            <a:pPr algn="l"/>
            <a:endParaRPr lang="en-US" dirty="0"/>
          </a:p>
        </p:txBody>
      </p:sp>
      <p:pic>
        <p:nvPicPr>
          <p:cNvPr id="5" name="Picture 5" descr="Diagram&#10;&#10;Description automatically generated">
            <a:extLst>
              <a:ext uri="{FF2B5EF4-FFF2-40B4-BE49-F238E27FC236}">
                <a16:creationId xmlns:a16="http://schemas.microsoft.com/office/drawing/2014/main" xmlns="" id="{C6467621-8216-41B9-B16C-F714D23596AD}"/>
              </a:ext>
            </a:extLst>
          </p:cNvPr>
          <p:cNvPicPr>
            <a:picLocks noChangeAspect="1"/>
          </p:cNvPicPr>
          <p:nvPr/>
        </p:nvPicPr>
        <p:blipFill>
          <a:blip r:embed="rId2"/>
          <a:stretch>
            <a:fillRect/>
          </a:stretch>
        </p:blipFill>
        <p:spPr>
          <a:xfrm>
            <a:off x="2257667" y="450968"/>
            <a:ext cx="6146104" cy="5498865"/>
          </a:xfrm>
          <a:prstGeom prst="rect">
            <a:avLst/>
          </a:prstGeom>
        </p:spPr>
      </p:pic>
    </p:spTree>
    <p:extLst>
      <p:ext uri="{BB962C8B-B14F-4D97-AF65-F5344CB8AC3E}">
        <p14:creationId xmlns:p14="http://schemas.microsoft.com/office/powerpoint/2010/main" val="407301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1DC33C-CC1D-40BA-8987-70DB6CB502D4}"/>
              </a:ext>
            </a:extLst>
          </p:cNvPr>
          <p:cNvSpPr txBox="1"/>
          <p:nvPr/>
        </p:nvSpPr>
        <p:spPr>
          <a:xfrm>
            <a:off x="262618" y="197304"/>
            <a:ext cx="117720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6. RESULTS</a:t>
            </a:r>
            <a:endParaRPr lang="en-US" dirty="0"/>
          </a:p>
          <a:p>
            <a:endParaRPr lang="en-US" smtClean="0"/>
          </a:p>
          <a:p>
            <a:r>
              <a:rPr lang="en-US" smtClean="0"/>
              <a:t>HOME PAGE</a:t>
            </a:r>
            <a:r>
              <a:rPr lang="en-US" dirty="0"/>
              <a:t/>
            </a:r>
            <a:br>
              <a:rPr lang="en-US" dirty="0"/>
            </a:br>
            <a:endParaRPr lang="en-US" dirty="0"/>
          </a:p>
          <a:p>
            <a:r>
              <a:rPr lang="en-US" dirty="0">
                <a:ea typeface="+mn-lt"/>
                <a:cs typeface="+mn-lt"/>
              </a:rPr>
              <a:t>                                      </a:t>
            </a:r>
            <a:r>
              <a:rPr lang="en-US" dirty="0">
                <a:latin typeface="Times New Roman"/>
                <a:cs typeface="Times New Roman"/>
              </a:rPr>
              <a:t>      </a:t>
            </a:r>
            <a:endParaRPr lang="en-US" dirty="0"/>
          </a:p>
          <a:p>
            <a:r>
              <a:rPr lang="en-US" dirty="0"/>
              <a:t/>
            </a:r>
            <a:br>
              <a:rPr lang="en-US" dirty="0"/>
            </a:br>
            <a:endParaRPr lang="en-US" dirty="0"/>
          </a:p>
          <a:p>
            <a:r>
              <a:rPr lang="en-US" dirty="0"/>
              <a:t/>
            </a:r>
            <a:br>
              <a:rPr lang="en-US" dirty="0"/>
            </a:br>
            <a:endParaRPr lang="en-US" dirty="0"/>
          </a:p>
          <a:p>
            <a:r>
              <a:rPr lang="en-US" dirty="0"/>
              <a:t/>
            </a:r>
            <a:br>
              <a:rPr lang="en-US" dirty="0"/>
            </a:br>
            <a:endParaRPr lang="en-US" dirty="0"/>
          </a:p>
          <a:p>
            <a:r>
              <a:rPr lang="en-US" dirty="0"/>
              <a:t/>
            </a:r>
            <a:br>
              <a:rPr lang="en-US" dirty="0"/>
            </a:br>
            <a:endParaRPr lang="en-US" dirty="0"/>
          </a:p>
          <a:p>
            <a:r>
              <a:rPr lang="en-US" dirty="0"/>
              <a:t/>
            </a:r>
            <a:br>
              <a:rPr lang="en-US" dirty="0"/>
            </a:br>
            <a:endParaRPr lang="en-US" dirty="0"/>
          </a:p>
          <a:p>
            <a:r>
              <a:rPr lang="en-US" dirty="0"/>
              <a:t/>
            </a:r>
            <a:br>
              <a:rPr lang="en-US" dirty="0"/>
            </a:br>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4822"/>
            <a:ext cx="12192000" cy="5110629"/>
          </a:xfrm>
          <a:prstGeom prst="rect">
            <a:avLst/>
          </a:prstGeom>
        </p:spPr>
      </p:pic>
    </p:spTree>
    <p:extLst>
      <p:ext uri="{BB962C8B-B14F-4D97-AF65-F5344CB8AC3E}">
        <p14:creationId xmlns:p14="http://schemas.microsoft.com/office/powerpoint/2010/main" val="141687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35" y="804889"/>
            <a:ext cx="10922117" cy="1059305"/>
          </a:xfrm>
        </p:spPr>
        <p:txBody>
          <a:bodyPr>
            <a:normAutofit/>
          </a:bodyPr>
          <a:lstStyle/>
          <a:p>
            <a:r>
              <a:rPr lang="en-IN" sz="2400" smtClean="0"/>
              <a:t>RESULT PAGE                                                    HISTORY PAGE</a:t>
            </a:r>
            <a:endParaRPr lang="en-IN" sz="240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268362"/>
            <a:ext cx="6092825" cy="480797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4323" y="1283110"/>
            <a:ext cx="5997677" cy="4793224"/>
          </a:xfrm>
        </p:spPr>
      </p:pic>
    </p:spTree>
    <p:extLst>
      <p:ext uri="{BB962C8B-B14F-4D97-AF65-F5344CB8AC3E}">
        <p14:creationId xmlns:p14="http://schemas.microsoft.com/office/powerpoint/2010/main" val="2539407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12</TotalTime>
  <Words>75</Words>
  <Application>Microsoft Office PowerPoint</Application>
  <PresentationFormat>Custom</PresentationFormat>
  <Paragraphs>89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Smart id scanner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PAGE                                                    HISTORY PAGE</vt:lpstr>
      <vt:lpstr>SIGN IN/UP PAGE                                              UPLOAD PAGE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Ballary</dc:creator>
  <cp:lastModifiedBy>Windows User</cp:lastModifiedBy>
  <cp:revision>138</cp:revision>
  <dcterms:created xsi:type="dcterms:W3CDTF">2021-05-24T07:55:54Z</dcterms:created>
  <dcterms:modified xsi:type="dcterms:W3CDTF">2021-05-24T13:58:55Z</dcterms:modified>
</cp:coreProperties>
</file>