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13"/>
  </p:notesMasterIdLst>
  <p:sldIdLst>
    <p:sldId id="256" r:id="rId2"/>
    <p:sldId id="257" r:id="rId3"/>
    <p:sldId id="259" r:id="rId4"/>
    <p:sldId id="260" r:id="rId5"/>
    <p:sldId id="262" r:id="rId6"/>
    <p:sldId id="261" r:id="rId7"/>
    <p:sldId id="263" r:id="rId8"/>
    <p:sldId id="264" r:id="rId9"/>
    <p:sldId id="265" r:id="rId10"/>
    <p:sldId id="266"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CC6E8D-1294-4981-9263-1D567803C8E3}" type="datetimeFigureOut">
              <a:rPr lang="en-US" smtClean="0"/>
              <a:t>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185540-0A15-48F5-AEA8-9663FA8D46C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185540-0A15-48F5-AEA8-9663FA8D46CC}"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CFC56B-D21D-4A21-BDDB-6FB0BD095597}"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CA748-375E-4CEA-9164-D5959698747D}" type="slidenum">
              <a:rPr lang="en-US" smtClean="0"/>
              <a:t>‹#›</a:t>
            </a:fld>
            <a:endParaRPr lang="en-US"/>
          </a:p>
        </p:txBody>
      </p:sp>
    </p:spTree>
    <p:extLst>
      <p:ext uri="{BB962C8B-B14F-4D97-AF65-F5344CB8AC3E}">
        <p14:creationId xmlns:p14="http://schemas.microsoft.com/office/powerpoint/2010/main" val="136738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FC56B-D21D-4A21-BDDB-6FB0BD095597}"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CA748-375E-4CEA-9164-D5959698747D}" type="slidenum">
              <a:rPr lang="en-US" smtClean="0"/>
              <a:t>‹#›</a:t>
            </a:fld>
            <a:endParaRPr lang="en-US"/>
          </a:p>
        </p:txBody>
      </p:sp>
    </p:spTree>
    <p:extLst>
      <p:ext uri="{BB962C8B-B14F-4D97-AF65-F5344CB8AC3E}">
        <p14:creationId xmlns:p14="http://schemas.microsoft.com/office/powerpoint/2010/main" val="902064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FC56B-D21D-4A21-BDDB-6FB0BD095597}"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CA748-375E-4CEA-9164-D5959698747D}"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0185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FC56B-D21D-4A21-BDDB-6FB0BD095597}"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CA748-375E-4CEA-9164-D5959698747D}" type="slidenum">
              <a:rPr lang="en-US" smtClean="0"/>
              <a:t>‹#›</a:t>
            </a:fld>
            <a:endParaRPr lang="en-US"/>
          </a:p>
        </p:txBody>
      </p:sp>
    </p:spTree>
    <p:extLst>
      <p:ext uri="{BB962C8B-B14F-4D97-AF65-F5344CB8AC3E}">
        <p14:creationId xmlns:p14="http://schemas.microsoft.com/office/powerpoint/2010/main" val="1276187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FC56B-D21D-4A21-BDDB-6FB0BD095597}"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CA748-375E-4CEA-9164-D5959698747D}"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6640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FC56B-D21D-4A21-BDDB-6FB0BD095597}"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CA748-375E-4CEA-9164-D5959698747D}" type="slidenum">
              <a:rPr lang="en-US" smtClean="0"/>
              <a:t>‹#›</a:t>
            </a:fld>
            <a:endParaRPr lang="en-US"/>
          </a:p>
        </p:txBody>
      </p:sp>
    </p:spTree>
    <p:extLst>
      <p:ext uri="{BB962C8B-B14F-4D97-AF65-F5344CB8AC3E}">
        <p14:creationId xmlns:p14="http://schemas.microsoft.com/office/powerpoint/2010/main" val="48877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FC56B-D21D-4A21-BDDB-6FB0BD095597}"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CA748-375E-4CEA-9164-D5959698747D}" type="slidenum">
              <a:rPr lang="en-US" smtClean="0"/>
              <a:t>‹#›</a:t>
            </a:fld>
            <a:endParaRPr lang="en-US"/>
          </a:p>
        </p:txBody>
      </p:sp>
    </p:spTree>
    <p:extLst>
      <p:ext uri="{BB962C8B-B14F-4D97-AF65-F5344CB8AC3E}">
        <p14:creationId xmlns:p14="http://schemas.microsoft.com/office/powerpoint/2010/main" val="1211350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FC56B-D21D-4A21-BDDB-6FB0BD095597}"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CA748-375E-4CEA-9164-D5959698747D}" type="slidenum">
              <a:rPr lang="en-US" smtClean="0"/>
              <a:t>‹#›</a:t>
            </a:fld>
            <a:endParaRPr lang="en-US"/>
          </a:p>
        </p:txBody>
      </p:sp>
    </p:spTree>
    <p:extLst>
      <p:ext uri="{BB962C8B-B14F-4D97-AF65-F5344CB8AC3E}">
        <p14:creationId xmlns:p14="http://schemas.microsoft.com/office/powerpoint/2010/main" val="323537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FC56B-D21D-4A21-BDDB-6FB0BD095597}"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CA748-375E-4CEA-9164-D5959698747D}" type="slidenum">
              <a:rPr lang="en-US" smtClean="0"/>
              <a:t>‹#›</a:t>
            </a:fld>
            <a:endParaRPr lang="en-US"/>
          </a:p>
        </p:txBody>
      </p:sp>
    </p:spTree>
    <p:extLst>
      <p:ext uri="{BB962C8B-B14F-4D97-AF65-F5344CB8AC3E}">
        <p14:creationId xmlns:p14="http://schemas.microsoft.com/office/powerpoint/2010/main" val="237822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FC56B-D21D-4A21-BDDB-6FB0BD095597}"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CA748-375E-4CEA-9164-D5959698747D}" type="slidenum">
              <a:rPr lang="en-US" smtClean="0"/>
              <a:t>‹#›</a:t>
            </a:fld>
            <a:endParaRPr lang="en-US"/>
          </a:p>
        </p:txBody>
      </p:sp>
    </p:spTree>
    <p:extLst>
      <p:ext uri="{BB962C8B-B14F-4D97-AF65-F5344CB8AC3E}">
        <p14:creationId xmlns:p14="http://schemas.microsoft.com/office/powerpoint/2010/main" val="1524265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CFC56B-D21D-4A21-BDDB-6FB0BD095597}"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CA748-375E-4CEA-9164-D5959698747D}" type="slidenum">
              <a:rPr lang="en-US" smtClean="0"/>
              <a:t>‹#›</a:t>
            </a:fld>
            <a:endParaRPr lang="en-US"/>
          </a:p>
        </p:txBody>
      </p:sp>
    </p:spTree>
    <p:extLst>
      <p:ext uri="{BB962C8B-B14F-4D97-AF65-F5344CB8AC3E}">
        <p14:creationId xmlns:p14="http://schemas.microsoft.com/office/powerpoint/2010/main" val="358659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CFC56B-D21D-4A21-BDDB-6FB0BD095597}" type="datetimeFigureOut">
              <a:rPr lang="en-US" smtClean="0"/>
              <a:t>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CCA748-375E-4CEA-9164-D5959698747D}" type="slidenum">
              <a:rPr lang="en-US" smtClean="0"/>
              <a:t>‹#›</a:t>
            </a:fld>
            <a:endParaRPr lang="en-US"/>
          </a:p>
        </p:txBody>
      </p:sp>
    </p:spTree>
    <p:extLst>
      <p:ext uri="{BB962C8B-B14F-4D97-AF65-F5344CB8AC3E}">
        <p14:creationId xmlns:p14="http://schemas.microsoft.com/office/powerpoint/2010/main" val="2195081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CFC56B-D21D-4A21-BDDB-6FB0BD095597}" type="datetimeFigureOut">
              <a:rPr lang="en-US" smtClean="0"/>
              <a:t>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CCA748-375E-4CEA-9164-D5959698747D}" type="slidenum">
              <a:rPr lang="en-US" smtClean="0"/>
              <a:t>‹#›</a:t>
            </a:fld>
            <a:endParaRPr lang="en-US"/>
          </a:p>
        </p:txBody>
      </p:sp>
    </p:spTree>
    <p:extLst>
      <p:ext uri="{BB962C8B-B14F-4D97-AF65-F5344CB8AC3E}">
        <p14:creationId xmlns:p14="http://schemas.microsoft.com/office/powerpoint/2010/main" val="2633114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CFC56B-D21D-4A21-BDDB-6FB0BD095597}" type="datetimeFigureOut">
              <a:rPr lang="en-US" smtClean="0"/>
              <a:t>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CCA748-375E-4CEA-9164-D5959698747D}" type="slidenum">
              <a:rPr lang="en-US" smtClean="0"/>
              <a:t>‹#›</a:t>
            </a:fld>
            <a:endParaRPr lang="en-US"/>
          </a:p>
        </p:txBody>
      </p:sp>
    </p:spTree>
    <p:extLst>
      <p:ext uri="{BB962C8B-B14F-4D97-AF65-F5344CB8AC3E}">
        <p14:creationId xmlns:p14="http://schemas.microsoft.com/office/powerpoint/2010/main" val="344414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2CFC56B-D21D-4A21-BDDB-6FB0BD095597}"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CA748-375E-4CEA-9164-D5959698747D}" type="slidenum">
              <a:rPr lang="en-US" smtClean="0"/>
              <a:t>‹#›</a:t>
            </a:fld>
            <a:endParaRPr lang="en-US"/>
          </a:p>
        </p:txBody>
      </p:sp>
    </p:spTree>
    <p:extLst>
      <p:ext uri="{BB962C8B-B14F-4D97-AF65-F5344CB8AC3E}">
        <p14:creationId xmlns:p14="http://schemas.microsoft.com/office/powerpoint/2010/main" val="231220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CFC56B-D21D-4A21-BDDB-6FB0BD095597}"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CA748-375E-4CEA-9164-D5959698747D}" type="slidenum">
              <a:rPr lang="en-US" smtClean="0"/>
              <a:t>‹#›</a:t>
            </a:fld>
            <a:endParaRPr lang="en-US"/>
          </a:p>
        </p:txBody>
      </p:sp>
    </p:spTree>
    <p:extLst>
      <p:ext uri="{BB962C8B-B14F-4D97-AF65-F5344CB8AC3E}">
        <p14:creationId xmlns:p14="http://schemas.microsoft.com/office/powerpoint/2010/main" val="420025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CFC56B-D21D-4A21-BDDB-6FB0BD095597}" type="datetimeFigureOut">
              <a:rPr lang="en-US" smtClean="0"/>
              <a:t>1/5/2021</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CCCA748-375E-4CEA-9164-D5959698747D}" type="slidenum">
              <a:rPr lang="en-US" smtClean="0"/>
              <a:t>‹#›</a:t>
            </a:fld>
            <a:endParaRPr lang="en-US"/>
          </a:p>
        </p:txBody>
      </p:sp>
    </p:spTree>
    <p:extLst>
      <p:ext uri="{BB962C8B-B14F-4D97-AF65-F5344CB8AC3E}">
        <p14:creationId xmlns:p14="http://schemas.microsoft.com/office/powerpoint/2010/main" val="199449292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101" y="1860549"/>
            <a:ext cx="7848600" cy="1670051"/>
          </a:xfrm>
        </p:spPr>
        <p:txBody>
          <a:bodyPr>
            <a:noAutofit/>
          </a:bodyPr>
          <a:lstStyle/>
          <a:p>
            <a:r>
              <a:rPr lang="en-US" sz="3200" b="1" dirty="0">
                <a:solidFill>
                  <a:schemeClr val="tx1"/>
                </a:solidFill>
                <a:latin typeface="Times New Roman" pitchFamily="18" charset="0"/>
                <a:cs typeface="Times New Roman" pitchFamily="18" charset="0"/>
              </a:rPr>
              <a:t>HEALTH INSURANCE PREMIUM PREDICTION USING IBM AUTO AI SERVICE</a:t>
            </a:r>
          </a:p>
        </p:txBody>
      </p:sp>
      <p:sp>
        <p:nvSpPr>
          <p:cNvPr id="3" name="Subtitle 2"/>
          <p:cNvSpPr>
            <a:spLocks noGrp="1"/>
          </p:cNvSpPr>
          <p:nvPr>
            <p:ph type="subTitle" idx="1"/>
          </p:nvPr>
        </p:nvSpPr>
        <p:spPr>
          <a:xfrm rot="10800000" flipV="1">
            <a:off x="2362200" y="4114800"/>
            <a:ext cx="4267200" cy="1600200"/>
          </a:xfrm>
        </p:spPr>
        <p:txBody>
          <a:bodyPr>
            <a:normAutofit fontScale="92500" lnSpcReduction="10000"/>
          </a:bodyPr>
          <a:lstStyle/>
          <a:p>
            <a:endParaRPr lang="en-US" sz="1600" dirty="0">
              <a:latin typeface="Times New Roman" pitchFamily="18" charset="0"/>
              <a:cs typeface="Times New Roman" pitchFamily="18" charset="0"/>
            </a:endParaRPr>
          </a:p>
          <a:p>
            <a:r>
              <a:rPr lang="en-US" sz="2400" b="1" dirty="0">
                <a:solidFill>
                  <a:srgbClr val="0070C0"/>
                </a:solidFill>
                <a:latin typeface="Times New Roman" pitchFamily="18" charset="0"/>
                <a:cs typeface="Times New Roman" pitchFamily="18" charset="0"/>
              </a:rPr>
              <a:t>K. YASWITHA(17RH1A05B0)</a:t>
            </a:r>
          </a:p>
          <a:p>
            <a:r>
              <a:rPr lang="en-US" sz="2400" b="1" dirty="0">
                <a:solidFill>
                  <a:srgbClr val="0070C0"/>
                </a:solidFill>
                <a:latin typeface="Times New Roman" pitchFamily="18" charset="0"/>
                <a:cs typeface="Times New Roman" pitchFamily="18" charset="0"/>
              </a:rPr>
              <a:t>G. SHIVANI(17RH1A0564)</a:t>
            </a:r>
          </a:p>
          <a:p>
            <a:r>
              <a:rPr lang="en-US" sz="2400" b="1" dirty="0">
                <a:solidFill>
                  <a:srgbClr val="0070C0"/>
                </a:solidFill>
                <a:latin typeface="Times New Roman" pitchFamily="18" charset="0"/>
                <a:cs typeface="Times New Roman" pitchFamily="18" charset="0"/>
              </a:rPr>
              <a:t>B. KAVITHA(17RH1A05A1)</a:t>
            </a:r>
            <a:endParaRPr lang="en-US" sz="2400" b="1" dirty="0">
              <a:solidFill>
                <a:srgbClr val="002060"/>
              </a:solidFill>
              <a:latin typeface="Times New Roman" pitchFamily="18" charset="0"/>
              <a:cs typeface="Times New Roman"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634999" y="1600200"/>
            <a:ext cx="6347714" cy="3880773"/>
          </a:xfrm>
        </p:spPr>
        <p:txBody>
          <a:bodyPr>
            <a:normAutofit fontScale="77500" lnSpcReduction="20000"/>
          </a:bodyPr>
          <a:lstStyle/>
          <a:p>
            <a:pPr>
              <a:lnSpc>
                <a:spcPct val="150000"/>
              </a:lnSpc>
            </a:pPr>
            <a:r>
              <a:rPr lang="en-US" sz="2600" dirty="0">
                <a:latin typeface="Times New Roman" pitchFamily="18" charset="0"/>
                <a:cs typeface="Times New Roman" pitchFamily="18" charset="0"/>
              </a:rPr>
              <a:t>There are certain limitations which is the scope of further studies. The data did not include any information on an individual’s medical costs, the real-time data i.e. data collected from the sensors in the wearable health devices such as fit bits etc. If we take all these types of different data sources into account then we can have a better picture of an individual’s behavior and can more accurately predict the insurance premium charge and the associated risk.</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95E8-2673-4E63-B99A-67B9CA93C7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7748C2-5832-45BF-B984-CF1528F0D49B}"/>
              </a:ext>
            </a:extLst>
          </p:cNvPr>
          <p:cNvSpPr>
            <a:spLocks noGrp="1"/>
          </p:cNvSpPr>
          <p:nvPr>
            <p:ph idx="1"/>
          </p:nvPr>
        </p:nvSpPr>
        <p:spPr/>
        <p:txBody>
          <a:bodyPr/>
          <a:lstStyle/>
          <a:p>
            <a:pPr marL="0" indent="0">
              <a:buNone/>
            </a:pPr>
            <a:endParaRPr lang="en-IN" dirty="0"/>
          </a:p>
          <a:p>
            <a:pPr marL="0" indent="0">
              <a:buNone/>
            </a:pPr>
            <a:r>
              <a:rPr lang="en-IN" sz="4000" b="1" dirty="0">
                <a:latin typeface="Times New Roman" panose="02020603050405020304" pitchFamily="18" charset="0"/>
                <a:cs typeface="Times New Roman" panose="02020603050405020304" pitchFamily="18" charset="0"/>
              </a:rPr>
              <a:t>              </a:t>
            </a:r>
            <a:r>
              <a:rPr lang="en-IN" sz="6000" b="1" dirty="0">
                <a:latin typeface="Times New Roman" panose="02020603050405020304" pitchFamily="18" charset="0"/>
                <a:cs typeface="Times New Roman" panose="02020603050405020304" pitchFamily="18" charset="0"/>
              </a:rPr>
              <a:t>Thank you</a:t>
            </a:r>
            <a:endParaRPr lang="en-IN" sz="6000" dirty="0"/>
          </a:p>
        </p:txBody>
      </p:sp>
    </p:spTree>
    <p:extLst>
      <p:ext uri="{BB962C8B-B14F-4D97-AF65-F5344CB8AC3E}">
        <p14:creationId xmlns:p14="http://schemas.microsoft.com/office/powerpoint/2010/main" val="176378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09599" y="1905000"/>
            <a:ext cx="6347714" cy="3880773"/>
          </a:xfrm>
        </p:spPr>
        <p:txBody>
          <a:bodyPr/>
          <a:lstStyle/>
          <a:p>
            <a:r>
              <a:rPr lang="en-US" sz="2400" dirty="0">
                <a:latin typeface="Times New Roman" pitchFamily="18" charset="0"/>
                <a:cs typeface="Times New Roman" pitchFamily="18" charset="0"/>
              </a:rPr>
              <a:t>The main foundational block of health insurance industry is to estimate the future events and measure the associated risk of these events.</a:t>
            </a:r>
          </a:p>
          <a:p>
            <a:r>
              <a:rPr lang="en-US" sz="2400" dirty="0">
                <a:latin typeface="Times New Roman" pitchFamily="18" charset="0"/>
                <a:cs typeface="Times New Roman" pitchFamily="18" charset="0"/>
              </a:rPr>
              <a:t>Hence it is needless to say that predictive analytic is used wisely to determine the risk insurance premium and enrich overall customer experience</a:t>
            </a:r>
            <a:r>
              <a:rPr lang="en-US" dirty="0">
                <a:latin typeface="Times New Roman" pitchFamily="18" charset="0"/>
                <a:cs typeface="Times New Roman"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latin typeface="Times New Roman" pitchFamily="18" charset="0"/>
                <a:cs typeface="Times New Roman" pitchFamily="18" charset="0"/>
              </a:rPr>
              <a:t>SOLUTION</a:t>
            </a:r>
          </a:p>
        </p:txBody>
      </p:sp>
      <p:sp>
        <p:nvSpPr>
          <p:cNvPr id="3" name="Content Placeholder 2"/>
          <p:cNvSpPr>
            <a:spLocks noGrp="1"/>
          </p:cNvSpPr>
          <p:nvPr>
            <p:ph idx="1"/>
          </p:nvPr>
        </p:nvSpPr>
        <p:spPr>
          <a:xfrm>
            <a:off x="574038" y="1752600"/>
            <a:ext cx="6347714" cy="3880773"/>
          </a:xfrm>
        </p:spPr>
        <p:txBody>
          <a:bodyPr>
            <a:normAutofit fontScale="85000" lnSpcReduction="10000"/>
          </a:bodyPr>
          <a:lstStyle/>
          <a:p>
            <a:r>
              <a:rPr lang="en-US" sz="2400" dirty="0">
                <a:latin typeface="Times New Roman" pitchFamily="18" charset="0"/>
                <a:cs typeface="Times New Roman" pitchFamily="18" charset="0"/>
              </a:rPr>
              <a:t>By using </a:t>
            </a:r>
            <a:r>
              <a:rPr lang="en-US" sz="2400">
                <a:latin typeface="Times New Roman" pitchFamily="18" charset="0"/>
                <a:cs typeface="Times New Roman" pitchFamily="18" charset="0"/>
              </a:rPr>
              <a:t>predictive modeling</a:t>
            </a:r>
            <a:r>
              <a:rPr lang="en-US" sz="2400" dirty="0">
                <a:latin typeface="Times New Roman" pitchFamily="18" charset="0"/>
                <a:cs typeface="Times New Roman" pitchFamily="18" charset="0"/>
              </a:rPr>
              <a:t>, the insurers can determine the policy premium for the</a:t>
            </a:r>
          </a:p>
          <a:p>
            <a:r>
              <a:rPr lang="en-US" sz="2400" dirty="0">
                <a:latin typeface="Times New Roman" pitchFamily="18" charset="0"/>
                <a:cs typeface="Times New Roman" pitchFamily="18" charset="0"/>
              </a:rPr>
              <a:t>insured based on their behaviors which are indicated by attributes such as age, BMI (Body Mass</a:t>
            </a:r>
          </a:p>
          <a:p>
            <a:r>
              <a:rPr lang="en-US" sz="2400" dirty="0">
                <a:latin typeface="Times New Roman" pitchFamily="18" charset="0"/>
                <a:cs typeface="Times New Roman" pitchFamily="18" charset="0"/>
              </a:rPr>
              <a:t>Index), smoking habits, number of children</a:t>
            </a:r>
          </a:p>
          <a:p>
            <a:r>
              <a:rPr lang="en-US" sz="2400" dirty="0">
                <a:latin typeface="Times New Roman" pitchFamily="18" charset="0"/>
                <a:cs typeface="Times New Roman" pitchFamily="18" charset="0"/>
              </a:rPr>
              <a:t>Based on these predictions, they can then evaluate the following decisions and make better </a:t>
            </a:r>
            <a:r>
              <a:rPr lang="en-US" sz="2400" dirty="0" err="1">
                <a:latin typeface="Times New Roman" pitchFamily="18" charset="0"/>
                <a:cs typeface="Times New Roman" pitchFamily="18" charset="0"/>
              </a:rPr>
              <a:t>judgement</a:t>
            </a:r>
            <a:r>
              <a:rPr lang="en-US" sz="2400" dirty="0">
                <a:latin typeface="Times New Roman" pitchFamily="18" charset="0"/>
                <a:cs typeface="Times New Roman" pitchFamily="18" charset="0"/>
              </a:rPr>
              <a:t> calls</a:t>
            </a:r>
            <a:r>
              <a:rPr lang="en-US" sz="2400" dirty="0"/>
              <a:t>.</a:t>
            </a:r>
          </a:p>
          <a:p>
            <a:pPr>
              <a:buFont typeface="Courier New" pitchFamily="49" charset="0"/>
              <a:buChar char="o"/>
            </a:pPr>
            <a:r>
              <a:rPr lang="en-US" sz="2400" dirty="0"/>
              <a:t>Which individuals deserve which kind of insurance plan? </a:t>
            </a:r>
          </a:p>
          <a:p>
            <a:pPr>
              <a:buFont typeface="Courier New" pitchFamily="49" charset="0"/>
              <a:buChar char="o"/>
            </a:pPr>
            <a:r>
              <a:rPr lang="en-US" sz="2400" dirty="0"/>
              <a:t>    Based upon an individual’s </a:t>
            </a:r>
            <a:r>
              <a:rPr lang="en-US" sz="2400" dirty="0" err="1"/>
              <a:t>behaviour</a:t>
            </a:r>
            <a:r>
              <a:rPr lang="en-US" sz="2400" dirty="0"/>
              <a:t>, predicting their premium helps in better risk management.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SOLUTION</a:t>
            </a:r>
          </a:p>
        </p:txBody>
      </p:sp>
      <p:sp>
        <p:nvSpPr>
          <p:cNvPr id="3" name="Content Placeholder 2"/>
          <p:cNvSpPr>
            <a:spLocks noGrp="1"/>
          </p:cNvSpPr>
          <p:nvPr>
            <p:ph idx="1"/>
          </p:nvPr>
        </p:nvSpPr>
        <p:spPr>
          <a:xfrm>
            <a:off x="381000" y="1600200"/>
            <a:ext cx="8229600" cy="4525963"/>
          </a:xfrm>
        </p:spPr>
        <p:txBody>
          <a:bodyPr>
            <a:normAutofit fontScale="25000" lnSpcReduction="20000"/>
          </a:bodyPr>
          <a:lstStyle/>
          <a:p>
            <a:pPr>
              <a:lnSpc>
                <a:spcPct val="170000"/>
              </a:lnSpc>
            </a:pPr>
            <a:r>
              <a:rPr lang="en-US" sz="9600" dirty="0">
                <a:latin typeface="Times New Roman" pitchFamily="18" charset="0"/>
                <a:cs typeface="Times New Roman" pitchFamily="18" charset="0"/>
              </a:rPr>
              <a:t>Using IBM </a:t>
            </a:r>
            <a:r>
              <a:rPr lang="en-US" sz="9600" dirty="0" err="1">
                <a:latin typeface="Times New Roman" pitchFamily="18" charset="0"/>
                <a:cs typeface="Times New Roman" pitchFamily="18" charset="0"/>
              </a:rPr>
              <a:t>AutoAI</a:t>
            </a:r>
            <a:r>
              <a:rPr lang="en-US" sz="9600" dirty="0">
                <a:latin typeface="Times New Roman" pitchFamily="18" charset="0"/>
                <a:cs typeface="Times New Roman" pitchFamily="18" charset="0"/>
              </a:rPr>
              <a:t>, we automate all of the tasks involved in building predictive models for different requirements. You create a model from a data set that includes the age, gender, BMI, number of children, smoking preferences, region, and charges to predict the health insurance premium cost that an individual pays.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TECHNOLOGIES</a:t>
            </a:r>
          </a:p>
        </p:txBody>
      </p:sp>
      <p:sp>
        <p:nvSpPr>
          <p:cNvPr id="3" name="Content Placeholder 2"/>
          <p:cNvSpPr>
            <a:spLocks noGrp="1"/>
          </p:cNvSpPr>
          <p:nvPr>
            <p:ph idx="1"/>
          </p:nvPr>
        </p:nvSpPr>
        <p:spPr/>
        <p:txBody>
          <a:bodyPr/>
          <a:lstStyle/>
          <a:p>
            <a:r>
              <a:rPr lang="en-US" dirty="0"/>
              <a:t>Watson studio</a:t>
            </a:r>
          </a:p>
          <a:p>
            <a:r>
              <a:rPr lang="en-US" dirty="0"/>
              <a:t>Node red</a:t>
            </a:r>
          </a:p>
          <a:p>
            <a:r>
              <a:rPr lang="en-US" dirty="0"/>
              <a:t>IBM cloud</a:t>
            </a:r>
          </a:p>
          <a:p>
            <a:r>
              <a:rPr lang="en-US" dirty="0"/>
              <a:t>IBM Machine Learning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ARCHITECTURE</a:t>
            </a:r>
          </a:p>
        </p:txBody>
      </p:sp>
      <p:sp>
        <p:nvSpPr>
          <p:cNvPr id="3" name="Content Placeholder 2"/>
          <p:cNvSpPr>
            <a:spLocks noGrp="1"/>
          </p:cNvSpPr>
          <p:nvPr>
            <p:ph idx="1"/>
          </p:nvPr>
        </p:nvSpPr>
        <p:spPr>
          <a:xfrm>
            <a:off x="304800" y="1600200"/>
            <a:ext cx="8382000" cy="5257800"/>
          </a:xfrm>
        </p:spPr>
        <p:txBody>
          <a:bodyPr/>
          <a:lstStyle/>
          <a:p>
            <a:pPr>
              <a:buNone/>
            </a:pPr>
            <a:endParaRPr lang="en-US" dirty="0"/>
          </a:p>
        </p:txBody>
      </p:sp>
      <p:sp>
        <p:nvSpPr>
          <p:cNvPr id="4" name="Rectangle 3"/>
          <p:cNvSpPr/>
          <p:nvPr/>
        </p:nvSpPr>
        <p:spPr>
          <a:xfrm>
            <a:off x="3505200" y="1676400"/>
            <a:ext cx="1524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DEVELOPER</a:t>
            </a:r>
          </a:p>
        </p:txBody>
      </p:sp>
      <p:cxnSp>
        <p:nvCxnSpPr>
          <p:cNvPr id="6" name="Straight Connector 5"/>
          <p:cNvCxnSpPr>
            <a:stCxn id="4" idx="2"/>
          </p:cNvCxnSpPr>
          <p:nvPr/>
        </p:nvCxnSpPr>
        <p:spPr>
          <a:xfrm rot="5400000">
            <a:off x="4152900" y="2552700"/>
            <a:ext cx="228600" cy="1588"/>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a:cxnSpLocks/>
          </p:cNvCxnSpPr>
          <p:nvPr/>
        </p:nvCxnSpPr>
        <p:spPr>
          <a:xfrm>
            <a:off x="1218406" y="2720737"/>
            <a:ext cx="5111526" cy="20162"/>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rot="5400000">
            <a:off x="6178326" y="2925286"/>
            <a:ext cx="304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Rectangle 14"/>
          <p:cNvSpPr/>
          <p:nvPr/>
        </p:nvSpPr>
        <p:spPr>
          <a:xfrm>
            <a:off x="5661912" y="3123406"/>
            <a:ext cx="2381940" cy="5341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Cloud Object Storage</a:t>
            </a:r>
          </a:p>
        </p:txBody>
      </p:sp>
      <p:sp>
        <p:nvSpPr>
          <p:cNvPr id="16" name="Rectangle 15"/>
          <p:cNvSpPr/>
          <p:nvPr/>
        </p:nvSpPr>
        <p:spPr>
          <a:xfrm>
            <a:off x="838200" y="3124200"/>
            <a:ext cx="1295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Watson Studio</a:t>
            </a:r>
          </a:p>
        </p:txBody>
      </p:sp>
      <p:cxnSp>
        <p:nvCxnSpPr>
          <p:cNvPr id="18" name="Straight Arrow Connector 17"/>
          <p:cNvCxnSpPr/>
          <p:nvPr/>
        </p:nvCxnSpPr>
        <p:spPr>
          <a:xfrm rot="5400000">
            <a:off x="1028700" y="2933700"/>
            <a:ext cx="381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rot="5400000">
            <a:off x="1334294" y="3847306"/>
            <a:ext cx="228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Rectangle 21"/>
          <p:cNvSpPr/>
          <p:nvPr/>
        </p:nvSpPr>
        <p:spPr>
          <a:xfrm>
            <a:off x="838200" y="3962400"/>
            <a:ext cx="12954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Auto AI</a:t>
            </a:r>
          </a:p>
        </p:txBody>
      </p:sp>
      <p:cxnSp>
        <p:nvCxnSpPr>
          <p:cNvPr id="32" name="Straight Arrow Connector 31"/>
          <p:cNvCxnSpPr/>
          <p:nvPr/>
        </p:nvCxnSpPr>
        <p:spPr>
          <a:xfrm rot="5400000">
            <a:off x="1334294" y="4609306"/>
            <a:ext cx="228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rot="5400000">
            <a:off x="6150002" y="3854132"/>
            <a:ext cx="304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5753100" y="3975100"/>
            <a:ext cx="2287576"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File</a:t>
            </a:r>
          </a:p>
        </p:txBody>
      </p:sp>
      <p:sp>
        <p:nvSpPr>
          <p:cNvPr id="36" name="Rectangle 35"/>
          <p:cNvSpPr/>
          <p:nvPr/>
        </p:nvSpPr>
        <p:spPr>
          <a:xfrm>
            <a:off x="762000" y="4800600"/>
            <a:ext cx="13716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Watson Machine Learning</a:t>
            </a:r>
          </a:p>
        </p:txBody>
      </p:sp>
      <p:cxnSp>
        <p:nvCxnSpPr>
          <p:cNvPr id="40" name="Straight Arrow Connector 39"/>
          <p:cNvCxnSpPr/>
          <p:nvPr/>
        </p:nvCxnSpPr>
        <p:spPr>
          <a:xfrm rot="5400000">
            <a:off x="1334294" y="5828506"/>
            <a:ext cx="228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1" name="Rectangle 40"/>
          <p:cNvSpPr/>
          <p:nvPr/>
        </p:nvSpPr>
        <p:spPr>
          <a:xfrm>
            <a:off x="762000" y="5989399"/>
            <a:ext cx="1371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UI</a:t>
            </a:r>
          </a:p>
        </p:txBody>
      </p:sp>
      <p:cxnSp>
        <p:nvCxnSpPr>
          <p:cNvPr id="9" name="Straight Arrow Connector 8">
            <a:extLst>
              <a:ext uri="{FF2B5EF4-FFF2-40B4-BE49-F238E27FC236}">
                <a16:creationId xmlns:a16="http://schemas.microsoft.com/office/drawing/2014/main" id="{7600B32A-6A82-4E75-B424-C7EAE223488B}"/>
              </a:ext>
            </a:extLst>
          </p:cNvPr>
          <p:cNvCxnSpPr>
            <a:cxnSpLocks/>
          </p:cNvCxnSpPr>
          <p:nvPr/>
        </p:nvCxnSpPr>
        <p:spPr>
          <a:xfrm>
            <a:off x="2531334" y="3429000"/>
            <a:ext cx="2863878"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E5B7FE5-0A16-4102-A27F-FE28667536F7}"/>
              </a:ext>
            </a:extLst>
          </p:cNvPr>
          <p:cNvCxnSpPr>
            <a:cxnSpLocks/>
          </p:cNvCxnSpPr>
          <p:nvPr/>
        </p:nvCxnSpPr>
        <p:spPr>
          <a:xfrm flipV="1">
            <a:off x="2531334" y="4203858"/>
            <a:ext cx="2903724" cy="2016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b="1" dirty="0">
                <a:solidFill>
                  <a:srgbClr val="002060"/>
                </a:solidFill>
              </a:rPr>
              <a:t>FLOW CHART</a:t>
            </a:r>
          </a:p>
        </p:txBody>
      </p:sp>
      <p:pic>
        <p:nvPicPr>
          <p:cNvPr id="4" name="Content Placeholder 3">
            <a:extLst>
              <a:ext uri="{FF2B5EF4-FFF2-40B4-BE49-F238E27FC236}">
                <a16:creationId xmlns:a16="http://schemas.microsoft.com/office/drawing/2014/main" id="{6E1EA7C7-8917-44D7-A65F-F3BAFBFDAAEA}"/>
              </a:ext>
            </a:extLst>
          </p:cNvPr>
          <p:cNvPicPr>
            <a:picLocks noGrp="1" noChangeAspect="1"/>
          </p:cNvPicPr>
          <p:nvPr>
            <p:ph idx="1"/>
          </p:nvPr>
        </p:nvPicPr>
        <p:blipFill>
          <a:blip r:embed="rId2"/>
          <a:stretch>
            <a:fillRect/>
          </a:stretch>
        </p:blipFill>
        <p:spPr>
          <a:xfrm>
            <a:off x="2743200" y="3946178"/>
            <a:ext cx="414564" cy="390178"/>
          </a:xfrm>
          <a:prstGeom prst="rect">
            <a:avLst/>
          </a:prstGeom>
        </p:spPr>
      </p:pic>
      <p:sp>
        <p:nvSpPr>
          <p:cNvPr id="5" name="Rounded Rectangle 4"/>
          <p:cNvSpPr/>
          <p:nvPr/>
        </p:nvSpPr>
        <p:spPr>
          <a:xfrm>
            <a:off x="685800" y="1219200"/>
            <a:ext cx="1676400" cy="711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collection</a:t>
            </a:r>
          </a:p>
        </p:txBody>
      </p:sp>
      <p:sp>
        <p:nvSpPr>
          <p:cNvPr id="6" name="Rounded Rectangle 5"/>
          <p:cNvSpPr/>
          <p:nvPr/>
        </p:nvSpPr>
        <p:spPr>
          <a:xfrm>
            <a:off x="1506220" y="2082800"/>
            <a:ext cx="177038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preprocessing</a:t>
            </a:r>
          </a:p>
        </p:txBody>
      </p:sp>
      <p:sp>
        <p:nvSpPr>
          <p:cNvPr id="7" name="Rounded Rectangle 6"/>
          <p:cNvSpPr/>
          <p:nvPr/>
        </p:nvSpPr>
        <p:spPr>
          <a:xfrm>
            <a:off x="2415288" y="2997200"/>
            <a:ext cx="1851912"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analysis</a:t>
            </a:r>
          </a:p>
        </p:txBody>
      </p:sp>
      <p:sp>
        <p:nvSpPr>
          <p:cNvPr id="8" name="Rounded Rectangle 7"/>
          <p:cNvSpPr/>
          <p:nvPr/>
        </p:nvSpPr>
        <p:spPr>
          <a:xfrm>
            <a:off x="3276600" y="3886200"/>
            <a:ext cx="1981200" cy="685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Predictive modeling</a:t>
            </a:r>
          </a:p>
        </p:txBody>
      </p:sp>
      <p:sp>
        <p:nvSpPr>
          <p:cNvPr id="9" name="Rounded Rectangle 8"/>
          <p:cNvSpPr/>
          <p:nvPr/>
        </p:nvSpPr>
        <p:spPr>
          <a:xfrm>
            <a:off x="4267200" y="4762500"/>
            <a:ext cx="1828800" cy="647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Predictions</a:t>
            </a:r>
          </a:p>
        </p:txBody>
      </p:sp>
      <p:sp>
        <p:nvSpPr>
          <p:cNvPr id="10" name="Rounded Rectangle 9"/>
          <p:cNvSpPr/>
          <p:nvPr/>
        </p:nvSpPr>
        <p:spPr>
          <a:xfrm>
            <a:off x="5148832" y="5570220"/>
            <a:ext cx="1828800" cy="647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 comparison</a:t>
            </a:r>
          </a:p>
        </p:txBody>
      </p:sp>
      <p:sp>
        <p:nvSpPr>
          <p:cNvPr id="11" name="Bent-Up Arrow 10"/>
          <p:cNvSpPr/>
          <p:nvPr/>
        </p:nvSpPr>
        <p:spPr>
          <a:xfrm rot="5400000">
            <a:off x="4578350" y="5629910"/>
            <a:ext cx="368300" cy="381000"/>
          </a:xfrm>
          <a:prstGeom prst="bentUpArrow">
            <a:avLst>
              <a:gd name="adj1" fmla="val 25000"/>
              <a:gd name="adj2" fmla="val 11176"/>
              <a:gd name="adj3" fmla="val 25000"/>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Bent-Up Arrow 10">
            <a:extLst>
              <a:ext uri="{FF2B5EF4-FFF2-40B4-BE49-F238E27FC236}">
                <a16:creationId xmlns:a16="http://schemas.microsoft.com/office/drawing/2014/main" id="{D0B57C7A-DDC8-4512-AA3C-0B60860F9C49}"/>
              </a:ext>
            </a:extLst>
          </p:cNvPr>
          <p:cNvSpPr/>
          <p:nvPr/>
        </p:nvSpPr>
        <p:spPr>
          <a:xfrm rot="5400000">
            <a:off x="1835150" y="3037840"/>
            <a:ext cx="368300" cy="381000"/>
          </a:xfrm>
          <a:prstGeom prst="bentUpArrow">
            <a:avLst>
              <a:gd name="adj1" fmla="val 25000"/>
              <a:gd name="adj2" fmla="val 11176"/>
              <a:gd name="adj3" fmla="val 25000"/>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 name="Bent-Up Arrow 10">
            <a:extLst>
              <a:ext uri="{FF2B5EF4-FFF2-40B4-BE49-F238E27FC236}">
                <a16:creationId xmlns:a16="http://schemas.microsoft.com/office/drawing/2014/main" id="{83742820-B636-496B-9142-F0B947B3B0FE}"/>
              </a:ext>
            </a:extLst>
          </p:cNvPr>
          <p:cNvSpPr/>
          <p:nvPr/>
        </p:nvSpPr>
        <p:spPr>
          <a:xfrm rot="5400000">
            <a:off x="3599305" y="4756150"/>
            <a:ext cx="368300" cy="381000"/>
          </a:xfrm>
          <a:prstGeom prst="bentUpArrow">
            <a:avLst>
              <a:gd name="adj1" fmla="val 25000"/>
              <a:gd name="adj2" fmla="val 11176"/>
              <a:gd name="adj3" fmla="val 25000"/>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Bent-Up Arrow 10">
            <a:extLst>
              <a:ext uri="{FF2B5EF4-FFF2-40B4-BE49-F238E27FC236}">
                <a16:creationId xmlns:a16="http://schemas.microsoft.com/office/drawing/2014/main" id="{EC786225-3A1D-45F8-B6CC-BB68DF914ADB}"/>
              </a:ext>
            </a:extLst>
          </p:cNvPr>
          <p:cNvSpPr/>
          <p:nvPr/>
        </p:nvSpPr>
        <p:spPr>
          <a:xfrm rot="5400000">
            <a:off x="996950" y="2089150"/>
            <a:ext cx="368300" cy="381000"/>
          </a:xfrm>
          <a:prstGeom prst="bentUpArrow">
            <a:avLst>
              <a:gd name="adj1" fmla="val 25000"/>
              <a:gd name="adj2" fmla="val 11176"/>
              <a:gd name="adj3" fmla="val 25000"/>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574038" y="1600200"/>
            <a:ext cx="6347714" cy="3880773"/>
          </a:xfrm>
        </p:spPr>
        <p:txBody>
          <a:bodyPr>
            <a:normAutofit/>
          </a:bodyPr>
          <a:lstStyle/>
          <a:p>
            <a:r>
              <a:rPr lang="en-US" sz="2400" dirty="0">
                <a:latin typeface="Times New Roman" pitchFamily="18" charset="0"/>
                <a:cs typeface="Times New Roman" pitchFamily="18" charset="0"/>
              </a:rPr>
              <a:t>Simplifies complex calculations.</a:t>
            </a:r>
          </a:p>
          <a:p>
            <a:r>
              <a:rPr lang="en-US" sz="2400" dirty="0">
                <a:latin typeface="Times New Roman" pitchFamily="18" charset="0"/>
                <a:cs typeface="Times New Roman" pitchFamily="18" charset="0"/>
              </a:rPr>
              <a:t>Charges premium based on individual’s behavior .</a:t>
            </a:r>
          </a:p>
          <a:p>
            <a:r>
              <a:rPr lang="en-US" sz="2400" dirty="0">
                <a:latin typeface="Times New Roman" pitchFamily="18" charset="0"/>
                <a:cs typeface="Times New Roman" pitchFamily="18" charset="0"/>
              </a:rPr>
              <a:t> Provides accurate premium price to the user.</a:t>
            </a:r>
          </a:p>
          <a:p>
            <a:r>
              <a:rPr lang="en-US" sz="2400" dirty="0">
                <a:latin typeface="Times New Roman" pitchFamily="18" charset="0"/>
                <a:cs typeface="Times New Roman" pitchFamily="18" charset="0"/>
              </a:rPr>
              <a:t> Knowing  accurate amount of the medical insurance premium makes it easier to plan a financial schedule</a:t>
            </a:r>
            <a:r>
              <a:rPr lang="en-US" dirty="0"/>
              <a:t>.</a:t>
            </a:r>
          </a:p>
          <a:p>
            <a:r>
              <a:rPr lang="en-US" sz="2400" dirty="0">
                <a:latin typeface="Times New Roman" pitchFamily="18" charset="0"/>
                <a:cs typeface="Times New Roman" pitchFamily="18" charset="0"/>
              </a:rPr>
              <a:t>Covers pre and post hospitalization expenses.</a:t>
            </a:r>
          </a:p>
          <a:p>
            <a:pPr>
              <a:buNone/>
            </a:pPr>
            <a:endParaRPr lang="en-US" sz="2400" dirty="0">
              <a:latin typeface="Times New Roman" pitchFamily="18" charset="0"/>
              <a:cs typeface="Times New Roman" pitchFamily="18" charset="0"/>
            </a:endParaRPr>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533400"/>
            <a:ext cx="6347713" cy="1320800"/>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09599" y="1488613"/>
            <a:ext cx="6347714" cy="3880773"/>
          </a:xfrm>
        </p:spPr>
        <p:txBody>
          <a:bodyPr>
            <a:normAutofit fontScale="92500" lnSpcReduction="20000"/>
          </a:bodyPr>
          <a:lstStyle/>
          <a:p>
            <a:pPr>
              <a:lnSpc>
                <a:spcPct val="150000"/>
              </a:lnSpc>
            </a:pPr>
            <a:r>
              <a:rPr lang="en-US" sz="2400" dirty="0">
                <a:latin typeface="Times New Roman" pitchFamily="18" charset="0"/>
                <a:cs typeface="Times New Roman" pitchFamily="18" charset="0"/>
              </a:rPr>
              <a:t>By using health insurance premium prediction, companies can charge the accurate premium based upon a specific individual’s attributes. </a:t>
            </a:r>
          </a:p>
          <a:p>
            <a:pPr>
              <a:lnSpc>
                <a:spcPct val="150000"/>
              </a:lnSpc>
            </a:pPr>
            <a:r>
              <a:rPr lang="en-US" sz="2400" dirty="0">
                <a:latin typeface="Times New Roman" pitchFamily="18" charset="0"/>
                <a:cs typeface="Times New Roman" pitchFamily="18" charset="0"/>
              </a:rPr>
              <a:t>This will not only help the individuals in getting charged the right amount of premium for their health insurance but will also help in forging better relationships and a level of trust between the insurance company and the insured.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570</TotalTime>
  <Words>456</Words>
  <Application>Microsoft Office PowerPoint</Application>
  <PresentationFormat>On-screen Show (4:3)</PresentationFormat>
  <Paragraphs>52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Times New Roman</vt:lpstr>
      <vt:lpstr>Trebuchet MS</vt:lpstr>
      <vt:lpstr>Wingdings 3</vt:lpstr>
      <vt:lpstr>Facet</vt:lpstr>
      <vt:lpstr>HEALTH INSURANCE PREMIUM PREDICTION USING IBM AUTO AI SERVICE</vt:lpstr>
      <vt:lpstr>INTRODUCTION</vt:lpstr>
      <vt:lpstr>SOLUTION</vt:lpstr>
      <vt:lpstr>SOLUTION</vt:lpstr>
      <vt:lpstr>TECHNOLOGIES</vt:lpstr>
      <vt:lpstr>ARCHITECTURE</vt:lpstr>
      <vt:lpstr>       FLOW CHART</vt:lpstr>
      <vt:lpstr>ADVANTAGES</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PREMIUM PREDICTION USING IBM AUTO AI SERVICE</dc:title>
  <dc:creator>lenovo</dc:creator>
  <cp:lastModifiedBy>Yaswitha Kola</cp:lastModifiedBy>
  <cp:revision>23</cp:revision>
  <dcterms:created xsi:type="dcterms:W3CDTF">2021-01-04T08:36:27Z</dcterms:created>
  <dcterms:modified xsi:type="dcterms:W3CDTF">2021-01-05T18:19:44Z</dcterms:modified>
</cp:coreProperties>
</file>