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62" r:id="rId3"/>
    <p:sldId id="257" r:id="rId4"/>
    <p:sldId id="258" r:id="rId5"/>
    <p:sldId id="259" r:id="rId6"/>
    <p:sldId id="263" r:id="rId7"/>
    <p:sldId id="260" r:id="rId8"/>
    <p:sldId id="261" r:id="rId9"/>
    <p:sldId id="264" r:id="rId10"/>
    <p:sldId id="265"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75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110A4-A8FA-406A-AE30-D02DC5759811}" type="datetimeFigureOut">
              <a:rPr lang="en-US" smtClean="0"/>
              <a:t>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94661D-537B-45E7-A1B7-752C5598ADD3}" type="slidenum">
              <a:rPr lang="en-US" smtClean="0"/>
              <a:t>‹#›</a:t>
            </a:fld>
            <a:endParaRPr lang="en-US"/>
          </a:p>
        </p:txBody>
      </p:sp>
    </p:spTree>
    <p:extLst>
      <p:ext uri="{BB962C8B-B14F-4D97-AF65-F5344CB8AC3E}">
        <p14:creationId xmlns:p14="http://schemas.microsoft.com/office/powerpoint/2010/main" val="4263095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94661D-537B-45E7-A1B7-752C5598ADD3}" type="slidenum">
              <a:rPr lang="en-US" smtClean="0"/>
              <a:t>10</a:t>
            </a:fld>
            <a:endParaRPr lang="en-US"/>
          </a:p>
        </p:txBody>
      </p:sp>
    </p:spTree>
    <p:extLst>
      <p:ext uri="{BB962C8B-B14F-4D97-AF65-F5344CB8AC3E}">
        <p14:creationId xmlns:p14="http://schemas.microsoft.com/office/powerpoint/2010/main" val="2307719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80EC099-0435-4509-9569-14714DF4EEE4}" type="datetimeFigureOut">
              <a:rPr lang="en-US" smtClean="0"/>
              <a:t>1/5/2021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79FF683-1C76-4F71-8D92-C4D3185703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0EC099-0435-4509-9569-14714DF4EEE4}" type="datetimeFigureOut">
              <a:rPr lang="en-US" smtClean="0"/>
              <a:t>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9FF683-1C76-4F71-8D92-C4D3185703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0EC099-0435-4509-9569-14714DF4EEE4}" type="datetimeFigureOut">
              <a:rPr lang="en-US" smtClean="0"/>
              <a:t>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9FF683-1C76-4F71-8D92-C4D3185703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0EC099-0435-4509-9569-14714DF4EEE4}" type="datetimeFigureOut">
              <a:rPr lang="en-US" smtClean="0"/>
              <a:t>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9FF683-1C76-4F71-8D92-C4D3185703D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80EC099-0435-4509-9569-14714DF4EEE4}" type="datetimeFigureOut">
              <a:rPr lang="en-US" smtClean="0"/>
              <a:t>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79FF683-1C76-4F71-8D92-C4D3185703D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80EC099-0435-4509-9569-14714DF4EEE4}" type="datetimeFigureOut">
              <a:rPr lang="en-US" smtClean="0"/>
              <a:t>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79FF683-1C76-4F71-8D92-C4D3185703D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80EC099-0435-4509-9569-14714DF4EEE4}" type="datetimeFigureOut">
              <a:rPr lang="en-US" smtClean="0"/>
              <a:t>1/5/2021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79FF683-1C76-4F71-8D92-C4D3185703D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80EC099-0435-4509-9569-14714DF4EEE4}" type="datetimeFigureOut">
              <a:rPr lang="en-US" smtClean="0"/>
              <a:t>1/5/2021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79FF683-1C76-4F71-8D92-C4D3185703D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80EC099-0435-4509-9569-14714DF4EEE4}" type="datetimeFigureOut">
              <a:rPr lang="en-US" smtClean="0"/>
              <a:t>1/5/2021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79FF683-1C76-4F71-8D92-C4D3185703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80EC099-0435-4509-9569-14714DF4EEE4}" type="datetimeFigureOut">
              <a:rPr lang="en-US" smtClean="0"/>
              <a:t>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79FF683-1C76-4F71-8D92-C4D3185703D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80EC099-0435-4509-9569-14714DF4EEE4}" type="datetimeFigureOut">
              <a:rPr lang="en-US" smtClean="0"/>
              <a:t>1/5/2021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79FF683-1C76-4F71-8D92-C4D3185703D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80EC099-0435-4509-9569-14714DF4EEE4}" type="datetimeFigureOut">
              <a:rPr lang="en-US" smtClean="0"/>
              <a:t>1/5/2021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79FF683-1C76-4F71-8D92-C4D3185703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00200"/>
            <a:ext cx="7772400" cy="1470025"/>
          </a:xfrm>
        </p:spPr>
        <p:txBody>
          <a:bodyPr>
            <a:noAutofit/>
          </a:bodyPr>
          <a:lstStyle/>
          <a:p>
            <a:r>
              <a:rPr lang="en-US" sz="4800" dirty="0" smtClean="0"/>
              <a:t>Chronic Kidney Disease Analysis Using Machine Learning</a:t>
            </a:r>
            <a:endParaRPr lang="en-US" sz="4800" dirty="0"/>
          </a:p>
        </p:txBody>
      </p:sp>
      <p:sp>
        <p:nvSpPr>
          <p:cNvPr id="3" name="Subtitle 2"/>
          <p:cNvSpPr>
            <a:spLocks noGrp="1"/>
          </p:cNvSpPr>
          <p:nvPr>
            <p:ph type="subTitle" idx="1"/>
          </p:nvPr>
        </p:nvSpPr>
        <p:spPr>
          <a:xfrm>
            <a:off x="3886200" y="3962400"/>
            <a:ext cx="7239000" cy="1123504"/>
          </a:xfrm>
        </p:spPr>
        <p:txBody>
          <a:bodyPr>
            <a:normAutofit fontScale="92500" lnSpcReduction="20000"/>
          </a:bodyPr>
          <a:lstStyle/>
          <a:p>
            <a:pPr algn="l"/>
            <a:r>
              <a:rPr lang="en-US" dirty="0" smtClean="0"/>
              <a:t>-</a:t>
            </a:r>
            <a:r>
              <a:rPr lang="en-US" dirty="0" err="1" smtClean="0"/>
              <a:t>G.Sri</a:t>
            </a:r>
            <a:r>
              <a:rPr lang="en-US" dirty="0" smtClean="0"/>
              <a:t> </a:t>
            </a:r>
            <a:r>
              <a:rPr lang="en-US" dirty="0" err="1" smtClean="0"/>
              <a:t>Harsha</a:t>
            </a:r>
            <a:r>
              <a:rPr lang="en-US" dirty="0" smtClean="0"/>
              <a:t>(17RH1A0569)</a:t>
            </a:r>
          </a:p>
          <a:p>
            <a:pPr algn="l"/>
            <a:r>
              <a:rPr lang="en-US" dirty="0" smtClean="0"/>
              <a:t>-K. Sri </a:t>
            </a:r>
            <a:r>
              <a:rPr lang="en-US" dirty="0" err="1" smtClean="0"/>
              <a:t>Chandana</a:t>
            </a:r>
            <a:r>
              <a:rPr lang="en-US" dirty="0" smtClean="0"/>
              <a:t>(17RH1A05B7)</a:t>
            </a:r>
          </a:p>
          <a:p>
            <a:pPr algn="l"/>
            <a:r>
              <a:rPr lang="en-US" dirty="0" smtClean="0"/>
              <a:t>-</a:t>
            </a:r>
            <a:r>
              <a:rPr lang="en-US" dirty="0" err="1" smtClean="0"/>
              <a:t>G.Vasavi</a:t>
            </a:r>
            <a:r>
              <a:rPr lang="en-US" dirty="0" smtClean="0"/>
              <a:t>(17RH1A0571)</a:t>
            </a:r>
            <a:endParaRPr lang="en-US" dirty="0"/>
          </a:p>
        </p:txBody>
      </p:sp>
    </p:spTree>
    <p:extLst>
      <p:ext uri="{BB962C8B-B14F-4D97-AF65-F5344CB8AC3E}">
        <p14:creationId xmlns:p14="http://schemas.microsoft.com/office/powerpoint/2010/main" val="20772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From </a:t>
            </a:r>
            <a:r>
              <a:rPr lang="en-US" sz="2400" dirty="0"/>
              <a:t>the results analysis, it is observed that the decision tree algorithms gives the accuracy of 91.75% and SVM gives accuracy of 96.75%. When considering the decision tree algorithm it builds the tree based on the entire dataset by using all the features of the dataset. The advantage of this system is that, the prediction process is less time consuming. It will help the doctors to start the treatments early for the CKD patients and also it will help to diagnose more patients within a less time period</a:t>
            </a:r>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41499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5400" y="1447800"/>
            <a:ext cx="8229600" cy="1676400"/>
          </a:xfrm>
        </p:spPr>
        <p:txBody>
          <a:bodyPr>
            <a:normAutofit/>
          </a:bodyPr>
          <a:lstStyle/>
          <a:p>
            <a:r>
              <a:rPr lang="en-US" sz="8000" dirty="0" smtClean="0">
                <a:solidFill>
                  <a:schemeClr val="tx1"/>
                </a:solidFill>
              </a:rPr>
              <a:t>THANK YOU</a:t>
            </a:r>
            <a:endParaRPr lang="en-US" sz="8000" dirty="0">
              <a:solidFill>
                <a:schemeClr val="tx1"/>
              </a:solidFill>
            </a:endParaRPr>
          </a:p>
        </p:txBody>
      </p:sp>
      <p:pic>
        <p:nvPicPr>
          <p:cNvPr id="5122" name="Picture 2" descr="C:\Users\Sri Harsha\AppData\Local\Microsoft\Windows\INetCache\IE\91I4PQR6\smil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3200400"/>
            <a:ext cx="3698240" cy="277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3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Introduction</a:t>
            </a:r>
          </a:p>
          <a:p>
            <a:r>
              <a:rPr lang="en-US" sz="2400" dirty="0" smtClean="0"/>
              <a:t>Problem Definition</a:t>
            </a:r>
          </a:p>
          <a:p>
            <a:r>
              <a:rPr lang="en-US" sz="2400" dirty="0" smtClean="0"/>
              <a:t>Aim of Study</a:t>
            </a:r>
          </a:p>
          <a:p>
            <a:r>
              <a:rPr lang="en-US" sz="2400" dirty="0" smtClean="0"/>
              <a:t>Solution</a:t>
            </a:r>
          </a:p>
          <a:p>
            <a:r>
              <a:rPr lang="en-US" sz="2400" dirty="0" smtClean="0"/>
              <a:t>Architecture</a:t>
            </a:r>
          </a:p>
          <a:p>
            <a:r>
              <a:rPr lang="en-US" sz="2400" dirty="0" smtClean="0"/>
              <a:t>Requirements</a:t>
            </a:r>
          </a:p>
          <a:p>
            <a:r>
              <a:rPr lang="en-US" sz="2400" dirty="0" smtClean="0"/>
              <a:t>Advantages</a:t>
            </a:r>
          </a:p>
          <a:p>
            <a:r>
              <a:rPr lang="en-US" sz="2400" dirty="0" smtClean="0"/>
              <a:t>Conclusion</a:t>
            </a:r>
            <a:endParaRPr lang="en-US" sz="2400" dirty="0"/>
          </a:p>
        </p:txBody>
      </p:sp>
      <p:sp>
        <p:nvSpPr>
          <p:cNvPr id="3" name="Title 2"/>
          <p:cNvSpPr>
            <a:spLocks noGrp="1"/>
          </p:cNvSpPr>
          <p:nvPr>
            <p:ph type="title"/>
          </p:nvPr>
        </p:nvSpPr>
        <p:spPr/>
        <p:txBody>
          <a:bodyPr/>
          <a:lstStyle/>
          <a:p>
            <a:r>
              <a:rPr lang="en-US" dirty="0" smtClean="0"/>
              <a:t>INDEX:</a:t>
            </a:r>
            <a:endParaRPr lang="en-US" dirty="0"/>
          </a:p>
        </p:txBody>
      </p:sp>
      <p:pic>
        <p:nvPicPr>
          <p:cNvPr id="3074" name="Picture 2" descr="C:\Users\Sri Harsha\AppData\Local\Microsoft\Windows\INetCache\IE\QCLCPQVH\bioprinting-one-step-closer-to-printing-human-kidney-1-900x45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743200"/>
            <a:ext cx="52578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94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43272"/>
          </a:xfrm>
        </p:spPr>
        <p:txBody>
          <a:bodyPr>
            <a:normAutofit/>
          </a:bodyPr>
          <a:lstStyle/>
          <a:p>
            <a:r>
              <a:rPr lang="en-US" sz="2400" dirty="0"/>
              <a:t>As the past records show, the number of deaths in India due to chronic kidney disease (CKD) were 5.21 million in 2008 and this number can be further raised to 7.63 million by </a:t>
            </a:r>
            <a:r>
              <a:rPr lang="en-US" sz="2400" dirty="0" smtClean="0"/>
              <a:t>2020.</a:t>
            </a:r>
          </a:p>
          <a:p>
            <a:endParaRPr lang="en-US" sz="2400" dirty="0" smtClean="0"/>
          </a:p>
          <a:p>
            <a:r>
              <a:rPr lang="en-US" sz="2400" dirty="0"/>
              <a:t>There is need of detection of the chronic kidney disease at early stage before getting it worse</a:t>
            </a:r>
            <a:r>
              <a:rPr lang="en-US" sz="2400" dirty="0" smtClean="0"/>
              <a:t>.</a:t>
            </a:r>
          </a:p>
          <a:p>
            <a:endParaRPr lang="en-US" sz="2400" dirty="0" smtClean="0"/>
          </a:p>
          <a:p>
            <a:r>
              <a:rPr lang="en-US" sz="2400" dirty="0"/>
              <a:t>To reduce mortality rate, an efficient technique is required to predict and classify it.</a:t>
            </a:r>
          </a:p>
        </p:txBody>
      </p:sp>
      <p:sp>
        <p:nvSpPr>
          <p:cNvPr id="2" name="Title 1"/>
          <p:cNvSpPr>
            <a:spLocks noGrp="1"/>
          </p:cNvSpPr>
          <p:nvPr>
            <p:ph type="title"/>
          </p:nvPr>
        </p:nvSpPr>
        <p:spPr>
          <a:xfrm>
            <a:off x="457200" y="381000"/>
            <a:ext cx="8229600" cy="1143000"/>
          </a:xfrm>
        </p:spPr>
        <p:txBody>
          <a:bodyPr/>
          <a:lstStyle/>
          <a:p>
            <a:r>
              <a:rPr lang="en-US" dirty="0" smtClean="0"/>
              <a:t>INTRODUCTION:</a:t>
            </a:r>
            <a:endParaRPr lang="en-US" dirty="0"/>
          </a:p>
        </p:txBody>
      </p:sp>
    </p:spTree>
    <p:extLst>
      <p:ext uri="{BB962C8B-B14F-4D97-AF65-F5344CB8AC3E}">
        <p14:creationId xmlns:p14="http://schemas.microsoft.com/office/powerpoint/2010/main" val="348468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Chronic kidney disease (CKD</a:t>
            </a:r>
            <a:r>
              <a:rPr lang="en-US" sz="2400" dirty="0" smtClean="0"/>
              <a:t>), </a:t>
            </a:r>
            <a:r>
              <a:rPr lang="en-US" sz="2400" dirty="0"/>
              <a:t>in its early stages, has no symptoms; testing may be the only way to find out if the patient has kidney </a:t>
            </a:r>
            <a:r>
              <a:rPr lang="en-US" sz="2400" dirty="0" smtClean="0"/>
              <a:t>disease .Early </a:t>
            </a:r>
            <a:r>
              <a:rPr lang="en-US" sz="2400" dirty="0"/>
              <a:t>detection of CKD in its initial stages can help the patient get effective treatment and then prohibit the progression to </a:t>
            </a:r>
            <a:r>
              <a:rPr lang="en-US" sz="2400" dirty="0" smtClean="0"/>
              <a:t>ESRD .To </a:t>
            </a:r>
            <a:r>
              <a:rPr lang="en-US" sz="2400" dirty="0"/>
              <a:t>raise awareness and to encourage those who are most susceptible to the disease to perform the </a:t>
            </a:r>
            <a:r>
              <a:rPr lang="en-US" sz="2400" dirty="0" smtClean="0"/>
              <a:t>tests periodically</a:t>
            </a:r>
            <a:r>
              <a:rPr lang="en-US" sz="2400" dirty="0"/>
              <a:t>, we hope that the disease can be detected with </a:t>
            </a:r>
            <a:r>
              <a:rPr lang="en-US" sz="2400" dirty="0" smtClean="0"/>
              <a:t>the least </a:t>
            </a:r>
            <a:r>
              <a:rPr lang="en-US" sz="2400" dirty="0"/>
              <a:t>possible tests and at low cost.</a:t>
            </a:r>
          </a:p>
        </p:txBody>
      </p:sp>
      <p:sp>
        <p:nvSpPr>
          <p:cNvPr id="3" name="Title 2"/>
          <p:cNvSpPr>
            <a:spLocks noGrp="1"/>
          </p:cNvSpPr>
          <p:nvPr>
            <p:ph type="title"/>
          </p:nvPr>
        </p:nvSpPr>
        <p:spPr/>
        <p:txBody>
          <a:bodyPr/>
          <a:lstStyle/>
          <a:p>
            <a:r>
              <a:rPr lang="en-US" dirty="0" smtClean="0"/>
              <a:t>PROBLEM DEFINITION:</a:t>
            </a:r>
            <a:endParaRPr lang="en-US" dirty="0"/>
          </a:p>
        </p:txBody>
      </p:sp>
    </p:spTree>
    <p:extLst>
      <p:ext uri="{BB962C8B-B14F-4D97-AF65-F5344CB8AC3E}">
        <p14:creationId xmlns:p14="http://schemas.microsoft.com/office/powerpoint/2010/main" val="278662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229600" cy="4525963"/>
          </a:xfrm>
        </p:spPr>
        <p:txBody>
          <a:bodyPr>
            <a:normAutofit/>
          </a:bodyPr>
          <a:lstStyle/>
          <a:p>
            <a:r>
              <a:rPr lang="en-US" sz="2400" dirty="0" smtClean="0"/>
              <a:t>The </a:t>
            </a:r>
            <a:r>
              <a:rPr lang="en-US" sz="2400" dirty="0"/>
              <a:t>objective of this research is to provide an effective model to predict the </a:t>
            </a:r>
            <a:r>
              <a:rPr lang="en-US" sz="2400" dirty="0" smtClean="0"/>
              <a:t>CKD by </a:t>
            </a:r>
            <a:r>
              <a:rPr lang="en-US" sz="2400" dirty="0"/>
              <a:t>least number of predictors.</a:t>
            </a:r>
          </a:p>
        </p:txBody>
      </p:sp>
      <p:sp>
        <p:nvSpPr>
          <p:cNvPr id="3" name="Title 2"/>
          <p:cNvSpPr>
            <a:spLocks noGrp="1"/>
          </p:cNvSpPr>
          <p:nvPr>
            <p:ph type="title"/>
          </p:nvPr>
        </p:nvSpPr>
        <p:spPr/>
        <p:txBody>
          <a:bodyPr/>
          <a:lstStyle/>
          <a:p>
            <a:r>
              <a:rPr lang="en-US" dirty="0" smtClean="0"/>
              <a:t>AIM OF STUDY:</a:t>
            </a:r>
            <a:endParaRPr lang="en-US" dirty="0"/>
          </a:p>
        </p:txBody>
      </p:sp>
      <p:pic>
        <p:nvPicPr>
          <p:cNvPr id="1027" name="Picture 3" descr="C:\Users\Sri Harsha\AppData\Local\Microsoft\Windows\INetCache\IE\OR2XZ9YS\210px-Pictofigo_-_Ide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2895600"/>
            <a:ext cx="2747125"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01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There are many researchers who work on prediction of CKD with the help of many different classification algorithm </a:t>
            </a:r>
            <a:r>
              <a:rPr lang="en-US" sz="2400" dirty="0" smtClean="0"/>
              <a:t>.</a:t>
            </a:r>
          </a:p>
          <a:p>
            <a:endParaRPr lang="en-US" sz="2400" dirty="0" smtClean="0"/>
          </a:p>
          <a:p>
            <a:r>
              <a:rPr lang="en-US" sz="2400" dirty="0" smtClean="0"/>
              <a:t>We </a:t>
            </a:r>
            <a:r>
              <a:rPr lang="en-US" sz="2400" dirty="0"/>
              <a:t>get result on dataset which having 400 records and 25 attributes which gives result of patient having CKD or not CKD. </a:t>
            </a:r>
            <a:endParaRPr lang="en-US" sz="2400" dirty="0" smtClean="0"/>
          </a:p>
          <a:p>
            <a:endParaRPr lang="en-US" sz="2400" dirty="0" smtClean="0"/>
          </a:p>
          <a:p>
            <a:r>
              <a:rPr lang="en-US" sz="2400" dirty="0"/>
              <a:t>U</a:t>
            </a:r>
            <a:r>
              <a:rPr lang="en-US" sz="2400" dirty="0" smtClean="0"/>
              <a:t>sing </a:t>
            </a:r>
            <a:r>
              <a:rPr lang="en-US" sz="2400" dirty="0"/>
              <a:t>k-nearest </a:t>
            </a:r>
            <a:r>
              <a:rPr lang="en-US" sz="2400" dirty="0" err="1"/>
              <a:t>neighbours</a:t>
            </a:r>
            <a:r>
              <a:rPr lang="en-US" sz="2400" dirty="0"/>
              <a:t>, random forest and neural network will get results.</a:t>
            </a:r>
          </a:p>
        </p:txBody>
      </p:sp>
      <p:sp>
        <p:nvSpPr>
          <p:cNvPr id="3" name="Title 2"/>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253362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676400"/>
            <a:ext cx="6324600" cy="3810000"/>
          </a:xfrm>
        </p:spPr>
      </p:pic>
      <p:sp>
        <p:nvSpPr>
          <p:cNvPr id="3" name="Title 2"/>
          <p:cNvSpPr>
            <a:spLocks noGrp="1"/>
          </p:cNvSpPr>
          <p:nvPr>
            <p:ph type="title"/>
          </p:nvPr>
        </p:nvSpPr>
        <p:spPr>
          <a:xfrm>
            <a:off x="457200" y="381000"/>
            <a:ext cx="8229600" cy="1143000"/>
          </a:xfrm>
        </p:spPr>
        <p:txBody>
          <a:bodyPr/>
          <a:lstStyle/>
          <a:p>
            <a:r>
              <a:rPr lang="en-US" dirty="0" smtClean="0"/>
              <a:t>ARCHITECTURE:</a:t>
            </a:r>
            <a:endParaRPr lang="en-US" dirty="0"/>
          </a:p>
        </p:txBody>
      </p:sp>
    </p:spTree>
    <p:extLst>
      <p:ext uri="{BB962C8B-B14F-4D97-AF65-F5344CB8AC3E}">
        <p14:creationId xmlns:p14="http://schemas.microsoft.com/office/powerpoint/2010/main" val="335198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Autofit/>
          </a:bodyPr>
          <a:lstStyle/>
          <a:p>
            <a:r>
              <a:rPr lang="en-US" sz="2400" dirty="0" smtClean="0"/>
              <a:t>Software :</a:t>
            </a:r>
          </a:p>
          <a:p>
            <a:pPr marL="109728" indent="0">
              <a:buNone/>
            </a:pPr>
            <a:r>
              <a:rPr lang="en-US" sz="2400" dirty="0"/>
              <a:t> </a:t>
            </a:r>
            <a:r>
              <a:rPr lang="en-US" sz="2400" dirty="0" smtClean="0"/>
              <a:t>        OS : Windows</a:t>
            </a:r>
          </a:p>
          <a:p>
            <a:pPr marL="109728" indent="0">
              <a:buNone/>
            </a:pPr>
            <a:r>
              <a:rPr lang="en-US" sz="2400" dirty="0"/>
              <a:t> </a:t>
            </a:r>
            <a:r>
              <a:rPr lang="en-US" sz="2400" dirty="0" smtClean="0"/>
              <a:t>        Python: python 2.7.x and above </a:t>
            </a:r>
            <a:r>
              <a:rPr lang="en-US" sz="2400" dirty="0" err="1" smtClean="0"/>
              <a:t>Pycharm</a:t>
            </a:r>
            <a:r>
              <a:rPr lang="en-US" sz="2400" dirty="0" smtClean="0"/>
              <a:t> IDE</a:t>
            </a:r>
          </a:p>
          <a:p>
            <a:pPr marL="109728" indent="0">
              <a:buNone/>
            </a:pPr>
            <a:r>
              <a:rPr lang="en-US" sz="2400" dirty="0"/>
              <a:t> </a:t>
            </a:r>
            <a:r>
              <a:rPr lang="en-US" sz="2400" dirty="0" smtClean="0"/>
              <a:t>        Setup tools and pip to be installed for 3.6.x</a:t>
            </a:r>
          </a:p>
          <a:p>
            <a:pPr marL="109728" indent="0">
              <a:buNone/>
            </a:pPr>
            <a:endParaRPr lang="en-US" sz="2400" dirty="0" smtClean="0"/>
          </a:p>
          <a:p>
            <a:r>
              <a:rPr lang="en-US" sz="2400" dirty="0" smtClean="0"/>
              <a:t>Hardware :</a:t>
            </a:r>
          </a:p>
          <a:p>
            <a:pPr marL="109728" indent="0">
              <a:buNone/>
            </a:pPr>
            <a:r>
              <a:rPr lang="en-US" sz="2400" dirty="0" smtClean="0"/>
              <a:t>         RAM :16GB and higher</a:t>
            </a:r>
          </a:p>
          <a:p>
            <a:pPr marL="109728" indent="0">
              <a:buNone/>
            </a:pPr>
            <a:r>
              <a:rPr lang="en-US" sz="2400" dirty="0"/>
              <a:t> </a:t>
            </a:r>
            <a:r>
              <a:rPr lang="en-US" sz="2400" dirty="0" smtClean="0"/>
              <a:t>        Processor: Intel i5 and</a:t>
            </a:r>
          </a:p>
          <a:p>
            <a:pPr marL="109728" indent="0">
              <a:buNone/>
            </a:pPr>
            <a:r>
              <a:rPr lang="en-US" sz="2400" dirty="0"/>
              <a:t> </a:t>
            </a:r>
            <a:r>
              <a:rPr lang="en-US" sz="2400" dirty="0" smtClean="0"/>
              <a:t>        Hard disk : 1000GB and minimum python</a:t>
            </a:r>
          </a:p>
          <a:p>
            <a:pPr marL="109728" indent="0">
              <a:buNone/>
            </a:pPr>
            <a:endParaRPr lang="en-US" sz="2400" dirty="0" smtClean="0"/>
          </a:p>
          <a:p>
            <a:r>
              <a:rPr lang="en-US" sz="2400" dirty="0" smtClean="0"/>
              <a:t>Algorithms : Logistic Regression and decision tree.</a:t>
            </a:r>
          </a:p>
          <a:p>
            <a:pPr marL="109728" indent="0">
              <a:buNone/>
            </a:pPr>
            <a:r>
              <a:rPr lang="en-US" sz="2400" dirty="0"/>
              <a:t> </a:t>
            </a:r>
            <a:r>
              <a:rPr lang="en-US" sz="2400" dirty="0" smtClean="0"/>
              <a:t>   </a:t>
            </a:r>
            <a:endParaRPr lang="en-US" sz="2400" dirty="0"/>
          </a:p>
        </p:txBody>
      </p:sp>
      <p:sp>
        <p:nvSpPr>
          <p:cNvPr id="3" name="Title 2"/>
          <p:cNvSpPr>
            <a:spLocks noGrp="1"/>
          </p:cNvSpPr>
          <p:nvPr>
            <p:ph type="title"/>
          </p:nvPr>
        </p:nvSpPr>
        <p:spPr/>
        <p:txBody>
          <a:bodyPr/>
          <a:lstStyle/>
          <a:p>
            <a:r>
              <a:rPr lang="en-US" dirty="0" smtClean="0"/>
              <a:t>REQUIREMENTS:</a:t>
            </a:r>
            <a:endParaRPr lang="en-US" dirty="0"/>
          </a:p>
        </p:txBody>
      </p:sp>
    </p:spTree>
    <p:extLst>
      <p:ext uri="{BB962C8B-B14F-4D97-AF65-F5344CB8AC3E}">
        <p14:creationId xmlns:p14="http://schemas.microsoft.com/office/powerpoint/2010/main" val="155204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057400"/>
            <a:ext cx="8229600" cy="4525963"/>
          </a:xfrm>
        </p:spPr>
        <p:txBody>
          <a:bodyPr>
            <a:normAutofit/>
          </a:bodyPr>
          <a:lstStyle/>
          <a:p>
            <a:r>
              <a:rPr lang="en-US" sz="2400" dirty="0"/>
              <a:t>The advantage of this system is that, the prediction process is less time consuming. </a:t>
            </a:r>
            <a:endParaRPr lang="en-US" sz="2400" dirty="0" smtClean="0"/>
          </a:p>
          <a:p>
            <a:endParaRPr lang="en-US" sz="2400" dirty="0"/>
          </a:p>
          <a:p>
            <a:r>
              <a:rPr lang="en-US" sz="2400" dirty="0" smtClean="0"/>
              <a:t>It </a:t>
            </a:r>
            <a:r>
              <a:rPr lang="en-US" sz="2400" dirty="0"/>
              <a:t>will help the doctors to start the treatments early for the CKD patients and also it will help to diagnose more patients within a less time period</a:t>
            </a:r>
          </a:p>
        </p:txBody>
      </p:sp>
      <p:sp>
        <p:nvSpPr>
          <p:cNvPr id="3" name="Title 2"/>
          <p:cNvSpPr>
            <a:spLocks noGrp="1"/>
          </p:cNvSpPr>
          <p:nvPr>
            <p:ph type="title"/>
          </p:nvPr>
        </p:nvSpPr>
        <p:spPr>
          <a:xfrm>
            <a:off x="457200" y="533400"/>
            <a:ext cx="8229600" cy="1143000"/>
          </a:xfrm>
        </p:spPr>
        <p:txBody>
          <a:bodyPr/>
          <a:lstStyle/>
          <a:p>
            <a:r>
              <a:rPr lang="en-US" dirty="0" smtClean="0"/>
              <a:t>ADVANTAGES :</a:t>
            </a:r>
            <a:endParaRPr lang="en-US" dirty="0"/>
          </a:p>
        </p:txBody>
      </p:sp>
    </p:spTree>
    <p:extLst>
      <p:ext uri="{BB962C8B-B14F-4D97-AF65-F5344CB8AC3E}">
        <p14:creationId xmlns:p14="http://schemas.microsoft.com/office/powerpoint/2010/main" val="1313169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TotalTime>
  <Words>489</Words>
  <Application>Microsoft Office PowerPoint</Application>
  <PresentationFormat>On-screen Show (4:3)</PresentationFormat>
  <Paragraphs>51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Chronic Kidney Disease Analysis Using Machine Learning</vt:lpstr>
      <vt:lpstr>INDEX:</vt:lpstr>
      <vt:lpstr>INTRODUCTION:</vt:lpstr>
      <vt:lpstr>PROBLEM DEFINITION:</vt:lpstr>
      <vt:lpstr>AIM OF STUDY:</vt:lpstr>
      <vt:lpstr>SOLUTION:</vt:lpstr>
      <vt:lpstr>ARCHITECTURE:</vt:lpstr>
      <vt:lpstr>REQUIREMENTS:</vt:lpstr>
      <vt:lpstr>ADVANTAGES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 Analysis Using Machine Learning</dc:title>
  <dc:creator>Sri Harsha</dc:creator>
  <cp:lastModifiedBy>Sri Harsha</cp:lastModifiedBy>
  <cp:revision>12</cp:revision>
  <dcterms:created xsi:type="dcterms:W3CDTF">2021-01-05T14:19:46Z</dcterms:created>
  <dcterms:modified xsi:type="dcterms:W3CDTF">2021-01-05T15:14:19Z</dcterms:modified>
</cp:coreProperties>
</file>