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y="5143500" cx="9144000"/>
  <p:notesSz cx="6858000" cy="9144000"/>
  <p:embeddedFontLst>
    <p:embeddedFont>
      <p:font typeface="IBM Plex Sans"/>
      <p:regular r:id="rId80"/>
      <p:bold r:id="rId81"/>
      <p:italic r:id="rId82"/>
      <p:boldItalic r:id="rId83"/>
    </p:embeddedFont>
    <p:embeddedFont>
      <p:font typeface="IBM Plex Sans SemiBold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069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320">
          <p15:clr>
            <a:srgbClr val="9AA0A6"/>
          </p15:clr>
        </p15:guide>
        <p15:guide id="16" pos="704">
          <p15:clr>
            <a:srgbClr val="9AA0A6"/>
          </p15:clr>
        </p15:guide>
        <p15:guide id="17" orient="horz" pos="2016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BCA54A-53AB-4418-92B2-6C07C9F4356B}">
  <a:tblStyle styleId="{F1BCA54A-53AB-4418-92B2-6C07C9F43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52"/>
        <p:guide pos="2948" orient="horz"/>
        <p:guide pos="4093"/>
        <p:guide pos="2494" orient="horz"/>
        <p:guide pos="227" orient="horz"/>
        <p:guide pos="454" orient="horz"/>
        <p:guide pos="1813" orient="horz"/>
        <p:guide pos="1069" orient="horz"/>
        <p:guide pos="2268" orient="horz"/>
        <p:guide pos="5420"/>
        <p:guide pos="1440"/>
        <p:guide pos="1667"/>
        <p:guide pos="4320"/>
        <p:guide pos="704"/>
        <p:guide pos="2016" orient="horz"/>
        <p:guide pos="3400"/>
        <p:guide pos="425"/>
        <p:guide pos="648" orient="horz"/>
        <p:guide pos="1304" orient="horz"/>
        <p:guide pos="879" orient="horz"/>
        <p:guide pos="15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IBMPlexSansSemiBold-regular.fntdata"/><Relationship Id="rId83" Type="http://schemas.openxmlformats.org/officeDocument/2006/relationships/font" Target="fonts/IBMPlexSans-boldItalic.fntdata"/><Relationship Id="rId42" Type="http://schemas.openxmlformats.org/officeDocument/2006/relationships/slide" Target="slides/slide35.xml"/><Relationship Id="rId86" Type="http://schemas.openxmlformats.org/officeDocument/2006/relationships/font" Target="fonts/IBMPlexSansSemiBold-italic.fntdata"/><Relationship Id="rId41" Type="http://schemas.openxmlformats.org/officeDocument/2006/relationships/slide" Target="slides/slide34.xml"/><Relationship Id="rId85" Type="http://schemas.openxmlformats.org/officeDocument/2006/relationships/font" Target="fonts/IBMPlexSansSemiBold-bold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87" Type="http://schemas.openxmlformats.org/officeDocument/2006/relationships/font" Target="fonts/IBMPlexSansSemiBold-boldItalic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IBMPlexSans-regular.fntdata"/><Relationship Id="rId82" Type="http://schemas.openxmlformats.org/officeDocument/2006/relationships/font" Target="fonts/IBMPlexSans-italic.fntdata"/><Relationship Id="rId81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8bafd4d9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8bafd4d9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50ef986be9e1c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50ef986be9e1c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62d992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a62d992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50ef986be9e1c8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750ef986be9e1c8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50ef986be9e1c8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50ef986be9e1c8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a62d992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a62d992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62d992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a62d992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50ef986be9e1c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50ef986be9e1c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a62d992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a62d992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f07ad8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f07ad8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a62d992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a62d992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a62d992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a62d992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a62d992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a62d992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a62d992a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a62d992a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a62d992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a62d992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750ef986be9e1c8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750ef986be9e1c8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62d992a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a62d992a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750ef986be9e1c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750ef986be9e1c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750ef986be9e1c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750ef986be9e1c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750ef986be9e1c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750ef986be9e1c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750ef986be9e1c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750ef986be9e1c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750ef986be9e1c8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750ef986be9e1c8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750ef986be9e1c8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750ef986be9e1c8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750ef986be9e1c8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750ef986be9e1c8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750ef986be9e1c8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750ef986be9e1c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750ef986be9e1c8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750ef986be9e1c8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750ef986be9e1c8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750ef986be9e1c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750ef986be9e1c8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750ef986be9e1c8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776c84e2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776c84e2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776c84e2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776c84e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1ae791e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a1ae791e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a62d992a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a62d992a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a62d992a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a62d992a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a62d992a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1a62d992a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776c84e2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776c84e2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a62d992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a62d992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a62d992a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a62d992a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a1ae791e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1a1ae791e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a62d992a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a62d992a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a62d992a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a62d992a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a62d992a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1a62d992a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62d992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a62d992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1a62d992a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1a62d992a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a62d992a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a62d992a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a62d992a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a62d992a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a62d992a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a62d992a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a62d992a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a62d992a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a62d992a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a62d992a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a62d992a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a62d992a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a62d992a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a62d992a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a62d992a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a62d992a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a62d992a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a62d992a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62d992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62d992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a62d992a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a62d992a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1a62d992a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1a62d992a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a62d992a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a62d992a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a62d992a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1a62d992a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a62d992a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a62d992a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6892a1d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6892a1d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a1ae791ef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a1ae791e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a62d992a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a62d992a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a62d992a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a62d992a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a62d992a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a62d992a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a62d992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a62d992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a62d992a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a62d992a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a1ae791ef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a1ae791e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6892a1d9a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6892a1d9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16892a1d9a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62d992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62d992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72937e4a917e6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72937e4a917e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jpg"/><Relationship Id="rId4" Type="http://schemas.openxmlformats.org/officeDocument/2006/relationships/hyperlink" Target="https://docs.oracle.com/javase/8/docs/api/java/util/List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jpg"/><Relationship Id="rId4" Type="http://schemas.openxmlformats.org/officeDocument/2006/relationships/hyperlink" Target="https://docs.oracle.com/javase/tutorial/java/generics/rawTypes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jpg"/><Relationship Id="rId4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jpg"/><Relationship Id="rId4" Type="http://schemas.openxmlformats.org/officeDocument/2006/relationships/hyperlink" Target="https://docs.oracle.com/javase/8/docs/api/java/util/Iterator.html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jpg"/><Relationship Id="rId4" Type="http://schemas.openxmlformats.org/officeDocument/2006/relationships/hyperlink" Target="https://docs.oracle.com/javase/8/docs/api/java/util/Iterator.html" TargetMode="External"/><Relationship Id="rId5" Type="http://schemas.openxmlformats.org/officeDocument/2006/relationships/hyperlink" Target="https://docs.oracle.com/javase/7/docs/api/java/util/ListIterator.html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540000" y="2307500"/>
            <a:ext cx="8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" sz="3600"/>
              <a:t>Коллекции JAVA.</a:t>
            </a:r>
            <a:endParaRPr sz="3600"/>
          </a:p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Введение</a:t>
            </a:r>
            <a:endParaRPr sz="3600"/>
          </a:p>
        </p:txBody>
      </p:sp>
      <p:pic>
        <p:nvPicPr>
          <p:cNvPr id="143" name="Google Shape;1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050" y="139810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/>
          <p:nvPr/>
        </p:nvSpPr>
        <p:spPr>
          <a:xfrm>
            <a:off x="540000" y="3642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Нужное</a:t>
            </a:r>
            <a:endParaRPr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/>
        </p:nvSpPr>
        <p:spPr>
          <a:xfrm>
            <a:off x="540000" y="1246975"/>
            <a:ext cx="8027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 данных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5" name="Google Shape;215;p4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/>
        </p:nvSpPr>
        <p:spPr>
          <a:xfrm>
            <a:off x="540000" y="1246975"/>
            <a:ext cx="80271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 данных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java.lang.Integer      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java.lang.Double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getClass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1" name="Google Shape;221;p4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4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3" name="Google Shape;233;p4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9" name="Google Shape;239;p4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)((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)((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Ex01_object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System.out.println(Sum(1, 2));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System.out.println(Sum(1.0, 2));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System.out.println(Sum(1, 2.0));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"каша"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"маша"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static Object Sum(Object a, Object b)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(a instanceof Double &amp;&amp; b instanceof Double)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 (Object)((Double) a + (Double) b);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else if(a instanceof Integer &amp;&amp; b instanceof Integer)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(Object)((Integer) a + (Integer) b);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else return 0;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85200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7" name="Google Shape;257;p5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540000" y="1246975"/>
            <a:ext cx="80271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Сотни пакетов и тысячи типов</a:t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Как проверять все?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Как описать все?</a:t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3" name="Google Shape;263;p5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64" name="Google Shape;2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171300" y="2651250"/>
            <a:ext cx="1746000" cy="148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 txBox="1"/>
          <p:nvPr/>
        </p:nvSpPr>
        <p:spPr>
          <a:xfrm>
            <a:off x="5060750" y="1697025"/>
            <a:ext cx="143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???</a:t>
            </a:r>
            <a:endParaRPr sz="6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540000" y="1246975"/>
            <a:ext cx="8027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Ex01_object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System.out.println(Sum(1, 2));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System.out.println(Sum(1.0, 2));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System.out.println(Sum(1, 2.0));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"каша"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"маша"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static Object Sum(Object a, Object b)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(a instanceof Double &amp;&amp; b instanceof Double)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 (Object)((Double) a + (Double) b);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else if(a instanceof Integer &amp;&amp; b instanceof Integer) {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(Object)((Integer) a + (Integer) b);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else return 0;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85200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85200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5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1802100"/>
            <a:ext cx="4562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У меня 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есть план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3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1" name="Google Shape;281;p53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3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/>
        </p:nvSpPr>
        <p:spPr>
          <a:xfrm>
            <a:off x="540000" y="1246975"/>
            <a:ext cx="80271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Проблема. Как увеличить размер массива?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5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540000" y="1246975"/>
            <a:ext cx="8027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Проблема. Как увеличить размер массива?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Есть массив из 2 элементов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" name="Google Shape;295;p5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1" name="Google Shape;301;p56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/>
        </p:nvSpPr>
        <p:spPr>
          <a:xfrm>
            <a:off x="540000" y="1246975"/>
            <a:ext cx="80271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Проблема. Как увеличить размер массива?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Есть массив из 2 элементов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{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arraycopy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);} // 1 9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);}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0 9 0 0 0 0 0 0 0 0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5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8"/>
          <p:cNvSpPr txBox="1"/>
          <p:nvPr/>
        </p:nvSpPr>
        <p:spPr>
          <a:xfrm>
            <a:off x="540000" y="1246975"/>
            <a:ext cx="80271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Ex01_object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AddItem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arraycopy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{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AddItem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AddItem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5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9" name="Google Shape;319;p5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320" name="Google Shape;320;p5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6" name="Google Shape;326;p6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7" name="Google Shape;327;p60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0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6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60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1" name="Google Shape;331;p60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7" name="Google Shape;337;p6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8" name="Google Shape;338;p61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1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6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61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2" name="Google Shape;342;p61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6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2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1" name="Google Shape;351;p6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62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p62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4" name="Google Shape;354;p62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Тип, который может быть чем угодно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Обобщения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Массивы и их проблемы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Самая «простая» коллекция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Функционал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Куда двигаться дальше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У меня есть план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0" name="Google Shape;360;p6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1" name="Google Shape;361;p63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3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3" name="Google Shape;363;p6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temp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63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6" name="Google Shape;366;p63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2" name="Google Shape;372;p6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3" name="Google Shape;373;p64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4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6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temp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64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64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64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64"/>
          <p:cNvSpPr/>
          <p:nvPr/>
        </p:nvSpPr>
        <p:spPr>
          <a:xfrm>
            <a:off x="4165425" y="2704075"/>
            <a:ext cx="3486550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p6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6" name="Google Shape;386;p65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5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8" name="Google Shape;388;p6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temp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9" name="Google Shape;389;p65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0" name="Google Shape;390;p65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1" name="Google Shape;391;p65"/>
          <p:cNvSpPr/>
          <p:nvPr/>
        </p:nvSpPr>
        <p:spPr>
          <a:xfrm>
            <a:off x="4165425" y="2704075"/>
            <a:ext cx="3486550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Google Shape;392;p65"/>
          <p:cNvSpPr/>
          <p:nvPr/>
        </p:nvSpPr>
        <p:spPr>
          <a:xfrm>
            <a:off x="1749200" y="2780275"/>
            <a:ext cx="6055091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8" name="Google Shape;398;p6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9" name="Google Shape;399;p66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6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1" name="Google Shape;401;p6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p66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3" name="Google Shape;403;p66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4" name="Google Shape;404;p66"/>
          <p:cNvSpPr/>
          <p:nvPr/>
        </p:nvSpPr>
        <p:spPr>
          <a:xfrm>
            <a:off x="1749200" y="2780275"/>
            <a:ext cx="6055091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0" name="Google Shape;410;p6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11" name="Google Shape;411;p67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7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3" name="Google Shape;413;p67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temp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67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5" name="Google Shape;415;p67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6" name="Google Shape;416;p67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Google Shape;417;p67"/>
          <p:cNvSpPr/>
          <p:nvPr/>
        </p:nvSpPr>
        <p:spPr>
          <a:xfrm>
            <a:off x="2899700" y="1690756"/>
            <a:ext cx="3636100" cy="794700"/>
          </a:xfrm>
          <a:custGeom>
            <a:rect b="b" l="l" r="r" t="t"/>
            <a:pathLst>
              <a:path extrusionOk="0" h="31788" w="145444">
                <a:moveTo>
                  <a:pt x="0" y="31788"/>
                </a:moveTo>
                <a:cubicBezTo>
                  <a:pt x="8592" y="26495"/>
                  <a:pt x="27309" y="259"/>
                  <a:pt x="51550" y="29"/>
                </a:cubicBezTo>
                <a:cubicBezTo>
                  <a:pt x="75791" y="-201"/>
                  <a:pt x="129795" y="25344"/>
                  <a:pt x="145444" y="3040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Google Shape;418;p67"/>
          <p:cNvSpPr/>
          <p:nvPr/>
        </p:nvSpPr>
        <p:spPr>
          <a:xfrm>
            <a:off x="4165425" y="2704075"/>
            <a:ext cx="3486550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4" name="Google Shape;424;p6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5" name="Google Shape;425;p68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8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7" name="Google Shape;427;p6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temp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68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9" name="Google Shape;429;p68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0" name="Google Shape;430;p68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Google Shape;431;p68"/>
          <p:cNvSpPr/>
          <p:nvPr/>
        </p:nvSpPr>
        <p:spPr>
          <a:xfrm>
            <a:off x="4165425" y="2704075"/>
            <a:ext cx="3486550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7" name="Google Shape;437;p6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8" name="Google Shape;438;p69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9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0" name="Google Shape;440;p6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temp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69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2" name="Google Shape;442;p69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Google Shape;444;p69"/>
          <p:cNvSpPr/>
          <p:nvPr/>
        </p:nvSpPr>
        <p:spPr>
          <a:xfrm>
            <a:off x="2899700" y="1690756"/>
            <a:ext cx="3636100" cy="794700"/>
          </a:xfrm>
          <a:custGeom>
            <a:rect b="b" l="l" r="r" t="t"/>
            <a:pathLst>
              <a:path extrusionOk="0" h="31788" w="145444">
                <a:moveTo>
                  <a:pt x="0" y="31788"/>
                </a:moveTo>
                <a:cubicBezTo>
                  <a:pt x="8592" y="26495"/>
                  <a:pt x="27309" y="259"/>
                  <a:pt x="51550" y="29"/>
                </a:cubicBezTo>
                <a:cubicBezTo>
                  <a:pt x="75791" y="-201"/>
                  <a:pt x="129795" y="25344"/>
                  <a:pt x="145444" y="3040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Google Shape;445;p69"/>
          <p:cNvSpPr/>
          <p:nvPr/>
        </p:nvSpPr>
        <p:spPr>
          <a:xfrm>
            <a:off x="4165425" y="2704075"/>
            <a:ext cx="3486550" cy="645325"/>
          </a:xfrm>
          <a:custGeom>
            <a:rect b="b" l="l" r="r" t="t"/>
            <a:pathLst>
              <a:path extrusionOk="0" h="25813" w="139462">
                <a:moveTo>
                  <a:pt x="0" y="0"/>
                </a:moveTo>
                <a:cubicBezTo>
                  <a:pt x="11353" y="4296"/>
                  <a:pt x="44876" y="25468"/>
                  <a:pt x="68120" y="25775"/>
                </a:cubicBezTo>
                <a:cubicBezTo>
                  <a:pt x="91364" y="26082"/>
                  <a:pt x="127572" y="5830"/>
                  <a:pt x="139462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Google Shape;446;p69"/>
          <p:cNvSpPr/>
          <p:nvPr/>
        </p:nvSpPr>
        <p:spPr>
          <a:xfrm>
            <a:off x="1967650" y="2715575"/>
            <a:ext cx="5718825" cy="863250"/>
          </a:xfrm>
          <a:custGeom>
            <a:rect b="b" l="l" r="r" t="t"/>
            <a:pathLst>
              <a:path extrusionOk="0" h="34530" w="228753">
                <a:moveTo>
                  <a:pt x="0" y="0"/>
                </a:moveTo>
                <a:cubicBezTo>
                  <a:pt x="25315" y="5753"/>
                  <a:pt x="113763" y="34443"/>
                  <a:pt x="151888" y="34520"/>
                </a:cubicBezTo>
                <a:cubicBezTo>
                  <a:pt x="190014" y="34597"/>
                  <a:pt x="215942" y="6138"/>
                  <a:pt x="228753" y="461"/>
                </a:cubicBezTo>
              </a:path>
            </a:pathLst>
          </a:custGeom>
          <a:noFill/>
          <a:ln cap="flat" cmpd="sng" w="19050">
            <a:solidFill>
              <a:srgbClr val="F6512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2" name="Google Shape;452;p7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53" name="Google Shape;453;p70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0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5" name="Google Shape;455;p7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70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70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8" name="Google Shape;458;p70"/>
          <p:cNvSpPr/>
          <p:nvPr/>
        </p:nvSpPr>
        <p:spPr>
          <a:xfrm>
            <a:off x="1967650" y="2715575"/>
            <a:ext cx="5718825" cy="863250"/>
          </a:xfrm>
          <a:custGeom>
            <a:rect b="b" l="l" r="r" t="t"/>
            <a:pathLst>
              <a:path extrusionOk="0" h="34530" w="228753">
                <a:moveTo>
                  <a:pt x="0" y="0"/>
                </a:moveTo>
                <a:cubicBezTo>
                  <a:pt x="25315" y="5753"/>
                  <a:pt x="113763" y="34443"/>
                  <a:pt x="151888" y="34520"/>
                </a:cubicBezTo>
                <a:cubicBezTo>
                  <a:pt x="190014" y="34597"/>
                  <a:pt x="215942" y="6138"/>
                  <a:pt x="228753" y="461"/>
                </a:cubicBezTo>
              </a:path>
            </a:pathLst>
          </a:custGeom>
          <a:noFill/>
          <a:ln cap="flat" cmpd="sng" w="19050">
            <a:solidFill>
              <a:srgbClr val="F6512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1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1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8" name="Google Shape;468;p71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1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70" name="Google Shape;470;p71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3" y="1028700"/>
            <a:ext cx="8602977" cy="34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2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7" name="Google Shape;477;p72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8" name="Google Shape;478;p72"/>
          <p:cNvSpPr/>
          <p:nvPr/>
        </p:nvSpPr>
        <p:spPr>
          <a:xfrm>
            <a:off x="4995175" y="3827850"/>
            <a:ext cx="804000" cy="264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2" name="Google Shape;172;p3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3"/>
          <p:cNvSpPr txBox="1"/>
          <p:nvPr/>
        </p:nvSpPr>
        <p:spPr>
          <a:xfrm>
            <a:off x="558450" y="1255800"/>
            <a:ext cx="80271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Удобный массив»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Разные способы создания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4" name="Google Shape;484;p73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коллекций. ArrayList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0" name="Google Shape;490;p7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91" name="Google Shape;491;p74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4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3" name="Google Shape;493;p7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p74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74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7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02" name="Google Shape;502;p75"/>
          <p:cNvSpPr/>
          <p:nvPr/>
        </p:nvSpPr>
        <p:spPr>
          <a:xfrm>
            <a:off x="886025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5"/>
          <p:cNvSpPr/>
          <p:nvPr/>
        </p:nvSpPr>
        <p:spPr>
          <a:xfrm>
            <a:off x="4572000" y="1852575"/>
            <a:ext cx="36861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4" name="Google Shape;504;p7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{F1BCA54A-53AB-4418-92B2-6C07C9F4356B}</a:tableStyleId>
              </a:tblPr>
              <a:tblGrid>
                <a:gridCol w="478275"/>
                <a:gridCol w="654350"/>
                <a:gridCol w="440275"/>
                <a:gridCol w="667175"/>
                <a:gridCol w="611575"/>
                <a:gridCol w="767850"/>
                <a:gridCol w="34687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  <a:gridCol w="3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75"/>
          <p:cNvSpPr txBox="1"/>
          <p:nvPr/>
        </p:nvSpPr>
        <p:spPr>
          <a:xfrm>
            <a:off x="20851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6" name="Google Shape;506;p75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7" name="Google Shape;507;p75"/>
          <p:cNvSpPr/>
          <p:nvPr/>
        </p:nvSpPr>
        <p:spPr>
          <a:xfrm>
            <a:off x="1783550" y="1225916"/>
            <a:ext cx="4786775" cy="1243675"/>
          </a:xfrm>
          <a:custGeom>
            <a:rect b="b" l="l" r="r" t="t"/>
            <a:pathLst>
              <a:path extrusionOk="0" h="49747" w="191471">
                <a:moveTo>
                  <a:pt x="0" y="49747"/>
                </a:moveTo>
                <a:cubicBezTo>
                  <a:pt x="16493" y="41462"/>
                  <a:pt x="67045" y="652"/>
                  <a:pt x="98957" y="38"/>
                </a:cubicBezTo>
                <a:cubicBezTo>
                  <a:pt x="130869" y="-576"/>
                  <a:pt x="176052" y="38394"/>
                  <a:pt x="191471" y="460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Google Shape;508;p75"/>
          <p:cNvSpPr txBox="1"/>
          <p:nvPr/>
        </p:nvSpPr>
        <p:spPr>
          <a:xfrm>
            <a:off x="3676200" y="1246975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6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List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8" name="Google Shape;518;p7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520" name="Google Shape;520;p7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7"/>
          <p:cNvSpPr txBox="1"/>
          <p:nvPr/>
        </p:nvSpPr>
        <p:spPr>
          <a:xfrm>
            <a:off x="558450" y="1255800"/>
            <a:ext cx="83334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пронумерованный набор элементов.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Пользователь этого интерфейса имеет точный контроль над тем,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где в списке вставляется каждый элемент.</a:t>
            </a: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Пользователь может обращаться к элементам по их целочисленному индексу (позиции в списке) и искать элементы в списке.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URL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ArrayList, LinkedList (Vector, Stack – устаревшие)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6" name="Google Shape;526;p77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коллекций. 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8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коллекций. 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32" name="Google Shape;532;p78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9"/>
          <p:cNvSpPr txBox="1"/>
          <p:nvPr/>
        </p:nvSpPr>
        <p:spPr>
          <a:xfrm>
            <a:off x="558450" y="1255800"/>
            <a:ext cx="80271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«Удобный массив»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Разные способы создания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8" name="Google Shape;538;p79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коллекций. ArrayList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0"/>
          <p:cNvSpPr txBox="1"/>
          <p:nvPr/>
        </p:nvSpPr>
        <p:spPr>
          <a:xfrm>
            <a:off x="558450" y="1255800"/>
            <a:ext cx="5687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"string line"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Проблема извлечения данных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u="sng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4" name="Google Shape;544;p80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1"/>
          <p:cNvSpPr txBox="1"/>
          <p:nvPr/>
        </p:nvSpPr>
        <p:spPr>
          <a:xfrm>
            <a:off x="558450" y="1255800"/>
            <a:ext cx="5687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"string line"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CE917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Проблема извлечения данных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// </a:t>
            </a:r>
            <a:r>
              <a:rPr lang="ru" sz="1500" u="sng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row type java</a:t>
            </a:r>
            <a:endParaRPr sz="2400" u="sng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0" name="Google Shape;550;p81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Row Type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2"/>
          <p:cNvSpPr txBox="1"/>
          <p:nvPr/>
        </p:nvSpPr>
        <p:spPr>
          <a:xfrm>
            <a:off x="558450" y="1255800"/>
            <a:ext cx="70359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list.add("string line");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Проблема извлечения данных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82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Save Type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540000" y="1246975"/>
            <a:ext cx="80271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 данных Object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«всему голова»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46404">
            <a:off x="525924" y="3047352"/>
            <a:ext cx="1626999" cy="12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3"/>
          <p:cNvSpPr txBox="1"/>
          <p:nvPr/>
        </p:nvSpPr>
        <p:spPr>
          <a:xfrm>
            <a:off x="558450" y="1255800"/>
            <a:ext cx="7035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Ошибки на этапе компиляции лучше ошибок времени выполнения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Повторное использование кода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2" name="Google Shape;562;p83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Save Type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63" name="Google Shape;56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895" y="2454050"/>
            <a:ext cx="1793454" cy="17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4"/>
          <p:cNvSpPr txBox="1"/>
          <p:nvPr/>
        </p:nvSpPr>
        <p:spPr>
          <a:xfrm>
            <a:off x="558450" y="1255800"/>
            <a:ext cx="80271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Удобный массив»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Разные способы создания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9" name="Google Shape;569;p84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коллекций. ArrayList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5"/>
          <p:cNvSpPr txBox="1"/>
          <p:nvPr/>
        </p:nvSpPr>
        <p:spPr>
          <a:xfrm>
            <a:off x="558450" y="1255800"/>
            <a:ext cx="80457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add(args)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– добавляет элемент в список ( в т.ч. на нужную позицию)</a:t>
            </a:r>
            <a:endParaRPr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get(pos)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– возвращает элемент из списка по указанной позиции</a:t>
            </a:r>
            <a:endParaRPr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indexOf(item)</a:t>
            </a:r>
            <a:r>
              <a:rPr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первое вхождение или -1</a:t>
            </a:r>
            <a:endParaRPr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lastIndexOf(item)</a:t>
            </a:r>
            <a:r>
              <a:rPr b="1"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последнее вхождение или -1</a:t>
            </a:r>
            <a:endParaRPr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remove(pos)</a:t>
            </a:r>
            <a:r>
              <a:rPr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удаление элемента на указанной позиции и его возвращение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set(int pos, T item)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– gjvtoftn значение item элементу, который находится </a:t>
            </a:r>
            <a:endParaRPr sz="17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на позиции pos</a:t>
            </a:r>
            <a:endParaRPr sz="17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void sort(Comparator)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– сортирует набор данных по правилу</a:t>
            </a:r>
            <a:endParaRPr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subList(int start, int end)</a:t>
            </a:r>
            <a:r>
              <a:rPr lang="ru" sz="1700">
                <a:solidFill>
                  <a:schemeClr val="accent6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7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получение набора данных от позиции start до end</a:t>
            </a:r>
            <a:endParaRPr sz="17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5" name="Google Shape;575;p85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6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81" name="Google Shape;581;p86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7"/>
          <p:cNvSpPr txBox="1"/>
          <p:nvPr/>
        </p:nvSpPr>
        <p:spPr>
          <a:xfrm>
            <a:off x="558450" y="1255800"/>
            <a:ext cx="7035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1990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87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8"/>
          <p:cNvSpPr txBox="1"/>
          <p:nvPr/>
        </p:nvSpPr>
        <p:spPr>
          <a:xfrm>
            <a:off x="558450" y="1255800"/>
            <a:ext cx="7035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1990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Демо by ref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88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9"/>
          <p:cNvSpPr txBox="1"/>
          <p:nvPr/>
        </p:nvSpPr>
        <p:spPr>
          <a:xfrm>
            <a:off x="558450" y="1255800"/>
            <a:ext cx="80640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"1990"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89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0"/>
          <p:cNvSpPr txBox="1"/>
          <p:nvPr/>
        </p:nvSpPr>
        <p:spPr>
          <a:xfrm>
            <a:off x="558450" y="1255800"/>
            <a:ext cx="80640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"1990"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90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1"/>
          <p:cNvSpPr txBox="1"/>
          <p:nvPr/>
        </p:nvSpPr>
        <p:spPr>
          <a:xfrm>
            <a:off x="558450" y="1255800"/>
            <a:ext cx="80640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"1990"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"09"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91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2"/>
          <p:cNvSpPr txBox="1"/>
          <p:nvPr/>
        </p:nvSpPr>
        <p:spPr>
          <a:xfrm>
            <a:off x="558450" y="1255800"/>
            <a:ext cx="80640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"1990"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"09"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92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 данных Object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«всему голова»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Упаковка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любой тип можно положить в переменную типа Object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7" name="Google Shape;187;p3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46404">
            <a:off x="525924" y="3047352"/>
            <a:ext cx="1626999" cy="12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3"/>
          <p:cNvSpPr txBox="1"/>
          <p:nvPr/>
        </p:nvSpPr>
        <p:spPr>
          <a:xfrm>
            <a:off x="558450" y="1255800"/>
            <a:ext cx="80640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Ex005_ArraysMethod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"28"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"1990"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"09"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[29, 09, 1990]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93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4"/>
          <p:cNvSpPr txBox="1"/>
          <p:nvPr/>
        </p:nvSpPr>
        <p:spPr>
          <a:xfrm>
            <a:off x="558450" y="1255800"/>
            <a:ext cx="80640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clear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очистка списка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toString()</a:t>
            </a: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«конвертация» списка в строку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Arrays.asList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преобразует массив в список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containsAll(col)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проверяет включение всех элементов из col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removeAll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(col)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удаляет элементы, имеющиеся в col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retainAll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(col)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оставляет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элементы, имеющиеся в col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toArray()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конвертация списка в массив Object’ов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toArray(type array)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конвертация списка в массив type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List.copyOf</a:t>
            </a: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(col)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возвращает копию списка на основе имеющегося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List.of(item1, item2,...)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неизменяемый список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9" name="Google Shape;629;p94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5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35" name="Google Shape;635;p95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6"/>
          <p:cNvSpPr txBox="1"/>
          <p:nvPr/>
        </p:nvSpPr>
        <p:spPr>
          <a:xfrm>
            <a:off x="558450" y="1255800"/>
            <a:ext cx="84282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Ex006_ListOf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list1.remove(1); // java.lang.UnsupportedOperationException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1" name="Google Shape;641;p96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7"/>
          <p:cNvSpPr txBox="1"/>
          <p:nvPr/>
        </p:nvSpPr>
        <p:spPr>
          <a:xfrm>
            <a:off x="558450" y="1255800"/>
            <a:ext cx="84282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Ex006_ListOf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list1.remove(1); // java.lang.UnsupportedOperationException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list2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not null, immutable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7" name="Google Shape;647;p97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Коллекции. Функционал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98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8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98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658" name="Google Shape;658;p98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659" name="Google Shape;659;p98"/>
          <p:cNvSpPr txBox="1"/>
          <p:nvPr/>
        </p:nvSpPr>
        <p:spPr>
          <a:xfrm>
            <a:off x="3022350" y="2327550"/>
            <a:ext cx="309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Итератор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9"/>
          <p:cNvSpPr txBox="1"/>
          <p:nvPr/>
        </p:nvSpPr>
        <p:spPr>
          <a:xfrm>
            <a:off x="558450" y="1255800"/>
            <a:ext cx="80271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итератора с целью более гибкой работы с данными </a:t>
            </a:r>
            <a:r>
              <a:rPr lang="ru" sz="18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URL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Интерфейс Iterator&lt;E&gt;. Итератор коллекцией. Iterator занимает место Enumeration в Java Collections Framework. Итераторы отличаются от перечислений двумя способами: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Итераторы позволяют вызывающей стороне удалять элементы из базовой коллекции во время итерации с четко определенной семантикой.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hasNext(), next(), remove()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5" name="Google Shape;665;p99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Итератор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0"/>
          <p:cNvSpPr txBox="1"/>
          <p:nvPr/>
        </p:nvSpPr>
        <p:spPr>
          <a:xfrm>
            <a:off x="558450" y="1255800"/>
            <a:ext cx="80271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итератора с целью более гибкой работы с данными </a:t>
            </a:r>
            <a:r>
              <a:rPr lang="ru" sz="18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URL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нтерфейс Iterator&lt;E&gt;. Итератор коллекцией. Iterator занимает место Enumeration в Java Collections Framework. Итераторы отличаются от перечислений двумя способами: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Итераторы позволяют вызывающей стороне удалять элементы из базовой коллекции во время итерации с четко определенной семантикой.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hasNext(), next(), remove()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ListIterator&lt;E&gt; </a:t>
            </a:r>
            <a:r>
              <a:rPr lang="ru" sz="18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5"/>
              </a:rPr>
              <a:t>URL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hasPrevious(), E previous(), nextIndex(), previousIndex(), set(E e), add(E e)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1" name="Google Shape;671;p100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Итератор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1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7" name="Google Shape;677;p101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Итератор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2"/>
          <p:cNvSpPr txBox="1"/>
          <p:nvPr/>
        </p:nvSpPr>
        <p:spPr>
          <a:xfrm>
            <a:off x="558450" y="1255800"/>
            <a:ext cx="80271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Ex007_Iterator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3" name="Google Shape;683;p102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Итератор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540000" y="1246975"/>
            <a:ext cx="8027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 данных Object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«всему голова»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Упаковка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любой тип можно положить в переменную типа Object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Распаковка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преобразование Object-переменной в нужный тип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4" name="Google Shape;194;p4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46404">
            <a:off x="525924" y="3047352"/>
            <a:ext cx="1626999" cy="12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3"/>
          <p:cNvSpPr txBox="1"/>
          <p:nvPr/>
        </p:nvSpPr>
        <p:spPr>
          <a:xfrm>
            <a:off x="558450" y="1255800"/>
            <a:ext cx="80271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Ex007_Iterator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//System.out.println(col.next());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9" name="Google Shape;689;p103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Итератор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4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04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04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04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00" name="Google Shape;700;p104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01" name="Google Shape;701;p104"/>
          <p:cNvSpPr txBox="1"/>
          <p:nvPr/>
        </p:nvSpPr>
        <p:spPr>
          <a:xfrm>
            <a:off x="3318900" y="2021313"/>
            <a:ext cx="2506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4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2" name="Google Shape;702;p104"/>
          <p:cNvSpPr txBox="1"/>
          <p:nvPr/>
        </p:nvSpPr>
        <p:spPr>
          <a:xfrm>
            <a:off x="2466000" y="2568088"/>
            <a:ext cx="421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Отрицание, гнев, торг…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105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540000" y="1246975"/>
            <a:ext cx="8027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 данных Object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«всему голова»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Упаковка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любой тип можно положить в переменную типа Object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Распаковка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преобразование Object-переменной в нужный тип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Иерархия типов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любой тип «ниже» Object’а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1" name="Google Shape;201;p4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46404">
            <a:off x="525924" y="3047352"/>
            <a:ext cx="1626999" cy="12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540000" y="1246975"/>
            <a:ext cx="80271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Животные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↓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Млекопитающие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↓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Приматы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↓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Человек разумный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8" name="Google Shape;208;p4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46404">
            <a:off x="525924" y="3047352"/>
            <a:ext cx="1626999" cy="12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