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3.xml" ContentType="application/vnd.openxmlformats-officedocument.theme+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0" rtl="0" saveSubsetFonts="0" serverZoom="0" showSpecialPlsOnTitleSld="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Lst>
  <p:sldSz type="screen4x3" cy="6858000" cx="9144000"/>
  <p:notesSz cx="6858000" cy="9144000"/>
  <p:defaultTex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1" snapVertSplitter="0" vertBarState="restored" horzBarState="restored" preferSingleView="0">
    <p:restoredLeft sz="15620"/>
    <p:restoredTop sz="89680" autoAdjust="0"/>
  </p:normalViewPr>
  <p:slideViewPr>
    <p:cSldViewPr showGuides="0" snapToGrid="1" snapToObjects="0">
      <p:cViewPr varScale="0">
        <p:scale>
          <a:sx n="90" d="100"/>
          <a:sy n="90" d="100"/>
        </p:scale>
        <p:origin x="816" y="-942"/>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69" name=""/>
        <p:cNvGrpSpPr/>
        <p:nvPr/>
      </p:nvGrpSpPr>
      <p:grpSpPr>
        <a:xfrm rot="0">
          <a:off x="0" y="0"/>
          <a:ext cx="0" cy="0"/>
          <a:chOff x="0" y="0"/>
          <a:chExt cx="0" cy="0"/>
        </a:xfrm>
      </p:grpSpPr>
      <p:sp>
        <p:nvSpPr>
          <p:cNvPr id="1048692" name=""/>
          <p:cNvSpPr/>
          <p:nvPr>
            <p:ph type="hdr" sz="quarter" idx="0"/>
          </p:nvPr>
        </p:nvSpPr>
        <p:spPr>
          <a:xfrm rot="0">
            <a:off x="0" y="0"/>
            <a:ext cx="2971800" cy="457200"/>
          </a:xfrm>
          <a:prstGeom prst="rect"/>
          <a:noFill/>
          <a:ln>
            <a:noFill/>
          </a:ln>
        </p:spPr>
        <p:txBody>
          <a:bodyPr anchor="t" bIns="45720" lIns="91440" rIns="91440" tIns="45720" vert="horz"/>
          <a:p>
            <a:pPr eaLnBrk="1" hangingPunct="1" latinLnBrk="1" lvl="0"/>
            <a:endParaRPr altLang="en-US" sz="1200" lang="en-US">
              <a:latin typeface="Calibri" pitchFamily="34" charset="0"/>
            </a:endParaRPr>
          </a:p>
        </p:txBody>
      </p:sp>
      <p:sp>
        <p:nvSpPr>
          <p:cNvPr id="1048693" name=""/>
          <p:cNvSpPr/>
          <p:nvPr>
            <p:ph type="dt" sz="full" idx="1"/>
          </p:nvPr>
        </p:nvSpPr>
        <p:spPr>
          <a:xfrm rot="0">
            <a:off x="3884612" y="0"/>
            <a:ext cx="2971800" cy="457200"/>
          </a:xfrm>
          <a:prstGeom prst="rect"/>
          <a:noFill/>
          <a:ln>
            <a:noFill/>
          </a:ln>
        </p:spPr>
        <p:txBody>
          <a:bodyPr anchor="t" bIns="45720" lIns="91440" rIns="91440" tIns="45720" vert="horz"/>
          <a:p>
            <a:pPr algn="r" eaLnBrk="1" hangingPunct="1" latinLnBrk="1" lvl="0"/>
            <a:fld id="{566ABCEB-ACFC-4714-9973-3DA970169C29}" type="datetime1">
              <a:rPr altLang="en-US" sz="1200" lang="en-US">
                <a:latin typeface="Calibri" pitchFamily="34" charset="0"/>
              </a:rPr>
              <a:pPr algn="r" eaLnBrk="1" hangingPunct="1" latinLnBrk="1" lvl="0"/>
            </a:fld>
            <a:endParaRPr altLang="en-US" sz="1200" lang="en-US">
              <a:latin typeface="Calibri" pitchFamily="34" charset="0"/>
            </a:endParaRPr>
          </a:p>
        </p:txBody>
      </p:sp>
      <p:sp>
        <p:nvSpPr>
          <p:cNvPr id="1048694" name=""/>
          <p:cNvSpPr/>
          <p:nvPr>
            <p:ph type="sldImg" sz="full" idx="2"/>
          </p:nvPr>
        </p:nvSpPr>
        <p:spPr>
          <a:xfrm rot="0">
            <a:off x="1143000" y="685800"/>
            <a:ext cx="4572000" cy="3429000"/>
          </a:xfrm>
          <a:prstGeom prst="rect"/>
          <a:noFill/>
          <a:ln w="12700" cap="flat" cmpd="sng">
            <a:solidFill>
              <a:srgbClr val="000000">
                <a:alpha val="100000"/>
              </a:srgbClr>
            </a:solidFill>
            <a:prstDash val="solid"/>
            <a:round/>
          </a:ln>
        </p:spPr>
        <p:txBody>
          <a:bodyPr anchor="ctr" bIns="45720" lIns="91440" rIns="91440" tIns="45720" vert="horz"/>
          <a:p/>
        </p:txBody>
      </p:sp>
      <p:sp>
        <p:nvSpPr>
          <p:cNvPr id="1048695" name=""/>
          <p:cNvSpPr/>
          <p:nvPr>
            <p:ph type="body" sz="quarter" idx="3"/>
          </p:nvPr>
        </p:nvSpPr>
        <p:spPr>
          <a:xfrm rot="0">
            <a:off x="685800" y="4343400"/>
            <a:ext cx="5486400" cy="4114800"/>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696" name=""/>
          <p:cNvSpPr/>
          <p:nvPr>
            <p:ph type="ftr" sz="quarter" idx="4"/>
          </p:nvPr>
        </p:nvSpPr>
        <p:spPr>
          <a:xfrm rot="0">
            <a:off x="0" y="8685212"/>
            <a:ext cx="2971800" cy="457200"/>
          </a:xfrm>
          <a:prstGeom prst="rect"/>
          <a:noFill/>
          <a:ln>
            <a:noFill/>
          </a:ln>
        </p:spPr>
        <p:txBody>
          <a:bodyPr anchor="b" bIns="45720" lIns="91440" rIns="91440" tIns="45720" vert="horz"/>
          <a:p>
            <a:pPr eaLnBrk="1" hangingPunct="1" latinLnBrk="1" lvl="0"/>
            <a:endParaRPr altLang="en-US" sz="1200" lang="en-US">
              <a:latin typeface="Calibri" pitchFamily="34" charset="0"/>
            </a:endParaRPr>
          </a:p>
        </p:txBody>
      </p:sp>
      <p:sp>
        <p:nvSpPr>
          <p:cNvPr id="1048697" name=""/>
          <p:cNvSpPr/>
          <p:nvPr>
            <p:ph type="sldNum" sz="quarter" idx="5"/>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Calibri" pitchFamily="34" charset="0"/>
              </a:rPr>
              <a:pPr algn="r" eaLnBrk="1" hangingPunct="1" latinLnBrk="1" lvl="0"/>
            </a:fld>
            <a:endParaRPr altLang="en-US" sz="1200" lang="en-US">
              <a:latin typeface="Calibri" pitchFamily="34" charset="0"/>
            </a:endParaRPr>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u="none">
        <a:solidFill>
          <a:schemeClr val="dk1"/>
        </a:solidFill>
        <a:latin typeface="Calibri" pitchFamily="34" charset="0"/>
        <a:sym typeface="Arial" pitchFamily="0" charset="0"/>
      </a:defRPr>
    </a:lvl1pPr>
    <a:lvl2pPr algn="l" fontAlgn="base" indent="0" latinLnBrk="1" marL="457200" rtl="0">
      <a:lnSpc>
        <a:spcPct val="100000"/>
      </a:lnSpc>
      <a:spcBef>
        <a:spcPct val="30000"/>
      </a:spcBef>
      <a:spcAft>
        <a:spcPct val="0"/>
      </a:spcAft>
      <a:buFontTx/>
      <a:buNone/>
      <a:defRPr baseline="0" b="0" sz="1200" i="0" u="none">
        <a:solidFill>
          <a:schemeClr val="dk1"/>
        </a:solidFill>
        <a:latin typeface="Calibri" pitchFamily="34" charset="0"/>
        <a:sym typeface="Arial" pitchFamily="0" charset="0"/>
      </a:defRPr>
    </a:lvl2pPr>
    <a:lvl3pPr algn="l" fontAlgn="base" indent="0" latinLnBrk="1" marL="914400" rtl="0">
      <a:lnSpc>
        <a:spcPct val="100000"/>
      </a:lnSpc>
      <a:spcBef>
        <a:spcPct val="30000"/>
      </a:spcBef>
      <a:spcAft>
        <a:spcPct val="0"/>
      </a:spcAft>
      <a:buFontTx/>
      <a:buNone/>
      <a:defRPr baseline="0" b="0" sz="1200" i="0" u="none">
        <a:solidFill>
          <a:schemeClr val="dk1"/>
        </a:solidFill>
        <a:latin typeface="Calibri" pitchFamily="34" charset="0"/>
        <a:sym typeface="Arial" pitchFamily="0" charset="0"/>
      </a:defRPr>
    </a:lvl3pPr>
    <a:lvl4pPr algn="l" fontAlgn="base" indent="0" latinLnBrk="1" marL="1371600" rtl="0">
      <a:lnSpc>
        <a:spcPct val="100000"/>
      </a:lnSpc>
      <a:spcBef>
        <a:spcPct val="30000"/>
      </a:spcBef>
      <a:spcAft>
        <a:spcPct val="0"/>
      </a:spcAft>
      <a:buFontTx/>
      <a:buNone/>
      <a:defRPr baseline="0" b="0" sz="1200" i="0" u="none">
        <a:solidFill>
          <a:schemeClr val="dk1"/>
        </a:solidFill>
        <a:latin typeface="Calibri" pitchFamily="34" charset="0"/>
        <a:sym typeface="Arial" pitchFamily="0" charset="0"/>
      </a:defRPr>
    </a:lvl4pPr>
    <a:lvl5pPr algn="l" fontAlgn="base" indent="0" latinLnBrk="1" marL="1828800" rtl="0">
      <a:lnSpc>
        <a:spcPct val="100000"/>
      </a:lnSpc>
      <a:spcBef>
        <a:spcPct val="30000"/>
      </a:spcBef>
      <a:spcAft>
        <a:spcPct val="0"/>
      </a:spcAft>
      <a:buFontTx/>
      <a:buNone/>
      <a:defRPr baseline="0" b="0" sz="1200" i="0" u="none">
        <a:solidFill>
          <a:schemeClr val="dk1"/>
        </a:solidFill>
        <a:latin typeface="Calibri" pitchFamily="34" charset="0"/>
        <a:sym typeface="Arial" pitchFamily="0"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rot="0">
          <a:off x="0" y="0"/>
          <a:ext cx="0" cy="0"/>
          <a:chOff x="0" y="0"/>
          <a:chExt cx="0" cy="0"/>
        </a:xfrm>
      </p:grpSpPr>
      <p:sp>
        <p:nvSpPr>
          <p:cNvPr id="1048624"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625" name=""/>
          <p:cNvSpPr/>
          <p:nvPr>
            <p:ph type="body" sz="full" idx="1"/>
          </p:nvPr>
        </p:nvSpPr>
        <p:spPr bwMode="auto">
          <a:xfrm rot="0">
            <a:off x="685800" y="4343400"/>
            <a:ext cx="5486400" cy="4114800"/>
          </a:xfrm>
          <a:prstGeom prst="rect"/>
          <a:noFill/>
          <a:ln>
            <a:noFill/>
          </a:ln>
        </p:spPr>
        <p:txBody>
          <a:bodyPr anchor="t" bIns="45720" lIns="91440" rIns="91440" tIns="45720" vert="horz"/>
          <a:p>
            <a:r>
              <a:rPr altLang="en-US" lang="en-US"/>
              <a:t>This chapter discusses how organizations evaluate and select projects to undertake from the many available projects. Once a project has been selected, the project manager plans the project. Project management involves selecting a project methodology, creating the project work plan, identifying project staffing requirements, and preparing to manage and control the project. These steps produce important project management deliverables, including the work plan, staffing plan, standards list, project charter, and risk assessment.</a:t>
            </a:r>
          </a:p>
          <a:p>
            <a:endParaRPr altLang="en-US" lang="en-US"/>
          </a:p>
          <a:p>
            <a:r>
              <a:rPr altLang="en-US" lang="en-US"/>
              <a:t>However, because in final year of the programme we will cover project management, at this level we will only cover System Development methodology options.  We will describe various approaches to the SDLC that can be used to structure a development project.</a:t>
            </a:r>
          </a:p>
        </p:txBody>
      </p:sp>
      <p:sp>
        <p:nvSpPr>
          <p:cNvPr id="1048626"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en-US">
                <a:ea typeface="Arial" pitchFamily="0" charset="0"/>
              </a:rPr>
              <a:pPr algn="r" eaLnBrk="1" hangingPunct="1" latinLnBrk="1" lvl="0">
                <a:spcBef>
                  <a:spcPct val="0"/>
                </a:spcBef>
              </a:pPr>
            </a:fld>
            <a:endParaRPr altLang="en-US" lang="en-US">
              <a:ea typeface="Arial" pitchFamily="0"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rot="0">
          <a:off x="0" y="0"/>
          <a:ext cx="0" cy="0"/>
          <a:chOff x="0" y="0"/>
          <a:chExt cx="0" cy="0"/>
        </a:xfrm>
      </p:grpSpPr>
      <p:sp>
        <p:nvSpPr>
          <p:cNvPr id="1048656"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657" name=""/>
          <p:cNvSpPr/>
          <p:nvPr>
            <p:ph type="body" sz="full" idx="1"/>
          </p:nvPr>
        </p:nvSpPr>
        <p:spPr bwMode="auto">
          <a:xfrm rot="0">
            <a:off x="685800" y="4343400"/>
            <a:ext cx="5486400" cy="4114800"/>
          </a:xfrm>
          <a:prstGeom prst="rect"/>
          <a:noFill/>
          <a:ln>
            <a:noFill/>
          </a:ln>
        </p:spPr>
        <p:txBody>
          <a:bodyPr anchor="t" bIns="45720" lIns="91440" rIns="91440" tIns="45720" vert="horz"/>
          <a:p>
            <a:pPr lvl="0"/>
            <a:r>
              <a:rPr altLang="en-US" i="1" lang="en-US"/>
              <a:t>Agile development</a:t>
            </a:r>
            <a:r>
              <a:rPr altLang="en-US" lang="en-US"/>
              <a:t> is a group of programming-centric methodologies that focus on streamlining the SDLC.</a:t>
            </a:r>
          </a:p>
          <a:p>
            <a:pPr lvl="0"/>
            <a:r>
              <a:rPr altLang="en-US" lang="en-US"/>
              <a:t>Much of the modeling and documentation overhead is eliminated; instead, face-to-face communication is preferred. A</a:t>
            </a:r>
          </a:p>
          <a:p>
            <a:pPr lvl="0"/>
            <a:r>
              <a:rPr altLang="en-US" lang="en-US"/>
              <a:t>project emphasizes simple, iterative application development in which every iteration is a complete software project, including planning, requirements analysis, design, coding, testing, and documentation. Cycles are kept short (one to four weeks), and the development team focuses on adapting to the current business environment.</a:t>
            </a:r>
          </a:p>
          <a:p>
            <a:pPr lvl="0"/>
            <a:endParaRPr altLang="en-US" lang="en-US"/>
          </a:p>
          <a:p>
            <a:pPr lvl="0"/>
            <a:r>
              <a:rPr altLang="en-US" lang="en-US"/>
              <a:t>There are several popular approaches to agile development, including extreme programming (XP)8, Scrum9, and dynamic systems development method (DSDM)</a:t>
            </a:r>
          </a:p>
        </p:txBody>
      </p:sp>
      <p:sp>
        <p:nvSpPr>
          <p:cNvPr id="1048658"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en-US">
                <a:ea typeface="Arial" pitchFamily="0" charset="0"/>
              </a:rPr>
              <a:pPr algn="r" eaLnBrk="1" hangingPunct="1" latinLnBrk="1" lvl="0">
                <a:spcBef>
                  <a:spcPct val="0"/>
                </a:spcBef>
              </a:pPr>
            </a:fld>
            <a:endParaRPr altLang="en-US" lang="en-US">
              <a:ea typeface="Arial"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rot="0">
          <a:off x="0" y="0"/>
          <a:ext cx="0" cy="0"/>
          <a:chOff x="0" y="0"/>
          <a:chExt cx="0" cy="0"/>
        </a:xfrm>
      </p:grpSpPr>
      <p:sp>
        <p:nvSpPr>
          <p:cNvPr id="1048662"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663" name=""/>
          <p:cNvSpPr/>
          <p:nvPr>
            <p:ph type="body" sz="full" idx="1"/>
          </p:nvPr>
        </p:nvSpPr>
        <p:spPr bwMode="auto">
          <a:xfrm rot="0">
            <a:off x="685800" y="4343400"/>
            <a:ext cx="5486400" cy="4114800"/>
          </a:xfrm>
          <a:prstGeom prst="rect"/>
          <a:noFill/>
          <a:ln>
            <a:noFill/>
          </a:ln>
        </p:spPr>
        <p:txBody>
          <a:bodyPr anchor="t" bIns="45720" lIns="91440" rIns="91440" tIns="45720" vert="horz"/>
          <a:p>
            <a:pPr lvl="0"/>
            <a:r>
              <a:rPr altLang="en-US" b="1" lang="en-US"/>
              <a:t>Extreme programming</a:t>
            </a:r>
            <a:r>
              <a:rPr altLang="en-US" lang="en-US"/>
              <a:t>11 emphasizes customer satisfaction and teamwork. Communication, simplicity, feedback, and courage are core values. Developers communicate with customers and fellow programmers. Designs are kept simple and clean. Early and frequent testing provides feedback, and developers are able to courageously respond to changing requirements and technology.</a:t>
            </a:r>
          </a:p>
        </p:txBody>
      </p:sp>
      <p:sp>
        <p:nvSpPr>
          <p:cNvPr id="1048664"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en-US">
                <a:ea typeface="Arial" pitchFamily="0" charset="0"/>
              </a:rPr>
              <a:pPr algn="r" eaLnBrk="1" hangingPunct="1" latinLnBrk="1" lvl="0">
                <a:spcBef>
                  <a:spcPct val="0"/>
                </a:spcBef>
              </a:pPr>
            </a:fld>
            <a:endParaRPr altLang="en-US" lang="en-US">
              <a:ea typeface="Arial"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rot="0">
          <a:off x="0" y="0"/>
          <a:ext cx="0" cy="0"/>
          <a:chOff x="0" y="0"/>
          <a:chExt cx="0" cy="0"/>
        </a:xfrm>
      </p:grpSpPr>
      <p:sp>
        <p:nvSpPr>
          <p:cNvPr id="1048604"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605" name=""/>
          <p:cNvSpPr/>
          <p:nvPr>
            <p:ph type="body" sz="full" idx="1"/>
          </p:nvPr>
        </p:nvSpPr>
        <p:spPr bwMode="auto">
          <a:xfrm rot="0">
            <a:off x="685800" y="4343400"/>
            <a:ext cx="5486400" cy="4114800"/>
          </a:xfrm>
          <a:prstGeom prst="rect"/>
          <a:noFill/>
          <a:ln>
            <a:noFill/>
          </a:ln>
        </p:spPr>
        <p:txBody>
          <a:bodyPr anchor="t" bIns="45720" lIns="91440" rIns="91440" tIns="45720" vert="horz"/>
          <a:p>
            <a:r>
              <a:rPr altLang="en-US" lang="en-US"/>
              <a:t>There are many different systems development methodologies, and they vary in terms of the progression that is followed through the phases of the SDLC.</a:t>
            </a:r>
          </a:p>
        </p:txBody>
      </p:sp>
      <p:sp>
        <p:nvSpPr>
          <p:cNvPr id="1048606"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en-US">
                <a:ea typeface="Arial" pitchFamily="0" charset="0"/>
              </a:rPr>
              <a:pPr algn="r" eaLnBrk="1" hangingPunct="1" latinLnBrk="1" lvl="0">
                <a:spcBef>
                  <a:spcPct val="0"/>
                </a:spcBef>
              </a:pPr>
            </a:fld>
            <a:endParaRPr altLang="en-US" lang="en-US">
              <a:ea typeface="Arial"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0" name=""/>
        <p:cNvGrpSpPr/>
        <p:nvPr/>
      </p:nvGrpSpPr>
      <p:grpSpPr>
        <a:xfrm rot="0">
          <a:off x="0" y="0"/>
          <a:ext cx="0" cy="0"/>
          <a:chOff x="0" y="0"/>
          <a:chExt cx="0" cy="0"/>
        </a:xfrm>
      </p:grpSpPr>
      <p:sp>
        <p:nvSpPr>
          <p:cNvPr id="1048591"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592" name=""/>
          <p:cNvSpPr/>
          <p:nvPr>
            <p:ph type="body" sz="full" idx="1"/>
          </p:nvPr>
        </p:nvSpPr>
        <p:spPr>
          <a:xfrm rot="0">
            <a:off x="685800" y="4343400"/>
            <a:ext cx="5486400" cy="4114800"/>
          </a:xfrm>
          <a:prstGeom prst="rect"/>
        </p:spPr>
        <p:txBody>
          <a:bodyPr anchor="t" bIns="45720" lIns="91440" rIns="91440" tIns="45720" vert="horz"/>
          <a:p>
            <a:pPr lvl="0"/>
            <a:r>
              <a:rPr altLang="en-US" lang="en-US"/>
              <a:t>With </a:t>
            </a:r>
            <a:r>
              <a:rPr altLang="en-US" i="1" lang="en-US"/>
              <a:t>waterfall development</a:t>
            </a:r>
            <a:r>
              <a:rPr altLang="en-US" lang="en-US"/>
              <a:t>, analysts and users proceed sequentially from one phase to the next. The key deliverables for each phase are typically voluminous (often, hundreds of pages) and are presented to the approval committee and project sponsor for approval as the project moves from phase to phase. End of one phase leads to the start of next phase. While it is possible to go backward through the phases (e.g., from design back to analysis), it is quite difficult. (Imagine yourself as a salmon trying to swim upstream in a waterfall).</a:t>
            </a:r>
          </a:p>
          <a:p>
            <a:pPr lvl="0"/>
            <a:endParaRPr altLang="en-US" lang="en-US"/>
          </a:p>
          <a:p>
            <a:pPr lvl="0"/>
            <a:r>
              <a:rPr altLang="en-US" lang="en-US"/>
              <a:t>Waterfall development methodologies have the advantages of identifying requirements long before programming begins and limiting changes to the requirements as the project proceeds. </a:t>
            </a:r>
          </a:p>
          <a:p>
            <a:pPr lvl="0"/>
            <a:r>
              <a:rPr altLang="en-US" lang="en-US"/>
              <a:t>The key disadvantages are that the </a:t>
            </a:r>
            <a:r>
              <a:rPr altLang="en-US" b="1" lang="en-US"/>
              <a:t>design must be completely specified before programming begins, a long time elapses between the completion of the system proposal in the analysis phase and the delivery of system</a:t>
            </a:r>
            <a:r>
              <a:rPr altLang="en-US" lang="en-US"/>
              <a:t>, and testing is treated almost as an afterthought in the implementation phase. In addition, the deliverables are often a poor communication mechanism, so important requirements may be overlooked in the volumes of documentation. If the project team misses an important requirement, expensive post-implementation programming may be needed. Users may forget the original purpose of the system, since so much time has elapsed between the original idea and actual implementation.</a:t>
            </a:r>
          </a:p>
        </p:txBody>
      </p:sp>
      <p:sp>
        <p:nvSpPr>
          <p:cNvPr id="1048593"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en-US">
                <a:ea typeface="Arial" pitchFamily="0" charset="0"/>
              </a:rPr>
              <a:pPr algn="r" eaLnBrk="1" hangingPunct="1" latinLnBrk="1" lvl="0">
                <a:spcBef>
                  <a:spcPct val="0"/>
                </a:spcBef>
              </a:pPr>
            </a:fld>
            <a:endParaRPr altLang="en-US" lang="en-US">
              <a:ea typeface="Arial"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rot="0">
          <a:off x="0" y="0"/>
          <a:ext cx="0" cy="0"/>
          <a:chOff x="0" y="0"/>
          <a:chExt cx="0" cy="0"/>
        </a:xfrm>
      </p:grpSpPr>
      <p:sp>
        <p:nvSpPr>
          <p:cNvPr id="1048597"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598" name=""/>
          <p:cNvSpPr/>
          <p:nvPr>
            <p:ph type="body" sz="full" idx="1"/>
          </p:nvPr>
        </p:nvSpPr>
        <p:spPr bwMode="auto">
          <a:xfrm rot="0">
            <a:off x="685800" y="4343400"/>
            <a:ext cx="5486400" cy="4114800"/>
          </a:xfrm>
          <a:prstGeom prst="rect"/>
          <a:noFill/>
          <a:ln>
            <a:noFill/>
          </a:ln>
        </p:spPr>
        <p:txBody>
          <a:bodyPr anchor="t" bIns="45720" lIns="91440" rIns="91440" tIns="45720" vert="horz"/>
          <a:p>
            <a:pPr lvl="0"/>
            <a:r>
              <a:rPr altLang="en-US" lang="en-US"/>
              <a:t>There are two important variants of waterfall development. The </a:t>
            </a:r>
            <a:r>
              <a:rPr altLang="en-US" b="1" i="1" lang="en-US"/>
              <a:t>parallel development </a:t>
            </a:r>
            <a:r>
              <a:rPr altLang="en-US" lang="en-US"/>
              <a:t>methodologies evolved to address the lengthy time frame of waterfall development.</a:t>
            </a:r>
          </a:p>
          <a:p>
            <a:pPr lvl="0"/>
            <a:r>
              <a:rPr altLang="en-US" lang="en-US"/>
              <a:t>For parallel development, instead of doing the design and implementation in sequence, a general design for the whole system is performed. Then the project is divided into a series of subprojects that can be designed and implemented in parallel. Once all subprojects are complete, there is a final integration of the separate pieces, and the system is delivered. Parallel development reduces the time required to deliver a system, so changes in the business environment are less likely to produce the need for rework.</a:t>
            </a:r>
          </a:p>
          <a:p>
            <a:pPr lvl="0"/>
            <a:r>
              <a:rPr altLang="en-US" b="1" lang="en-US"/>
              <a:t>The approach still suffers from problems caused by voluminous deliverables. </a:t>
            </a:r>
          </a:p>
          <a:p>
            <a:pPr lvl="0"/>
            <a:r>
              <a:rPr altLang="en-US" lang="en-US"/>
              <a:t>It also adds a new problem: If the subprojects are not completely independent, design decisions in one subproject may affect another, and at the project end, integrating the subprojects may be quite challenging.</a:t>
            </a:r>
          </a:p>
        </p:txBody>
      </p:sp>
      <p:sp>
        <p:nvSpPr>
          <p:cNvPr id="1048599"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en-US">
                <a:ea typeface="Arial" pitchFamily="0" charset="0"/>
              </a:rPr>
              <a:pPr algn="r" eaLnBrk="1" hangingPunct="1" latinLnBrk="1" lvl="0">
                <a:spcBef>
                  <a:spcPct val="0"/>
                </a:spcBef>
              </a:pPr>
            </a:fld>
            <a:endParaRPr altLang="en-US" lang="en-US">
              <a:ea typeface="Arial"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rot="0">
          <a:off x="0" y="0"/>
          <a:ext cx="0" cy="0"/>
          <a:chOff x="0" y="0"/>
          <a:chExt cx="0" cy="0"/>
        </a:xfrm>
      </p:grpSpPr>
      <p:sp>
        <p:nvSpPr>
          <p:cNvPr id="1048610"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611" name=""/>
          <p:cNvSpPr/>
          <p:nvPr>
            <p:ph type="body" sz="full" idx="1"/>
          </p:nvPr>
        </p:nvSpPr>
        <p:spPr bwMode="auto">
          <a:xfrm rot="0">
            <a:off x="685800" y="4343400"/>
            <a:ext cx="5486400" cy="4114800"/>
          </a:xfrm>
          <a:prstGeom prst="rect"/>
          <a:noFill/>
          <a:ln>
            <a:noFill/>
          </a:ln>
        </p:spPr>
        <p:txBody>
          <a:bodyPr anchor="t" bIns="45720" lIns="91440" rIns="91440" tIns="45720" vert="horz"/>
          <a:p>
            <a:pPr lvl="0"/>
            <a:r>
              <a:rPr altLang="en-US" lang="en-US"/>
              <a:t>The </a:t>
            </a:r>
            <a:r>
              <a:rPr altLang="en-US" b="1" i="1" lang="en-US"/>
              <a:t>V-model </a:t>
            </a:r>
            <a:r>
              <a:rPr altLang="en-US" lang="en-US"/>
              <a:t>is another variation of waterfall development that pays more explicit attention to testing. As shown in Figure 2-4, the development process proceeds down the left-hand slope of the V, defining requirements and designing system components. At the base of the V, the code is written. On the upward-sloping right side of the model, testing of components, integration testing, and, finally, acceptance testing are performed. </a:t>
            </a:r>
          </a:p>
          <a:p>
            <a:pPr lvl="0"/>
            <a:r>
              <a:rPr altLang="en-US" lang="en-US"/>
              <a:t>A key concept of this model is that as </a:t>
            </a:r>
            <a:r>
              <a:rPr altLang="en-US" b="1" lang="en-US"/>
              <a:t>requirements are specified and components designed, testing for those elements is also defined</a:t>
            </a:r>
            <a:r>
              <a:rPr altLang="en-US" lang="en-US"/>
              <a:t>. In this manner, each level of testing is clearly linked to a part of the analysis or design phase, helping to ensure high quality and relevant testing and maximize test effectiveness.</a:t>
            </a:r>
          </a:p>
          <a:p>
            <a:pPr lvl="0"/>
            <a:endParaRPr altLang="en-US" lang="en-US"/>
          </a:p>
          <a:p>
            <a:pPr lvl="0"/>
            <a:r>
              <a:rPr altLang="en-US" lang="en-US"/>
              <a:t>The V-model is simple and straightforward and improves the overall quality of systems through its emphasis on early development of test plans. Testing focus and expertise is involved in the project earlier rather than later; plus, the testers gain knowledge of the project early. It still suffers from the rigidity of the waterfall development process, however, and is not always appropriate for the dynamic nature of the business environment.</a:t>
            </a:r>
          </a:p>
        </p:txBody>
      </p:sp>
      <p:sp>
        <p:nvSpPr>
          <p:cNvPr id="1048612"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en-US">
                <a:ea typeface="Arial" pitchFamily="0" charset="0"/>
              </a:rPr>
              <a:pPr algn="r" eaLnBrk="1" hangingPunct="1" latinLnBrk="1" lvl="0">
                <a:spcBef>
                  <a:spcPct val="0"/>
                </a:spcBef>
              </a:pPr>
            </a:fld>
            <a:endParaRPr altLang="en-US" lang="en-US">
              <a:ea typeface="Arial"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rot="0">
          <a:off x="0" y="0"/>
          <a:ext cx="0" cy="0"/>
          <a:chOff x="0" y="0"/>
          <a:chExt cx="0" cy="0"/>
        </a:xfrm>
      </p:grpSpPr>
      <p:sp>
        <p:nvSpPr>
          <p:cNvPr id="1048630"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631" name=""/>
          <p:cNvSpPr/>
          <p:nvPr>
            <p:ph type="body" sz="full" idx="1"/>
          </p:nvPr>
        </p:nvSpPr>
        <p:spPr bwMode="auto">
          <a:xfrm rot="0">
            <a:off x="685800" y="4343400"/>
            <a:ext cx="5486400" cy="4114800"/>
          </a:xfrm>
          <a:prstGeom prst="rect"/>
          <a:noFill/>
          <a:ln>
            <a:noFill/>
          </a:ln>
        </p:spPr>
        <p:txBody>
          <a:bodyPr anchor="t" bIns="45720" lIns="91440" rIns="91440" tIns="45720" vert="horz"/>
          <a:p>
            <a:pPr lvl="0"/>
            <a:r>
              <a:rPr altLang="en-US" i="1" lang="en-US"/>
              <a:t>Rapid application development </a:t>
            </a:r>
            <a:r>
              <a:rPr altLang="en-US" lang="en-US"/>
              <a:t>is a collection of methodologies that emerged in response to the weaknesses of waterfall development and its variations. RAD incorporates special techniques and computer tools to speed up the analysis, design, and implementation phases in order to get some portion of the system developed quickly and into the hands of the users for evaluation and feedback.</a:t>
            </a:r>
          </a:p>
          <a:p>
            <a:pPr lvl="0"/>
            <a:endParaRPr altLang="en-US" lang="en-US"/>
          </a:p>
          <a:p>
            <a:pPr lvl="0"/>
            <a:r>
              <a:rPr altLang="en-US" lang="en-US"/>
              <a:t>While RAD can improve the speed and quality of systems development, it may also introduce a problem in managing user expectations. As systems are developed more quickly and users gain a better understanding of information technology, user expectations may dramatically increase and system requirements may expand during the project (sometimes known as </a:t>
            </a:r>
            <a:r>
              <a:rPr altLang="en-US" i="1" lang="en-US"/>
              <a:t>scope creep </a:t>
            </a:r>
            <a:r>
              <a:rPr altLang="en-US" lang="en-US"/>
              <a:t>or </a:t>
            </a:r>
            <a:r>
              <a:rPr altLang="en-US" i="1" lang="en-US"/>
              <a:t>feature creep</a:t>
            </a:r>
            <a:r>
              <a:rPr altLang="en-US" lang="en-US"/>
              <a:t>).</a:t>
            </a:r>
          </a:p>
        </p:txBody>
      </p:sp>
      <p:sp>
        <p:nvSpPr>
          <p:cNvPr id="1048632"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en-US">
                <a:ea typeface="Arial" pitchFamily="0" charset="0"/>
              </a:rPr>
              <a:pPr algn="r" eaLnBrk="1" hangingPunct="1" latinLnBrk="1" lvl="0">
                <a:spcBef>
                  <a:spcPct val="0"/>
                </a:spcBef>
              </a:pPr>
            </a:fld>
            <a:endParaRPr altLang="en-US" lang="en-US">
              <a:ea typeface="Arial"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rot="0">
          <a:off x="0" y="0"/>
          <a:ext cx="0" cy="0"/>
          <a:chOff x="0" y="0"/>
          <a:chExt cx="0" cy="0"/>
        </a:xfrm>
      </p:grpSpPr>
      <p:sp>
        <p:nvSpPr>
          <p:cNvPr id="1048636"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637" name=""/>
          <p:cNvSpPr/>
          <p:nvPr>
            <p:ph type="body" sz="full" idx="1"/>
          </p:nvPr>
        </p:nvSpPr>
        <p:spPr bwMode="auto">
          <a:xfrm rot="0">
            <a:off x="685800" y="4343400"/>
            <a:ext cx="5486400" cy="4114800"/>
          </a:xfrm>
          <a:prstGeom prst="rect"/>
          <a:noFill/>
          <a:ln>
            <a:noFill/>
          </a:ln>
        </p:spPr>
        <p:txBody>
          <a:bodyPr anchor="t" bIns="45720" lIns="91440" rIns="91440" tIns="45720" vert="horz"/>
          <a:p>
            <a:pPr lvl="0"/>
            <a:r>
              <a:rPr altLang="en-US" b="1" i="1" lang="en-US"/>
              <a:t>Iterative development </a:t>
            </a:r>
            <a:r>
              <a:rPr altLang="en-US" lang="en-US"/>
              <a:t>breaks the overall project into a series of </a:t>
            </a:r>
            <a:r>
              <a:rPr altLang="en-US" i="1" lang="en-US"/>
              <a:t>versions </a:t>
            </a:r>
            <a:r>
              <a:rPr altLang="en-US" lang="en-US"/>
              <a:t>that are developed sequentially. The most important</a:t>
            </a:r>
          </a:p>
          <a:p>
            <a:pPr lvl="0"/>
            <a:r>
              <a:rPr altLang="en-US" lang="en-US"/>
              <a:t>and fundamental requirements are bundled into the first version of the system. This version is developed quickly by a mini-waterfall process, and once implemented, the users can provide valuable feedback to be incorporated into the next version of the system.</a:t>
            </a:r>
          </a:p>
          <a:p>
            <a:pPr lvl="0"/>
            <a:endParaRPr altLang="en-US" lang="en-US"/>
          </a:p>
          <a:p>
            <a:pPr lvl="0"/>
            <a:r>
              <a:rPr altLang="en-US" lang="en-US"/>
              <a:t>Iterative development gets a preliminary version of the system to the users quickly so that business value is provided. Since users are working with the system, important additional requirements may be identified and incorporated into subsequent versions. The chief disadvantage of iterative development is that users begin to work with a system that is intentionally incomplete. Users must accept that only the most critical requirements of the system will be available in the early versions and must be patient with the repeated introduction of new system versions.</a:t>
            </a:r>
          </a:p>
        </p:txBody>
      </p:sp>
      <p:sp>
        <p:nvSpPr>
          <p:cNvPr id="1048638"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en-US">
                <a:ea typeface="Arial" pitchFamily="0" charset="0"/>
              </a:rPr>
              <a:pPr algn="r" eaLnBrk="1" hangingPunct="1" latinLnBrk="1" lvl="0">
                <a:spcBef>
                  <a:spcPct val="0"/>
                </a:spcBef>
              </a:pPr>
            </a:fld>
            <a:endParaRPr altLang="en-US" lang="en-US">
              <a:ea typeface="Arial"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rot="0">
          <a:off x="0" y="0"/>
          <a:ext cx="0" cy="0"/>
          <a:chOff x="0" y="0"/>
          <a:chExt cx="0" cy="0"/>
        </a:xfrm>
      </p:grpSpPr>
      <p:sp>
        <p:nvSpPr>
          <p:cNvPr id="1048642"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643" name=""/>
          <p:cNvSpPr/>
          <p:nvPr>
            <p:ph type="body" sz="full" idx="1"/>
          </p:nvPr>
        </p:nvSpPr>
        <p:spPr bwMode="auto">
          <a:xfrm rot="0">
            <a:off x="685800" y="4343400"/>
            <a:ext cx="5486400" cy="4114800"/>
          </a:xfrm>
          <a:prstGeom prst="rect"/>
          <a:noFill/>
          <a:ln>
            <a:noFill/>
          </a:ln>
        </p:spPr>
        <p:txBody>
          <a:bodyPr anchor="t" bIns="45720" lIns="91440" rIns="91440" tIns="45720" vert="horz"/>
          <a:p>
            <a:pPr lvl="0"/>
            <a:r>
              <a:rPr altLang="en-US" b="1" i="1" lang="en-US"/>
              <a:t>System prototyping  </a:t>
            </a:r>
            <a:r>
              <a:rPr altLang="en-US" lang="en-US"/>
              <a:t>performs the analysis, design, and implementation phases concurrently in order to quickly develop a simplified version of the proposed system and give it to the users for evaluation and feedback. </a:t>
            </a:r>
            <a:r>
              <a:rPr altLang="en-US" b="1" lang="en-US"/>
              <a:t>The system prototype is a “quick and dirty” version of the system and provides minimal features</a:t>
            </a:r>
            <a:r>
              <a:rPr altLang="en-US" lang="en-US"/>
              <a:t>. Following reaction and comments from the users, the developers reanalyze, redesign, and reimplement a second prototype that corrects deficiencies and adds more features. This cycle continues until the analysts, users, and sponsor agree that the prototype provides enough functionality to be installed and used in the organization. </a:t>
            </a:r>
            <a:r>
              <a:rPr altLang="en-US" b="1" lang="en-US"/>
              <a:t>System prototyping very quickly provides a system for users to evaluate and reassures users that progress is being made.</a:t>
            </a:r>
            <a:r>
              <a:rPr altLang="en-US" lang="en-US"/>
              <a:t> The approach is very useful when users have difficulty expressing requirements for the system. A disadvantage, however, is the lack of careful, methodical analysis prior to making design and implementation decisions. System prototypes may have some fundamental design limitations that are a direct result of an inadequate understanding of the system’s true requirements early in the project.</a:t>
            </a:r>
          </a:p>
        </p:txBody>
      </p:sp>
      <p:sp>
        <p:nvSpPr>
          <p:cNvPr id="1048644"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en-US">
                <a:ea typeface="Arial" pitchFamily="0" charset="0"/>
              </a:rPr>
              <a:pPr algn="r" eaLnBrk="1" hangingPunct="1" latinLnBrk="1" lvl="0">
                <a:spcBef>
                  <a:spcPct val="0"/>
                </a:spcBef>
              </a:pPr>
            </a:fld>
            <a:endParaRPr altLang="en-US" lang="en-US">
              <a:ea typeface="Arial"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rot="0">
          <a:off x="0" y="0"/>
          <a:ext cx="0" cy="0"/>
          <a:chOff x="0" y="0"/>
          <a:chExt cx="0" cy="0"/>
        </a:xfrm>
      </p:grpSpPr>
      <p:sp>
        <p:nvSpPr>
          <p:cNvPr id="1048649"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650" name=""/>
          <p:cNvSpPr/>
          <p:nvPr>
            <p:ph type="body" sz="full" idx="1"/>
          </p:nvPr>
        </p:nvSpPr>
        <p:spPr bwMode="auto">
          <a:xfrm rot="0">
            <a:off x="685800" y="4343400"/>
            <a:ext cx="5486400" cy="4114800"/>
          </a:xfrm>
          <a:prstGeom prst="rect"/>
          <a:noFill/>
          <a:ln>
            <a:noFill/>
          </a:ln>
        </p:spPr>
        <p:txBody>
          <a:bodyPr anchor="t" bIns="45720" lIns="91440" rIns="91440" tIns="45720" vert="horz"/>
          <a:p>
            <a:pPr lvl="0"/>
            <a:r>
              <a:rPr altLang="en-US" b="1" i="1" lang="en-US"/>
              <a:t>Throwaway prototyping</a:t>
            </a:r>
            <a:r>
              <a:rPr altLang="en-US" lang="en-US"/>
              <a:t> includes the development of prototypes, but uses the prototypes primarily to explore design alternatives rather than as the actual new system (as in system prototyping). It has a fairly thorough analysis phase that is used to gather requirements and to develop ideas for the system concept.</a:t>
            </a:r>
          </a:p>
          <a:p>
            <a:pPr lvl="0"/>
            <a:endParaRPr altLang="en-US" lang="en-US"/>
          </a:p>
          <a:p>
            <a:pPr lvl="0"/>
            <a:r>
              <a:rPr altLang="en-US" lang="en-US"/>
              <a:t>A design prototype is not intended to be a working system. It contains only enough detail to enable users to understand the issues under consideration. (consider a series of mock-up screens </a:t>
            </a:r>
            <a:r>
              <a:rPr altLang="en-US" i="1" lang="en-US"/>
              <a:t>appear </a:t>
            </a:r>
            <a:r>
              <a:rPr altLang="en-US" lang="en-US"/>
              <a:t>to be a system, but they really do nothing)</a:t>
            </a:r>
          </a:p>
        </p:txBody>
      </p:sp>
      <p:sp>
        <p:nvSpPr>
          <p:cNvPr id="1048651"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en-US">
                <a:ea typeface="Arial" pitchFamily="0" charset="0"/>
              </a:rPr>
              <a:pPr algn="r" eaLnBrk="1" hangingPunct="1" latinLnBrk="1" lvl="0">
                <a:spcBef>
                  <a:spcPct val="0"/>
                </a:spcBef>
              </a:pPr>
            </a:fld>
            <a:endParaRPr altLang="en-US" lang="en-US">
              <a:ea typeface="Arial"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36" name=""/>
        <p:cNvGrpSpPr/>
        <p:nvPr/>
      </p:nvGrpSpPr>
      <p:grpSpPr>
        <a:xfrm rot="0">
          <a:off x="0" y="0"/>
          <a:ext cx="0" cy="0"/>
          <a:chOff x="0" y="0"/>
          <a:chExt cx="0" cy="0"/>
        </a:xfrm>
      </p:grpSpPr>
      <p:sp>
        <p:nvSpPr>
          <p:cNvPr id="1048615" name=""/>
          <p:cNvSpPr/>
          <p:nvPr>
            <p:ph type="dt" sz="half" idx="2"/>
          </p:nvPr>
        </p:nvSpPr>
        <p:spPr>
          <a:xfrm rot="0">
            <a:off x="457200" y="6356350"/>
            <a:ext cx="152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eaLnBrk="1" hangingPunct="1" latinLnBrk="1" lvl="0"/>
            <a:r>
              <a:rPr altLang="en-US" sz="1200" lang="en-US">
                <a:solidFill>
                  <a:srgbClr val="898989"/>
                </a:solidFill>
                <a:latin typeface="Calibri" pitchFamily="34" charset="0"/>
              </a:rPr>
              <a:t> </a:t>
            </a:r>
          </a:p>
        </p:txBody>
      </p:sp>
      <p:sp>
        <p:nvSpPr>
          <p:cNvPr id="1048616" name=""/>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ctr" eaLnBrk="1" hangingPunct="1" latinLnBrk="1" lvl="0"/>
            <a:r>
              <a:rPr altLang="en-US" sz="1200" lang="en-US">
                <a:solidFill>
                  <a:srgbClr val="898989"/>
                </a:solidFill>
                <a:latin typeface="Calibri" pitchFamily="34" charset="0"/>
              </a:rPr>
              <a:t>© Copyright 2011 John Wiley &amp; Sons, Inc.</a:t>
            </a:r>
          </a:p>
        </p:txBody>
      </p:sp>
      <p:sp>
        <p:nvSpPr>
          <p:cNvPr id="1048617" name=""/>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eaLnBrk="1" hangingPunct="1" latinLnBrk="1" lvl="0"/>
            <a:r>
              <a:rPr altLang="en-US" sz="1200" lang="en-US">
                <a:solidFill>
                  <a:srgbClr val="898989"/>
                </a:solidFill>
                <a:latin typeface="Calibri" pitchFamily="34" charset="0"/>
              </a:rPr>
              <a:t>2-</a:t>
            </a:r>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619" name="Subtitle 2"/>
          <p:cNvSpPr>
            <a:spLocks noGrp="1"/>
          </p:cNvSpPr>
          <p:nvPr>
            <p:ph type="subTitle" idx="1"/>
          </p:nvPr>
        </p:nvSpPr>
        <p:spPr>
          <a:xfrm>
            <a:off x="304800" y="4953000"/>
            <a:ext cx="8534400" cy="685800"/>
          </a:xfrm>
        </p:spPr>
        <p:txBody>
          <a:bodyPr/>
          <a:lstStyle>
            <a:lvl1pPr algn="ctr" indent="0" marL="0">
              <a:buNone/>
              <a:defRPr sz="3200">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618" name="Title 1"/>
          <p:cNvSpPr>
            <a:spLocks noGrp="1"/>
          </p:cNvSpPr>
          <p:nvPr>
            <p:ph type="ctrTitle"/>
          </p:nvPr>
        </p:nvSpPr>
        <p:spPr>
          <a:xfrm>
            <a:off x="685800" y="838200"/>
            <a:ext cx="7772400" cy="3429000"/>
          </a:xfrm>
        </p:spPr>
        <p:txBody>
          <a:bodyPr/>
          <a:lstStyle>
            <a:lvl1pPr>
              <a:defRPr b="1" sz="3200"/>
            </a:lvl1pPr>
          </a:lstStyle>
          <a:p>
            <a:r>
              <a:rPr lang="en-US" smtClean="0"/>
              <a:t>Click to edit Master title style</a:t>
            </a:r>
            <a:endParaRPr dirty="0" lang="en-US"/>
          </a:p>
        </p:txBody>
      </p:sp>
    </p:spTree>
  </p:cSld>
  <p:clrMapOvr>
    <a:masterClrMapping/>
  </p:clrMapOvr>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15" name=""/>
        <p:cNvGrpSpPr/>
        <p:nvPr/>
      </p:nvGrpSpPr>
      <p:grpSpPr>
        <a:xfrm rot="0">
          <a:off x="0" y="0"/>
          <a:ext cx="0" cy="0"/>
          <a:chOff x="0" y="0"/>
          <a:chExt cx="0" cy="0"/>
        </a:xfrm>
      </p:grpSpPr>
      <p:cxnSp>
        <p:nvCxnSpPr>
          <p:cNvPr id="3145728" name=""/>
          <p:cNvCxnSpPr>
            <a:cxnSpLocks/>
          </p:cNvCxnSpPr>
          <p:nvPr/>
        </p:nvCxnSpPr>
        <p:spPr>
          <a:xfrm rot="0">
            <a:off x="457200" y="1447800"/>
            <a:ext cx="8229600" cy="0"/>
          </a:xfrm>
          <a:prstGeom prst="line"/>
          <a:noFill/>
          <a:ln w="76200" cap="flat" cmpd="sng">
            <a:solidFill>
              <a:srgbClr val="558ED5">
                <a:alpha val="100000"/>
              </a:srgbClr>
            </a:solidFill>
            <a:prstDash val="solid"/>
            <a:round/>
          </a:ln>
        </p:spPr>
      </p:cxnSp>
      <p:sp>
        <p:nvSpPr>
          <p:cNvPr id="1048583" name=""/>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eaLnBrk="1" hangingPunct="1" latinLnBrk="1" lvl="0"/>
            <a:r>
              <a:rPr altLang="en-US" sz="1200" lang="en-US">
                <a:solidFill>
                  <a:srgbClr val="898989"/>
                </a:solidFill>
                <a:latin typeface="Calibri" pitchFamily="34" charset="0"/>
              </a:rPr>
              <a:t> </a:t>
            </a:r>
          </a:p>
        </p:txBody>
      </p:sp>
      <p:sp>
        <p:nvSpPr>
          <p:cNvPr id="1048584" name=""/>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ctr" eaLnBrk="1" hangingPunct="1" latinLnBrk="1" lvl="0"/>
            <a:r>
              <a:rPr altLang="en-US" sz="1200" lang="en-US">
                <a:solidFill>
                  <a:srgbClr val="898989"/>
                </a:solidFill>
                <a:latin typeface="Calibri" pitchFamily="34" charset="0"/>
              </a:rPr>
              <a:t>© Copyright 2011 John Wiley &amp; Sons, Inc.</a:t>
            </a:r>
          </a:p>
        </p:txBody>
      </p:sp>
      <p:sp>
        <p:nvSpPr>
          <p:cNvPr id="1048585" name=""/>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eaLnBrk="1" hangingPunct="1" latinLnBrk="1" lvl="0"/>
            <a:r>
              <a:rPr altLang="en-US" sz="1200" lang="en-US">
                <a:solidFill>
                  <a:srgbClr val="898989"/>
                </a:solidFill>
                <a:latin typeface="Calibri" pitchFamily="34" charset="0"/>
              </a:rPr>
              <a:t>2-</a:t>
            </a:r>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587" name="Content Placeholder 2"/>
          <p:cNvSpPr>
            <a:spLocks noGrp="1"/>
          </p:cNvSpPr>
          <p:nvPr>
            <p:ph idx="1"/>
          </p:nvPr>
        </p:nvSpPr>
        <p:spPr/>
        <p:txBody>
          <a:bodyPr/>
          <a:lstStyle>
            <a:lvl1pPr>
              <a:spcBef>
                <a:spcPts val="0"/>
              </a:spcBef>
              <a:buClr>
                <a:srgbClr val="0070C0"/>
              </a:buClr>
              <a:buSzPct val="150000"/>
              <a:buFont typeface="Wingdings" pitchFamily="2" charset="2"/>
              <a:buChar cha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6" name="Title 1"/>
          <p:cNvSpPr>
            <a:spLocks noGrp="1"/>
          </p:cNvSpPr>
          <p:nvPr>
            <p:ph type="title"/>
          </p:nvPr>
        </p:nvSpPr>
        <p:spPr/>
        <p:txBody>
          <a:bodyPr/>
          <a:lstStyle>
            <a:lvl1pPr>
              <a:defRPr b="1"/>
            </a:lvl1pPr>
          </a:lstStyle>
          <a:p>
            <a:r>
              <a:rPr dirty="0" lang="en-US" smtClean="0"/>
              <a:t>Click to edit Master title style</a:t>
            </a:r>
            <a:endParaRPr dirty="0" lang="en-US"/>
          </a:p>
        </p:txBody>
      </p:sp>
    </p:spTree>
  </p:cSld>
  <p:clrMapOvr>
    <a:masterClrMapping/>
  </p:clrMapOvr>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65" name=""/>
        <p:cNvGrpSpPr/>
        <p:nvPr/>
      </p:nvGrpSpPr>
      <p:grpSpPr>
        <a:xfrm rot="0">
          <a:off x="0" y="0"/>
          <a:ext cx="0" cy="0"/>
          <a:chOff x="0" y="0"/>
          <a:chExt cx="0" cy="0"/>
        </a:xfrm>
      </p:grpSpPr>
      <p:sp>
        <p:nvSpPr>
          <p:cNvPr id="1048686" name=""/>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eaLnBrk="1" hangingPunct="1" latinLnBrk="1" lvl="0"/>
            <a:r>
              <a:rPr altLang="en-US" sz="1200" lang="en-US">
                <a:solidFill>
                  <a:srgbClr val="898989"/>
                </a:solidFill>
                <a:latin typeface="Calibri" pitchFamily="34" charset="0"/>
              </a:rPr>
              <a:t> </a:t>
            </a:r>
          </a:p>
        </p:txBody>
      </p:sp>
      <p:sp>
        <p:nvSpPr>
          <p:cNvPr id="1048687" name=""/>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ctr" eaLnBrk="1" hangingPunct="1" latinLnBrk="1" lvl="0"/>
            <a:r>
              <a:rPr altLang="en-US" sz="1200" lang="en-US">
                <a:solidFill>
                  <a:srgbClr val="898989"/>
                </a:solidFill>
                <a:latin typeface="Calibri" pitchFamily="34" charset="0"/>
              </a:rPr>
              <a:t>© Copyright 2011 John Wiley &amp; Sons, Inc.</a:t>
            </a:r>
          </a:p>
        </p:txBody>
      </p:sp>
      <p:sp>
        <p:nvSpPr>
          <p:cNvPr id="1048688" name=""/>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69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9" name="Title 1"/>
          <p:cNvSpPr>
            <a:spLocks noGrp="1"/>
          </p:cNvSpPr>
          <p:nvPr>
            <p:ph type="title"/>
          </p:nvPr>
        </p:nvSpPr>
        <p:spPr/>
        <p:txBody>
          <a:bodyPr/>
          <a:p>
            <a:r>
              <a:rPr lang="en-US" smtClean="0"/>
              <a:t>Click to edit Master title style</a:t>
            </a:r>
            <a:endParaRPr lang="en-US"/>
          </a:p>
        </p:txBody>
      </p:sp>
    </p:spTree>
  </p:cSld>
  <p:clrMapOvr>
    <a:masterClrMapping/>
  </p:clrMapOvr>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14" name=""/>
        <p:cNvGrpSpPr/>
        <p:nvPr/>
      </p:nvGrpSpPr>
      <p:grpSpPr>
        <a:xfrm rot="0">
          <a:off x="0" y="0"/>
          <a:ext cx="0" cy="0"/>
          <a:chOff x="0" y="0"/>
          <a:chExt cx="0" cy="0"/>
        </a:xfrm>
      </p:grpSpPr>
      <p:sp>
        <p:nvSpPr>
          <p:cNvPr id="1048576" name=""/>
          <p:cNvSpPr/>
          <p:nvPr>
            <p:ph type="title" sz="full" idx="0"/>
          </p:nvPr>
        </p:nvSpPr>
        <p:spPr>
          <a:xfrm rot="0">
            <a:off x="457200" y="274637"/>
            <a:ext cx="8229600" cy="1143000"/>
          </a:xfrm>
          <a:prstGeom prst="rect"/>
          <a:noFill/>
          <a:ln>
            <a:noFill/>
          </a:ln>
        </p:spPr>
        <p:txBody>
          <a:bodyPr anchor="ctr" bIns="45720" lIns="91440" rIns="91440" tIns="45720" vert="horz"/>
          <a:p>
            <a:pPr lvl="0"/>
            <a:r>
              <a:rPr altLang="en-US" lang="en-US"/>
              <a:t>Click to edit Master title style</a:t>
            </a:r>
          </a:p>
        </p:txBody>
      </p:sp>
      <p:sp>
        <p:nvSpPr>
          <p:cNvPr id="1048577" name=""/>
          <p:cNvSpPr/>
          <p:nvPr>
            <p:ph type="body" sz="full" idx="1"/>
          </p:nvPr>
        </p:nvSpPr>
        <p:spPr>
          <a:xfrm rot="0">
            <a:off x="457200" y="1600200"/>
            <a:ext cx="8229600" cy="4525962"/>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eaLnBrk="1" hangingPunct="1" latinLnBrk="1" lvl="0"/>
            <a:r>
              <a:rPr altLang="en-US" sz="1200" lang="en-US">
                <a:solidFill>
                  <a:srgbClr val="898989"/>
                </a:solidFill>
                <a:latin typeface="Calibri" pitchFamily="34" charset="0"/>
              </a:rPr>
              <a:t> </a:t>
            </a: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ctr" eaLnBrk="1" hangingPunct="1" latinLnBrk="1" lvl="0"/>
            <a:r>
              <a:rPr altLang="en-US" sz="1200" lang="en-US">
                <a:solidFill>
                  <a:srgbClr val="898989"/>
                </a:solidFill>
                <a:latin typeface="Calibri" pitchFamily="34" charset="0"/>
              </a:rPr>
              <a:t>© Copyright 2011 John Wiley &amp; Sons, Inc.</a:t>
            </a: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eaLnBrk="1" hangingPunct="1" latinLnBrk="1" lvl="0"/>
            <a:r>
              <a:rPr altLang="en-US" sz="1200" lang="en-US">
                <a:solidFill>
                  <a:srgbClr val="898989"/>
                </a:solidFill>
                <a:latin typeface="Calibri" pitchFamily="34" charset="0"/>
              </a:rPr>
              <a:t>2-</a:t>
            </a:r>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Lst>
  <p:timing/>
  <p:hf dt="0" ftr="1" hdr="0" sldNum="1"/>
  <p:txStyles>
    <p:titleStyle>
      <a:lvl1pPr algn="ctr" eaLnBrk="0" fontAlgn="base" hangingPunct="0" rtl="0">
        <a:spcBef>
          <a:spcPct val="0"/>
        </a:spcBef>
        <a:spcAft>
          <a:spcPct val="0"/>
        </a:spcAft>
        <a:defRPr sz="4400" kern="1200">
          <a:solidFill>
            <a:schemeClr val="tx1"/>
          </a:solidFill>
          <a:latin typeface="+mj-lt"/>
          <a:ea typeface="+mj-ea"/>
          <a:cs typeface="+mj-cs"/>
        </a:defRPr>
      </a:lvl1pPr>
      <a:lvl2pPr algn="ctr" eaLnBrk="0" fontAlgn="base" hangingPunct="0" rtl="0">
        <a:spcBef>
          <a:spcPct val="0"/>
        </a:spcBef>
        <a:spcAft>
          <a:spcPct val="0"/>
        </a:spcAft>
        <a:defRPr sz="4400">
          <a:solidFill>
            <a:schemeClr val="tx1"/>
          </a:solidFill>
          <a:latin typeface="Calibri" pitchFamily="34" charset="0"/>
        </a:defRPr>
      </a:lvl2pPr>
      <a:lvl3pPr algn="ctr" eaLnBrk="0" fontAlgn="base" hangingPunct="0" rtl="0">
        <a:spcBef>
          <a:spcPct val="0"/>
        </a:spcBef>
        <a:spcAft>
          <a:spcPct val="0"/>
        </a:spcAft>
        <a:defRPr sz="4400">
          <a:solidFill>
            <a:schemeClr val="tx1"/>
          </a:solidFill>
          <a:latin typeface="Calibri" pitchFamily="34" charset="0"/>
        </a:defRPr>
      </a:lvl3pPr>
      <a:lvl4pPr algn="ctr" eaLnBrk="0" fontAlgn="base" hangingPunct="0" rtl="0">
        <a:spcBef>
          <a:spcPct val="0"/>
        </a:spcBef>
        <a:spcAft>
          <a:spcPct val="0"/>
        </a:spcAft>
        <a:defRPr sz="4400">
          <a:solidFill>
            <a:schemeClr val="tx1"/>
          </a:solidFill>
          <a:latin typeface="Calibri" pitchFamily="34" charset="0"/>
        </a:defRPr>
      </a:lvl4pPr>
      <a:lvl5pPr algn="ctr" eaLnBrk="0" fontAlgn="base" hangingPunct="0" rtl="0">
        <a:spcBef>
          <a:spcPct val="0"/>
        </a:spcBef>
        <a:spcAft>
          <a:spcPct val="0"/>
        </a:spcAft>
        <a:defRPr sz="4400">
          <a:solidFill>
            <a:schemeClr val="tx1"/>
          </a:solidFill>
          <a:latin typeface="Calibri" pitchFamily="34" charset="0"/>
        </a:defRPr>
      </a:lvl5pPr>
      <a:lvl6pPr algn="ctr" fontAlgn="base" marL="457200" rtl="0">
        <a:spcBef>
          <a:spcPct val="0"/>
        </a:spcBef>
        <a:spcAft>
          <a:spcPct val="0"/>
        </a:spcAft>
        <a:defRPr sz="4400">
          <a:solidFill>
            <a:schemeClr val="tx1"/>
          </a:solidFill>
          <a:latin typeface="Calibri" pitchFamily="34" charset="0"/>
        </a:defRPr>
      </a:lvl6pPr>
      <a:lvl7pPr algn="ctr" fontAlgn="base" marL="914400" rtl="0">
        <a:spcBef>
          <a:spcPct val="0"/>
        </a:spcBef>
        <a:spcAft>
          <a:spcPct val="0"/>
        </a:spcAft>
        <a:defRPr sz="4400">
          <a:solidFill>
            <a:schemeClr val="tx1"/>
          </a:solidFill>
          <a:latin typeface="Calibri" pitchFamily="34" charset="0"/>
        </a:defRPr>
      </a:lvl7pPr>
      <a:lvl8pPr algn="ctr" fontAlgn="base" marL="1371600" rtl="0">
        <a:spcBef>
          <a:spcPct val="0"/>
        </a:spcBef>
        <a:spcAft>
          <a:spcPct val="0"/>
        </a:spcAft>
        <a:defRPr sz="4400">
          <a:solidFill>
            <a:schemeClr val="tx1"/>
          </a:solidFill>
          <a:latin typeface="Calibri" pitchFamily="34" charset="0"/>
        </a:defRPr>
      </a:lvl8pPr>
      <a:lvl9pPr algn="ctr" fontAlgn="base" marL="1828800" rtl="0">
        <a:spcBef>
          <a:spcPct val="0"/>
        </a:spcBef>
        <a:spcAft>
          <a:spcPct val="0"/>
        </a:spcAft>
        <a:defRPr sz="4400">
          <a:solidFill>
            <a:schemeClr val="tx1"/>
          </a:solidFill>
          <a:latin typeface="Calibri" pitchFamily="34" charset="0"/>
        </a:defRPr>
      </a:lvl9pPr>
    </p:titleStyle>
    <p:bodyStyle>
      <a:lvl1pPr algn="l" eaLnBrk="0" fontAlgn="base" hangingPunct="0" indent="-342900" marL="342900" rtl="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algn="l" eaLnBrk="0" fontAlgn="base" hangingPunct="0" indent="-285750" marL="742950" rtl="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algn="l" eaLnBrk="0" fontAlgn="base" hangingPunct="0" indent="-228600" marL="1143000" rtl="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algn="l" eaLnBrk="0" fontAlgn="base" hangingPunct="0" indent="-228600" marL="1600200" rtl="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algn="l" eaLnBrk="0" fontAlgn="base" hangingPunct="0" indent="-228600" marL="2057400" rtl="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39" name=""/>
        <p:cNvGrpSpPr/>
        <p:nvPr/>
      </p:nvGrpSpPr>
      <p:grpSpPr>
        <a:xfrm rot="0">
          <a:off x="0" y="0"/>
          <a:ext cx="0" cy="0"/>
          <a:chOff x="0" y="0"/>
          <a:chExt cx="0" cy="0"/>
        </a:xfrm>
      </p:grpSpPr>
      <p:sp>
        <p:nvSpPr>
          <p:cNvPr id="1048620" name=""/>
          <p:cNvSpPr/>
          <p:nvPr>
            <p:ph type="ctrTitle" sz="full" idx="0"/>
          </p:nvPr>
        </p:nvSpPr>
        <p:spPr>
          <a:xfrm rot="0">
            <a:off x="685800" y="1066800"/>
            <a:ext cx="7772400" cy="2819400"/>
          </a:xfrm>
          <a:prstGeom prst="rect"/>
          <a:noFill/>
          <a:ln>
            <a:noFill/>
          </a:ln>
        </p:spPr>
        <p:txBody>
          <a:bodyPr anchor="ctr" bIns="45720" lIns="91440" rIns="91440" tIns="45720" vert="horz"/>
          <a:lstStyle>
            <a:lvl1pPr algn="ctr">
              <a:defRPr sz="4400"/>
            </a:lvl1pPr>
          </a:lstStyle>
          <a:p>
            <a:pPr eaLnBrk="1" hangingPunct="1" latinLnBrk="1" lvl="0"/>
            <a:br/>
            <a:br/>
            <a:br/>
            <a:r>
              <a:rPr altLang="en-US" b="1" sz="3600" lang="en-US">
                <a:solidFill>
                  <a:srgbClr val="17375E"/>
                </a:solidFill>
                <a:effectLst>
                  <a:outerShdw algn="tl" blurRad="38100" dir="2700000" dist="38100">
                    <a:srgbClr val="C0C0C0"/>
                  </a:outerShdw>
                </a:effectLst>
              </a:rPr>
              <a:t>Systems Development Methodology </a:t>
            </a:r>
            <a:r>
              <a:rPr altLang="en-US" b="1" sz="3600" lang="en-US">
                <a:solidFill>
                  <a:srgbClr val="17375E"/>
                </a:solidFill>
                <a:effectLst>
                  <a:outerShdw algn="tl" blurRad="38100" dir="2700000" dist="38100">
                    <a:srgbClr val="C0C0C0"/>
                  </a:outerShdw>
                </a:effectLst>
              </a:rPr>
              <a:t>Options</a:t>
            </a:r>
          </a:p>
        </p:txBody>
      </p:sp>
      <p:sp>
        <p:nvSpPr>
          <p:cNvPr id="1048621" name=""/>
          <p:cNvSpPr/>
          <p:nvPr>
            <p:ph type="subTitle" sz="full" idx="1"/>
          </p:nvPr>
        </p:nvSpPr>
        <p:spPr>
          <a:xfrm rot="0">
            <a:off x="533400" y="4800600"/>
            <a:ext cx="8305800" cy="838200"/>
          </a:xfrm>
          <a:prstGeom prst="rect"/>
          <a:noFill/>
          <a:ln>
            <a:noFill/>
          </a:ln>
        </p:spPr>
        <p:txBody>
          <a:bodyPr anchor="t" bIns="45720" lIns="91440" rIns="91440" tIns="45720" vert="horz"/>
          <a:lstStyle>
            <a:lvl1pPr algn="ctr" marL="0">
              <a:buNone/>
              <a:defRPr sz="3200">
                <a:solidFill>
                  <a:schemeClr val="dk1"/>
                </a:solidFill>
              </a:defRPr>
            </a:lvl1pPr>
            <a:lvl2pPr algn="ctr" marL="457200">
              <a:buNone/>
            </a:lvl2pPr>
            <a:lvl3pPr algn="ctr" marL="914400">
              <a:buNone/>
            </a:lvl3pPr>
            <a:lvl4pPr algn="ctr" marL="1371600">
              <a:buNone/>
            </a:lvl4pPr>
            <a:lvl5pPr algn="ctr" marL="1828800">
              <a:buNone/>
            </a:lvl5pPr>
          </a:lstStyle>
          <a:p>
            <a:pPr eaLnBrk="1" hangingPunct="1" latinLnBrk="1" lvl="0">
              <a:lnSpc>
                <a:spcPct val="80000"/>
              </a:lnSpc>
            </a:pPr>
            <a:r>
              <a:rPr altLang="en-US" b="1" sz="2600" lang="en-US">
                <a:solidFill>
                  <a:srgbClr val="0070C0"/>
                </a:solidFill>
              </a:rPr>
              <a:t>Alan Dennis, Barbara Haley Wixom, and Roberta Roth</a:t>
            </a:r>
            <a:br/>
            <a:endParaRPr altLang="en-US" sz="3000" lang="en-US">
              <a:solidFill>
                <a:srgbClr val="898989"/>
              </a:solidFill>
            </a:endParaRPr>
          </a:p>
        </p:txBody>
      </p:sp>
      <p:sp>
        <p:nvSpPr>
          <p:cNvPr id="1048622" name=""/>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algn="r" eaLnBrk="1" hangingPunct="1" indent="0" latinLnBrk="1" lvl="0" marL="0">
              <a:spcBef>
                <a:spcPct val="0"/>
              </a:spcBef>
              <a:buFontTx/>
              <a:buNone/>
            </a:pPr>
            <a:r>
              <a:rPr altLang="en-US" sz="1200" lang="en-US">
                <a:solidFill>
                  <a:srgbClr val="898989"/>
                </a:solidFill>
                <a:ea typeface="Arial" pitchFamily="0" charset="0"/>
              </a:rPr>
              <a:t>2-</a:t>
            </a:r>
            <a:fld id="{566ABCEB-ACFC-4714-9973-3DA970169C29}" type="slidenum">
              <a:rPr altLang="en-US" sz="1200" lang="en-US">
                <a:solidFill>
                  <a:srgbClr val="898989"/>
                </a:solidFill>
                <a:ea typeface="Arial" pitchFamily="0" charset="0"/>
              </a:rPr>
              <a:pPr algn="r" eaLnBrk="1" hangingPunct="1" indent="0" latinLnBrk="1" lvl="0" marL="0">
                <a:spcBef>
                  <a:spcPct val="0"/>
                </a:spcBef>
                <a:buFontTx/>
                <a:buNone/>
              </a:pPr>
              <a:t>1</a:t>
            </a:fld>
            <a:endParaRPr altLang="en-US" sz="1200" lang="en-US">
              <a:solidFill>
                <a:srgbClr val="898989"/>
              </a:solidFill>
              <a:ea typeface="Arial" pitchFamily="0" charset="0"/>
            </a:endParaRPr>
          </a:p>
        </p:txBody>
      </p:sp>
      <p:sp>
        <p:nvSpPr>
          <p:cNvPr id="1048623" name=""/>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sz="1200" lang="en-US">
                <a:solidFill>
                  <a:srgbClr val="898989"/>
                </a:solidFill>
                <a:latin typeface="Calibri" pitchFamily="34" charset="0"/>
              </a:rPr>
              <a:t>© Copyright 2011 John Wiley &amp; Sons, Inc.</a:t>
            </a: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54" name=""/>
        <p:cNvGrpSpPr/>
        <p:nvPr/>
      </p:nvGrpSpPr>
      <p:grpSpPr>
        <a:xfrm rot="0">
          <a:off x="0" y="0"/>
          <a:ext cx="0" cy="0"/>
          <a:chOff x="0" y="0"/>
          <a:chExt cx="0" cy="0"/>
        </a:xfrm>
      </p:grpSpPr>
      <p:sp>
        <p:nvSpPr>
          <p:cNvPr id="1048652"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eaLnBrk="1" hangingPunct="1" latinLnBrk="1" lvl="0"/>
            <a:r>
              <a:rPr altLang="en-US" b="1" lang="en-US"/>
              <a:t>Agile Development</a:t>
            </a:r>
          </a:p>
        </p:txBody>
      </p:sp>
      <p:sp>
        <p:nvSpPr>
          <p:cNvPr id="1048653" name=""/>
          <p:cNvSpPr/>
          <p:nvPr>
            <p:ph sz="full" idx="1"/>
          </p:nvPr>
        </p:nvSpPr>
        <p:spPr>
          <a:xfrm rot="0">
            <a:off x="0" y="1600200"/>
            <a:ext cx="8991600" cy="512127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eaLnBrk="1" hangingPunct="1" latinLnBrk="1" lvl="0">
              <a:spcBef>
                <a:spcPct val="0"/>
              </a:spcBef>
              <a:buClr>
                <a:srgbClr val="0070C0"/>
              </a:buClr>
              <a:buSzPct val="150000"/>
              <a:buFont typeface="Wingdings" pitchFamily="2" charset="2"/>
              <a:buChar char="§"/>
            </a:pPr>
            <a:r>
              <a:rPr altLang="en-US" sz="4000" lang="en-US"/>
              <a:t>A group of programming-centric methodologies that focus on streamlining the SDLC.</a:t>
            </a:r>
          </a:p>
          <a:p>
            <a:pPr eaLnBrk="1" hangingPunct="1" latinLnBrk="1" lvl="0">
              <a:spcBef>
                <a:spcPct val="0"/>
              </a:spcBef>
              <a:buClr>
                <a:srgbClr val="0070C0"/>
              </a:buClr>
              <a:buSzPct val="150000"/>
              <a:buFont typeface="Wingdings" pitchFamily="2" charset="2"/>
              <a:buChar char="§"/>
            </a:pPr>
            <a:r>
              <a:rPr altLang="en-US" sz="4000" lang="en-US"/>
              <a:t>Includes face-to-face communication</a:t>
            </a:r>
          </a:p>
          <a:p>
            <a:pPr eaLnBrk="1" hangingPunct="1" latinLnBrk="1" lvl="0">
              <a:spcBef>
                <a:spcPct val="0"/>
              </a:spcBef>
              <a:buClr>
                <a:srgbClr val="0070C0"/>
              </a:buClr>
              <a:buSzPct val="150000"/>
              <a:buFont typeface="Wingdings" pitchFamily="2" charset="2"/>
              <a:buChar char="§"/>
            </a:pPr>
            <a:r>
              <a:rPr altLang="en-US" b="1" sz="4000" i="1" lang="en-US">
                <a:solidFill>
                  <a:srgbClr val="3366FF"/>
                </a:solidFill>
              </a:rPr>
              <a:t>Extreme programming</a:t>
            </a:r>
            <a:r>
              <a:rPr altLang="en-US" b="1" sz="4000" lang="en-US"/>
              <a:t> </a:t>
            </a:r>
            <a:r>
              <a:rPr altLang="en-US" sz="4000" lang="en-US"/>
              <a:t>– emphasizes customer satisfaction and teamwork.</a:t>
            </a:r>
          </a:p>
          <a:p>
            <a:pPr eaLnBrk="1" hangingPunct="1" latinLnBrk="1" lvl="0">
              <a:spcBef>
                <a:spcPct val="0"/>
              </a:spcBef>
              <a:buClr>
                <a:srgbClr val="0070C0"/>
              </a:buClr>
              <a:buSzPct val="150000"/>
              <a:buFont typeface="Wingdings" pitchFamily="2" charset="2"/>
              <a:buChar char="§"/>
            </a:pPr>
            <a:r>
              <a:rPr altLang="en-US" sz="4000" lang="en-US"/>
              <a:t>Scrum9</a:t>
            </a:r>
            <a:r>
              <a:rPr altLang="en-US" sz="4000" lang="en-US"/>
              <a:t>,</a:t>
            </a:r>
          </a:p>
          <a:p>
            <a:pPr eaLnBrk="1" hangingPunct="1" latinLnBrk="1" lvl="0">
              <a:spcBef>
                <a:spcPct val="0"/>
              </a:spcBef>
              <a:buClr>
                <a:srgbClr val="0070C0"/>
              </a:buClr>
              <a:buSzPct val="150000"/>
              <a:buFont typeface="Wingdings" pitchFamily="2" charset="2"/>
              <a:buChar char="§"/>
            </a:pPr>
            <a:r>
              <a:rPr altLang="en-US" sz="4000" lang="en-US"/>
              <a:t>dynamic systems development method </a:t>
            </a:r>
          </a:p>
        </p:txBody>
      </p:sp>
      <p:sp>
        <p:nvSpPr>
          <p:cNvPr id="1048654" name=""/>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sz="1200" lang="en-US">
                <a:solidFill>
                  <a:srgbClr val="898989"/>
                </a:solidFill>
                <a:latin typeface="Calibri" pitchFamily="34" charset="0"/>
              </a:rPr>
              <a:t>© Copyright 2011 John Wiley &amp; Sons, Inc.</a:t>
            </a:r>
          </a:p>
        </p:txBody>
      </p:sp>
      <p:sp>
        <p:nvSpPr>
          <p:cNvPr id="1048655" name=""/>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algn="r" eaLnBrk="1" hangingPunct="1" indent="0" latinLnBrk="1" lvl="0" marL="0">
              <a:spcBef>
                <a:spcPct val="0"/>
              </a:spcBef>
              <a:buFontTx/>
              <a:buNone/>
            </a:pPr>
            <a:r>
              <a:rPr altLang="en-US" sz="1200" lang="en-US">
                <a:solidFill>
                  <a:srgbClr val="898989"/>
                </a:solidFill>
                <a:ea typeface="Arial" pitchFamily="0" charset="0"/>
              </a:rPr>
              <a:t>2-</a:t>
            </a:r>
            <a:fld id="{566ABCEB-ACFC-4714-9973-3DA970169C29}" type="slidenum">
              <a:rPr altLang="en-US" sz="1200" lang="en-US">
                <a:solidFill>
                  <a:srgbClr val="898989"/>
                </a:solidFill>
                <a:ea typeface="Arial" pitchFamily="0" charset="0"/>
              </a:rPr>
              <a:pPr algn="r" eaLnBrk="1" hangingPunct="1" indent="0" latinLnBrk="1" lvl="0" marL="0">
                <a:spcBef>
                  <a:spcPct val="0"/>
                </a:spcBef>
                <a:buFontTx/>
                <a:buNone/>
              </a:pPr>
              <a:t>10</a:t>
            </a:fld>
            <a:endParaRPr altLang="en-US" sz="1200" lang="en-US">
              <a:solidFill>
                <a:srgbClr val="898989"/>
              </a:solidFill>
              <a:ea typeface="Arial" pitchFamily="0" charset="0"/>
            </a:endParaRP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57" name=""/>
        <p:cNvGrpSpPr/>
        <p:nvPr/>
      </p:nvGrpSpPr>
      <p:grpSpPr>
        <a:xfrm rot="0">
          <a:off x="0" y="0"/>
          <a:ext cx="0" cy="0"/>
          <a:chOff x="0" y="0"/>
          <a:chExt cx="0" cy="0"/>
        </a:xfrm>
      </p:grpSpPr>
      <p:sp>
        <p:nvSpPr>
          <p:cNvPr id="1048659"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eaLnBrk="1" hangingPunct="1" latinLnBrk="1" lvl="0"/>
            <a:r>
              <a:rPr altLang="en-US" b="1" lang="en-US"/>
              <a:t>Extreme Programming</a:t>
            </a:r>
          </a:p>
        </p:txBody>
      </p:sp>
      <p:sp>
        <p:nvSpPr>
          <p:cNvPr id="1048660" name=""/>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sz="1200" lang="en-US">
                <a:solidFill>
                  <a:srgbClr val="898989"/>
                </a:solidFill>
                <a:latin typeface="Calibri" pitchFamily="34" charset="0"/>
              </a:rPr>
              <a:t>© Copyright 2011 John Wiley &amp; Sons, Inc.</a:t>
            </a:r>
          </a:p>
        </p:txBody>
      </p:sp>
      <p:sp>
        <p:nvSpPr>
          <p:cNvPr id="1048661" name=""/>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algn="r" eaLnBrk="1" hangingPunct="1" indent="0" latinLnBrk="1" lvl="0" marL="0">
              <a:spcBef>
                <a:spcPct val="0"/>
              </a:spcBef>
              <a:buFontTx/>
              <a:buNone/>
            </a:pPr>
            <a:r>
              <a:rPr altLang="en-US" sz="1200" lang="en-US">
                <a:solidFill>
                  <a:srgbClr val="898989"/>
                </a:solidFill>
                <a:ea typeface="Arial" pitchFamily="0" charset="0"/>
              </a:rPr>
              <a:t>2-</a:t>
            </a:r>
            <a:fld id="{566ABCEB-ACFC-4714-9973-3DA970169C29}" type="slidenum">
              <a:rPr altLang="en-US" sz="1200" lang="en-US">
                <a:solidFill>
                  <a:srgbClr val="898989"/>
                </a:solidFill>
                <a:ea typeface="Arial" pitchFamily="0" charset="0"/>
              </a:rPr>
              <a:pPr algn="r" eaLnBrk="1" hangingPunct="1" indent="0" latinLnBrk="1" lvl="0" marL="0">
                <a:spcBef>
                  <a:spcPct val="0"/>
                </a:spcBef>
                <a:buFontTx/>
                <a:buNone/>
              </a:pPr>
              <a:t>11</a:t>
            </a:fld>
            <a:endParaRPr altLang="en-US" sz="1200" lang="en-US">
              <a:solidFill>
                <a:srgbClr val="898989"/>
              </a:solidFill>
              <a:ea typeface="Arial" pitchFamily="0" charset="0"/>
            </a:endParaRPr>
          </a:p>
        </p:txBody>
      </p:sp>
      <p:pic>
        <p:nvPicPr>
          <p:cNvPr id="2097159" name="" descr="ftp://pmcfadden2:jws&amp;zi$@ftp.wiley.com/pmcfadden2/Dennis.SAD.4e/JPEGS/jpge_300_dpi/Ch02/fig_02_08.jpg"/>
          <p:cNvPicPr>
            <a:picLocks/>
          </p:cNvPicPr>
          <p:nvPr>
            <p:ph sz="full" idx="1"/>
          </p:nvPr>
        </p:nvPicPr>
        <p:blipFill>
          <a:blip xmlns:r="http://schemas.openxmlformats.org/officeDocument/2006/relationships" r:embed="rId1"/>
          <a:srcRect l="0" t="0" r="0" b="0"/>
          <a:stretch>
            <a:fillRect/>
          </a:stretch>
        </p:blipFill>
        <p:spPr>
          <a:xfrm rot="0">
            <a:off x="1295400" y="1905000"/>
            <a:ext cx="6553200" cy="4114800"/>
          </a:xfrm>
          <a:prstGeom prst="rect"/>
          <a:noFill/>
          <a:ln>
            <a:noFill/>
          </a:ln>
        </p:spPr>
      </p:pic>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60" name=""/>
        <p:cNvGrpSpPr/>
        <p:nvPr/>
      </p:nvGrpSpPr>
      <p:grpSpPr>
        <a:xfrm rot="0">
          <a:off x="0" y="0"/>
          <a:ext cx="0" cy="0"/>
          <a:chOff x="0" y="0"/>
          <a:chExt cx="0" cy="0"/>
        </a:xfrm>
      </p:grpSpPr>
      <p:sp>
        <p:nvSpPr>
          <p:cNvPr id="1048665"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eaLnBrk="1" hangingPunct="1" latinLnBrk="1" lvl="0"/>
            <a:r>
              <a:rPr altLang="en-US" b="1" sz="4000" lang="en-US"/>
              <a:t>Selecting the Appropriate Development Methodology</a:t>
            </a:r>
          </a:p>
        </p:txBody>
      </p:sp>
      <p:sp>
        <p:nvSpPr>
          <p:cNvPr id="1048666" name=""/>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sz="1200" lang="en-US">
                <a:solidFill>
                  <a:srgbClr val="898989"/>
                </a:solidFill>
                <a:latin typeface="Calibri" pitchFamily="34" charset="0"/>
              </a:rPr>
              <a:t>© Copyright 2011 John Wiley &amp; Sons, Inc.</a:t>
            </a:r>
          </a:p>
        </p:txBody>
      </p:sp>
      <p:sp>
        <p:nvSpPr>
          <p:cNvPr id="1048667" name=""/>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algn="r" eaLnBrk="1" hangingPunct="1" indent="0" latinLnBrk="1" lvl="0" marL="0">
              <a:spcBef>
                <a:spcPct val="0"/>
              </a:spcBef>
              <a:buFontTx/>
              <a:buNone/>
            </a:pPr>
            <a:r>
              <a:rPr altLang="en-US" sz="1200" lang="en-US">
                <a:solidFill>
                  <a:srgbClr val="898989"/>
                </a:solidFill>
                <a:ea typeface="Arial" pitchFamily="0" charset="0"/>
              </a:rPr>
              <a:t>2-</a:t>
            </a:r>
            <a:fld id="{566ABCEB-ACFC-4714-9973-3DA970169C29}" type="slidenum">
              <a:rPr altLang="en-US" sz="1200" lang="en-US">
                <a:solidFill>
                  <a:srgbClr val="898989"/>
                </a:solidFill>
                <a:ea typeface="Arial" pitchFamily="0" charset="0"/>
              </a:rPr>
              <a:pPr algn="r" eaLnBrk="1" hangingPunct="1" indent="0" latinLnBrk="1" lvl="0" marL="0">
                <a:spcBef>
                  <a:spcPct val="0"/>
                </a:spcBef>
                <a:buFontTx/>
                <a:buNone/>
              </a:pPr>
              <a:t>12</a:t>
            </a:fld>
            <a:endParaRPr altLang="en-US" sz="1200" lang="en-US">
              <a:solidFill>
                <a:srgbClr val="898989"/>
              </a:solidFill>
              <a:ea typeface="Arial" pitchFamily="0" charset="0"/>
            </a:endParaRPr>
          </a:p>
        </p:txBody>
      </p:sp>
      <p:pic>
        <p:nvPicPr>
          <p:cNvPr id="2097160" name=""/>
          <p:cNvPicPr>
            <a:picLocks/>
          </p:cNvPicPr>
          <p:nvPr>
            <p:ph sz="full" idx="1"/>
          </p:nvPr>
        </p:nvPicPr>
        <p:blipFill>
          <a:blip xmlns:r="http://schemas.openxmlformats.org/officeDocument/2006/relationships" r:embed="rId1"/>
          <a:srcRect l="0" t="0" r="0" b="0"/>
          <a:stretch>
            <a:fillRect/>
          </a:stretch>
        </p:blipFill>
        <p:spPr>
          <a:xfrm rot="0">
            <a:off x="152400" y="2057400"/>
            <a:ext cx="8824912" cy="3276600"/>
          </a:xfrm>
          <a:prstGeom prst="rect"/>
          <a:noFill/>
          <a:ln>
            <a:noFill/>
          </a:ln>
        </p:spPr>
      </p:pic>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61" name=""/>
        <p:cNvGrpSpPr/>
        <p:nvPr/>
      </p:nvGrpSpPr>
      <p:grpSpPr>
        <a:xfrm rot="0">
          <a:off x="0" y="0"/>
          <a:ext cx="0" cy="0"/>
          <a:chOff x="0" y="0"/>
          <a:chExt cx="0" cy="0"/>
        </a:xfrm>
      </p:grpSpPr>
      <p:sp>
        <p:nvSpPr>
          <p:cNvPr id="1048668"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algn="l" eaLnBrk="1" hangingPunct="1" latinLnBrk="1" lvl="0"/>
            <a:r>
              <a:rPr altLang="en-US" b="1" lang="en-US"/>
              <a:t>Factors to consider in selecting the development methodology</a:t>
            </a:r>
          </a:p>
        </p:txBody>
      </p:sp>
      <p:sp>
        <p:nvSpPr>
          <p:cNvPr id="1048669" name=""/>
          <p:cNvSpPr/>
          <p:nvPr>
            <p:ph sz="full" idx="1"/>
          </p:nvPr>
        </p:nvSpPr>
        <p:spPr>
          <a:xfrm rot="0">
            <a:off x="457200" y="1600200"/>
            <a:ext cx="8458200" cy="46482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eaLnBrk="1" hangingPunct="1" latinLnBrk="1" lvl="0">
              <a:spcBef>
                <a:spcPct val="0"/>
              </a:spcBef>
              <a:buClr>
                <a:srgbClr val="0070C0"/>
              </a:buClr>
              <a:buSzPct val="150000"/>
              <a:buFont typeface="Wingdings" pitchFamily="2" charset="2"/>
              <a:buChar char="§"/>
            </a:pPr>
            <a:r>
              <a:rPr altLang="en-US" sz="3700" lang="en-US"/>
              <a:t>Important factors to consider in selecting the development methodology</a:t>
            </a:r>
          </a:p>
          <a:p>
            <a:pPr eaLnBrk="1" hangingPunct="1" latinLnBrk="1" lvl="0">
              <a:spcBef>
                <a:spcPct val="0"/>
              </a:spcBef>
              <a:buClr>
                <a:srgbClr val="0070C0"/>
              </a:buClr>
              <a:buSzPct val="150000"/>
              <a:buFont typeface="Wingdings" pitchFamily="2" charset="2"/>
              <a:buNone/>
            </a:pPr>
            <a:r>
              <a:rPr altLang="en-US" sz="3700" lang="en-US"/>
              <a:t>   - Clarity of User Requirements</a:t>
            </a:r>
          </a:p>
          <a:p>
            <a:pPr eaLnBrk="1" hangingPunct="1" latinLnBrk="1" lvl="0">
              <a:spcBef>
                <a:spcPct val="0"/>
              </a:spcBef>
              <a:buClr>
                <a:srgbClr val="0070C0"/>
              </a:buClr>
              <a:buSzPct val="150000"/>
              <a:buFont typeface="Wingdings" pitchFamily="2" charset="2"/>
              <a:buNone/>
            </a:pPr>
            <a:r>
              <a:rPr altLang="en-US" sz="3700" lang="en-US"/>
              <a:t>   - Familiarity with Technology</a:t>
            </a:r>
          </a:p>
          <a:p>
            <a:pPr eaLnBrk="1" hangingPunct="1" latinLnBrk="1" lvl="0">
              <a:spcBef>
                <a:spcPct val="0"/>
              </a:spcBef>
              <a:buClr>
                <a:srgbClr val="0070C0"/>
              </a:buClr>
              <a:buSzPct val="150000"/>
              <a:buFont typeface="Wingdings" pitchFamily="2" charset="2"/>
              <a:buNone/>
            </a:pPr>
            <a:r>
              <a:rPr altLang="en-US" sz="3700" lang="en-US"/>
              <a:t>   - System Complexity</a:t>
            </a:r>
          </a:p>
          <a:p>
            <a:pPr eaLnBrk="1" hangingPunct="1" latinLnBrk="1" lvl="0">
              <a:spcBef>
                <a:spcPct val="0"/>
              </a:spcBef>
              <a:buClr>
                <a:srgbClr val="0070C0"/>
              </a:buClr>
              <a:buSzPct val="150000"/>
              <a:buFont typeface="Wingdings" pitchFamily="2" charset="2"/>
              <a:buNone/>
            </a:pPr>
            <a:r>
              <a:rPr altLang="en-US" sz="3700" lang="en-US"/>
              <a:t>   - System Reliability</a:t>
            </a:r>
          </a:p>
          <a:p>
            <a:pPr eaLnBrk="1" hangingPunct="1" latinLnBrk="1" lvl="0">
              <a:spcBef>
                <a:spcPct val="0"/>
              </a:spcBef>
              <a:buClr>
                <a:srgbClr val="0070C0"/>
              </a:buClr>
              <a:buSzPct val="150000"/>
              <a:buFont typeface="Wingdings" pitchFamily="2" charset="2"/>
              <a:buNone/>
            </a:pPr>
            <a:r>
              <a:rPr altLang="en-US" sz="3700" lang="en-US"/>
              <a:t>   - Short Time Schedules</a:t>
            </a:r>
          </a:p>
          <a:p>
            <a:pPr eaLnBrk="1" hangingPunct="1" latinLnBrk="1" lvl="0">
              <a:spcBef>
                <a:spcPct val="0"/>
              </a:spcBef>
              <a:buClr>
                <a:srgbClr val="0070C0"/>
              </a:buClr>
              <a:buSzPct val="150000"/>
              <a:buFont typeface="Wingdings" pitchFamily="2" charset="2"/>
              <a:buNone/>
            </a:pPr>
            <a:r>
              <a:rPr altLang="en-US" sz="3700" lang="en-US"/>
              <a:t>   - Schedule Visibility</a:t>
            </a:r>
          </a:p>
          <a:p>
            <a:pPr eaLnBrk="1" hangingPunct="1" latinLnBrk="1" lvl="0">
              <a:spcBef>
                <a:spcPct val="0"/>
              </a:spcBef>
              <a:buClr>
                <a:srgbClr val="0070C0"/>
              </a:buClr>
              <a:buSzPct val="150000"/>
              <a:buFont typeface="Wingdings" pitchFamily="2" charset="2"/>
              <a:buNone/>
            </a:pPr>
            <a:endParaRPr altLang="en-US" sz="3700" lang="en-US"/>
          </a:p>
          <a:p>
            <a:pPr eaLnBrk="1" hangingPunct="1" latinLnBrk="1" lvl="0">
              <a:spcBef>
                <a:spcPct val="0"/>
              </a:spcBef>
              <a:buClr>
                <a:srgbClr val="0070C0"/>
              </a:buClr>
              <a:buSzPct val="150000"/>
              <a:buFont typeface="Wingdings" pitchFamily="2" charset="2"/>
              <a:buNone/>
            </a:pPr>
            <a:endParaRPr altLang="en-US" sz="3700" lang="en-US"/>
          </a:p>
        </p:txBody>
      </p:sp>
      <p:sp>
        <p:nvSpPr>
          <p:cNvPr id="1048670" name=""/>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sz="1200" lang="en-US">
                <a:solidFill>
                  <a:srgbClr val="898989"/>
                </a:solidFill>
                <a:latin typeface="Calibri" pitchFamily="34" charset="0"/>
              </a:rPr>
              <a:t>© Copyright 2011 John Wiley &amp; Sons, Inc.</a:t>
            </a:r>
          </a:p>
        </p:txBody>
      </p:sp>
      <p:sp>
        <p:nvSpPr>
          <p:cNvPr id="1048671" name=""/>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algn="r" eaLnBrk="1" hangingPunct="1" indent="0" latinLnBrk="1" lvl="0" marL="0">
              <a:spcBef>
                <a:spcPct val="0"/>
              </a:spcBef>
              <a:buFontTx/>
              <a:buNone/>
            </a:pPr>
            <a:r>
              <a:rPr altLang="en-US" sz="1200" lang="en-US">
                <a:solidFill>
                  <a:srgbClr val="898989"/>
                </a:solidFill>
                <a:ea typeface="Arial" pitchFamily="0" charset="0"/>
              </a:rPr>
              <a:t>2-</a:t>
            </a:r>
            <a:fld id="{566ABCEB-ACFC-4714-9973-3DA970169C29}" type="slidenum">
              <a:rPr altLang="en-US" sz="1200" lang="en-US">
                <a:solidFill>
                  <a:srgbClr val="898989"/>
                </a:solidFill>
                <a:ea typeface="Arial" pitchFamily="0" charset="0"/>
              </a:rPr>
              <a:pPr algn="r" eaLnBrk="1" hangingPunct="1" indent="0" latinLnBrk="1" lvl="0" marL="0">
                <a:spcBef>
                  <a:spcPct val="0"/>
                </a:spcBef>
                <a:buFontTx/>
                <a:buNone/>
              </a:pPr>
              <a:t>13</a:t>
            </a:fld>
            <a:endParaRPr altLang="en-US" sz="1200" lang="en-US">
              <a:solidFill>
                <a:srgbClr val="898989"/>
              </a:solidFill>
              <a:ea typeface="Arial" pitchFamily="0" charset="0"/>
            </a:endParaRP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62" name=""/>
        <p:cNvGrpSpPr/>
        <p:nvPr/>
      </p:nvGrpSpPr>
      <p:grpSpPr>
        <a:xfrm rot="0">
          <a:off x="0" y="0"/>
          <a:ext cx="0" cy="0"/>
          <a:chOff x="0" y="0"/>
          <a:chExt cx="0" cy="0"/>
        </a:xfrm>
      </p:grpSpPr>
      <p:sp>
        <p:nvSpPr>
          <p:cNvPr id="1048672"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lvl="0"/>
            <a:r>
              <a:rPr altLang="en-US" b="1" lang="en-US"/>
              <a:t>Test Quizes</a:t>
            </a:r>
          </a:p>
        </p:txBody>
      </p:sp>
      <p:sp>
        <p:nvSpPr>
          <p:cNvPr id="1048673" name=""/>
          <p:cNvSpPr/>
          <p:nvPr>
            <p:ph sz="full" idx="1"/>
          </p:nvPr>
        </p:nvSpPr>
        <p:spPr>
          <a:xfrm rot="0">
            <a:off x="457200" y="1600200"/>
            <a:ext cx="8229600" cy="45259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lvl="0">
              <a:spcBef>
                <a:spcPct val="0"/>
              </a:spcBef>
              <a:buClr>
                <a:srgbClr val="0070C0"/>
              </a:buClr>
              <a:buSzPct val="150000"/>
              <a:buFont typeface="Wingdings" pitchFamily="2" charset="2"/>
              <a:buChar char="§"/>
            </a:pPr>
            <a:r>
              <a:rPr altLang="en-US" sz="4000" lang="en-US"/>
              <a:t>What are the key factors in selecting a </a:t>
            </a:r>
            <a:r>
              <a:rPr altLang="en-US" sz="4000" lang="en-US"/>
              <a:t>methodology</a:t>
            </a:r>
          </a:p>
          <a:p>
            <a:pPr lvl="0">
              <a:spcBef>
                <a:spcPct val="0"/>
              </a:spcBef>
              <a:buClr>
                <a:srgbClr val="0070C0"/>
              </a:buClr>
              <a:buSzPct val="150000"/>
              <a:buFont typeface="Wingdings" pitchFamily="2" charset="2"/>
              <a:buChar char="§"/>
            </a:pPr>
            <a:endParaRPr altLang="en-US" sz="4000" lang="en-US"/>
          </a:p>
          <a:p>
            <a:pPr lvl="0">
              <a:spcBef>
                <a:spcPct val="0"/>
              </a:spcBef>
              <a:buClr>
                <a:srgbClr val="0070C0"/>
              </a:buClr>
              <a:buSzPct val="150000"/>
              <a:buFont typeface="Wingdings" pitchFamily="2" charset="2"/>
              <a:buNone/>
            </a:pPr>
            <a:endParaRPr altLang="en-US" sz="4000" lang="en-US"/>
          </a:p>
        </p:txBody>
      </p:sp>
      <p:sp>
        <p:nvSpPr>
          <p:cNvPr id="1048674" name=""/>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sz="1200" lang="en-US">
                <a:solidFill>
                  <a:srgbClr val="898989"/>
                </a:solidFill>
                <a:latin typeface="Calibri" pitchFamily="34" charset="0"/>
              </a:rPr>
              <a:t>© Copyright 2011 John Wiley &amp; Sons, Inc.</a:t>
            </a:r>
          </a:p>
        </p:txBody>
      </p:sp>
      <p:sp>
        <p:nvSpPr>
          <p:cNvPr id="1048675" name=""/>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algn="r" eaLnBrk="1" hangingPunct="1" indent="0" latinLnBrk="1" lvl="0" marL="0">
              <a:spcBef>
                <a:spcPct val="0"/>
              </a:spcBef>
              <a:buFontTx/>
              <a:buNone/>
            </a:pPr>
            <a:r>
              <a:rPr altLang="en-US" sz="1200" lang="en-US">
                <a:solidFill>
                  <a:srgbClr val="898989"/>
                </a:solidFill>
                <a:ea typeface="Arial" pitchFamily="0" charset="0"/>
              </a:rPr>
              <a:t>2-</a:t>
            </a:r>
            <a:fld id="{566ABCEB-ACFC-4714-9973-3DA970169C29}" type="slidenum">
              <a:rPr altLang="en-US" sz="1200" lang="en-US">
                <a:solidFill>
                  <a:srgbClr val="898989"/>
                </a:solidFill>
                <a:ea typeface="Arial" pitchFamily="0" charset="0"/>
              </a:rPr>
              <a:pPr algn="r" eaLnBrk="1" hangingPunct="1" indent="0" latinLnBrk="1" lvl="0" marL="0">
                <a:spcBef>
                  <a:spcPct val="0"/>
                </a:spcBef>
                <a:buFontTx/>
                <a:buNone/>
              </a:pPr>
              <a:t>14</a:t>
            </a:fld>
            <a:endParaRPr altLang="en-US" sz="1200" lang="en-US">
              <a:solidFill>
                <a:srgbClr val="898989"/>
              </a:solidFill>
              <a:ea typeface="Arial" pitchFamily="0" charset="0"/>
            </a:endParaRPr>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63" name=""/>
        <p:cNvGrpSpPr/>
        <p:nvPr/>
      </p:nvGrpSpPr>
      <p:grpSpPr>
        <a:xfrm rot="0">
          <a:off x="0" y="0"/>
          <a:ext cx="0" cy="0"/>
          <a:chOff x="0" y="0"/>
          <a:chExt cx="0" cy="0"/>
        </a:xfrm>
      </p:grpSpPr>
      <p:sp>
        <p:nvSpPr>
          <p:cNvPr id="1048676"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lvl="0"/>
            <a:r>
              <a:rPr altLang="en-US" b="1" lang="en-US"/>
              <a:t>Test Quizzes</a:t>
            </a:r>
          </a:p>
        </p:txBody>
      </p:sp>
      <p:sp>
        <p:nvSpPr>
          <p:cNvPr id="1048677" name=""/>
          <p:cNvSpPr/>
          <p:nvPr>
            <p:ph sz="full" idx="1"/>
          </p:nvPr>
        </p:nvSpPr>
        <p:spPr>
          <a:xfrm rot="0">
            <a:off x="457200" y="1600200"/>
            <a:ext cx="8229600" cy="45259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lvl="0">
              <a:spcBef>
                <a:spcPct val="0"/>
              </a:spcBef>
              <a:buClr>
                <a:srgbClr val="0070C0"/>
              </a:buClr>
              <a:buSzPct val="150000"/>
              <a:buFont typeface="Wingdings" pitchFamily="2" charset="2"/>
              <a:buChar char="§"/>
            </a:pPr>
            <a:r>
              <a:rPr altLang="en-US" sz="4000" lang="en-US"/>
              <a:t>Describe the major elements </a:t>
            </a:r>
            <a:r>
              <a:rPr altLang="en-US" sz="4000" lang="en-US"/>
              <a:t>and issues </a:t>
            </a:r>
            <a:r>
              <a:rPr altLang="en-US" sz="4000" lang="en-US"/>
              <a:t>with </a:t>
            </a:r>
            <a:r>
              <a:rPr altLang="en-US" sz="4000" lang="en-US"/>
              <a:t>system prototyping</a:t>
            </a:r>
            <a:r>
              <a:rPr altLang="en-US" sz="4000" lang="en-US"/>
              <a:t>.</a:t>
            </a:r>
          </a:p>
          <a:p>
            <a:pPr lvl="0">
              <a:spcBef>
                <a:spcPct val="0"/>
              </a:spcBef>
              <a:buClr>
                <a:srgbClr val="0070C0"/>
              </a:buClr>
              <a:buSzPct val="150000"/>
              <a:buFont typeface="Wingdings" pitchFamily="2" charset="2"/>
              <a:buNone/>
            </a:pPr>
            <a:endParaRPr altLang="en-US" sz="4000" lang="en-US"/>
          </a:p>
        </p:txBody>
      </p:sp>
      <p:sp>
        <p:nvSpPr>
          <p:cNvPr id="1048678" name=""/>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sz="1200" lang="en-US">
                <a:solidFill>
                  <a:srgbClr val="898989"/>
                </a:solidFill>
                <a:latin typeface="Calibri" pitchFamily="34" charset="0"/>
              </a:rPr>
              <a:t>© Copyright 2011 John Wiley &amp; Sons, Inc.</a:t>
            </a:r>
          </a:p>
        </p:txBody>
      </p:sp>
      <p:sp>
        <p:nvSpPr>
          <p:cNvPr id="1048679" name=""/>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algn="r" eaLnBrk="1" hangingPunct="1" indent="0" latinLnBrk="1" lvl="0" marL="0">
              <a:spcBef>
                <a:spcPct val="0"/>
              </a:spcBef>
              <a:buFontTx/>
              <a:buNone/>
            </a:pPr>
            <a:r>
              <a:rPr altLang="en-US" sz="1200" lang="en-US">
                <a:solidFill>
                  <a:srgbClr val="898989"/>
                </a:solidFill>
                <a:ea typeface="Arial" pitchFamily="0" charset="0"/>
              </a:rPr>
              <a:t>2-</a:t>
            </a:r>
            <a:fld id="{566ABCEB-ACFC-4714-9973-3DA970169C29}" type="slidenum">
              <a:rPr altLang="en-US" sz="1200" lang="en-US">
                <a:solidFill>
                  <a:srgbClr val="898989"/>
                </a:solidFill>
                <a:ea typeface="Arial" pitchFamily="0" charset="0"/>
              </a:rPr>
              <a:pPr algn="r" eaLnBrk="1" hangingPunct="1" indent="0" latinLnBrk="1" lvl="0" marL="0">
                <a:spcBef>
                  <a:spcPct val="0"/>
                </a:spcBef>
                <a:buFontTx/>
                <a:buNone/>
              </a:pPr>
              <a:t>15</a:t>
            </a:fld>
            <a:endParaRPr altLang="en-US" sz="1200" lang="en-US">
              <a:solidFill>
                <a:srgbClr val="898989"/>
              </a:solidFill>
              <a:ea typeface="Arial" pitchFamily="0" charset="0"/>
            </a:endParaRPr>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64" name=""/>
        <p:cNvGrpSpPr/>
        <p:nvPr/>
      </p:nvGrpSpPr>
      <p:grpSpPr>
        <a:xfrm rot="0">
          <a:off x="0" y="0"/>
          <a:ext cx="0" cy="0"/>
          <a:chOff x="0" y="0"/>
          <a:chExt cx="0" cy="0"/>
        </a:xfrm>
      </p:grpSpPr>
      <p:sp>
        <p:nvSpPr>
          <p:cNvPr id="1048680"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lvl="0"/>
            <a:r>
              <a:rPr altLang="en-US" b="1" lang="en-US"/>
              <a:t>Quiz </a:t>
            </a:r>
          </a:p>
        </p:txBody>
      </p:sp>
      <p:sp>
        <p:nvSpPr>
          <p:cNvPr id="1048681" name=""/>
          <p:cNvSpPr/>
          <p:nvPr>
            <p:ph sz="full" idx="1"/>
          </p:nvPr>
        </p:nvSpPr>
        <p:spPr>
          <a:xfrm rot="0">
            <a:off x="457200" y="1600200"/>
            <a:ext cx="8229600" cy="45259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lvl="0">
              <a:spcBef>
                <a:spcPct val="0"/>
              </a:spcBef>
              <a:buClr>
                <a:srgbClr val="0070C0"/>
              </a:buClr>
              <a:buSzPct val="150000"/>
              <a:buFont typeface="Wingdings" pitchFamily="2" charset="2"/>
              <a:buChar char="§"/>
            </a:pPr>
            <a:r>
              <a:rPr altLang="en-US" sz="4000" lang="en-US"/>
              <a:t>How can prototyping be used to collect system requirements</a:t>
            </a:r>
          </a:p>
          <a:p>
            <a:pPr lvl="0">
              <a:spcBef>
                <a:spcPct val="0"/>
              </a:spcBef>
              <a:buClr>
                <a:srgbClr val="0070C0"/>
              </a:buClr>
              <a:buSzPct val="150000"/>
              <a:buFont typeface="Wingdings" pitchFamily="2" charset="2"/>
              <a:buChar char="§"/>
            </a:pPr>
            <a:r>
              <a:rPr altLang="en-US" sz="4000" lang="en-US"/>
              <a:t>How can we use prototyping to validate a system </a:t>
            </a:r>
          </a:p>
        </p:txBody>
      </p:sp>
      <p:sp>
        <p:nvSpPr>
          <p:cNvPr id="1048682" name=""/>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sz="1200" lang="en-US">
                <a:solidFill>
                  <a:srgbClr val="898989"/>
                </a:solidFill>
                <a:latin typeface="Calibri" pitchFamily="34" charset="0"/>
              </a:rPr>
              <a:t>© Copyright 2011 John Wiley &amp; Sons, Inc.</a:t>
            </a:r>
          </a:p>
        </p:txBody>
      </p:sp>
      <p:sp>
        <p:nvSpPr>
          <p:cNvPr id="1048683" name=""/>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algn="r" eaLnBrk="1" hangingPunct="1" indent="0" latinLnBrk="1" lvl="0" marL="0">
              <a:spcBef>
                <a:spcPct val="0"/>
              </a:spcBef>
              <a:buFontTx/>
              <a:buNone/>
            </a:pPr>
            <a:r>
              <a:rPr altLang="en-US" sz="1200" lang="en-US">
                <a:solidFill>
                  <a:srgbClr val="898989"/>
                </a:solidFill>
                <a:ea typeface="Arial" pitchFamily="0" charset="0"/>
              </a:rPr>
              <a:t>2-</a:t>
            </a:r>
            <a:fld id="{566ABCEB-ACFC-4714-9973-3DA970169C29}" type="slidenum">
              <a:rPr altLang="en-US" sz="1200" lang="en-US">
                <a:solidFill>
                  <a:srgbClr val="898989"/>
                </a:solidFill>
                <a:ea typeface="Arial" pitchFamily="0" charset="0"/>
              </a:rPr>
              <a:pPr algn="r" eaLnBrk="1" hangingPunct="1" indent="0" latinLnBrk="1" lvl="0" marL="0">
                <a:spcBef>
                  <a:spcPct val="0"/>
                </a:spcBef>
                <a:buFontTx/>
                <a:buNone/>
              </a:pPr>
              <a:t>16</a:t>
            </a:fld>
            <a:endParaRPr altLang="en-US" sz="1200" lang="en-US">
              <a:solidFill>
                <a:srgbClr val="898989"/>
              </a:solidFill>
              <a:ea typeface="Arial"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30" name=""/>
        <p:cNvGrpSpPr/>
        <p:nvPr/>
      </p:nvGrpSpPr>
      <p:grpSpPr>
        <a:xfrm rot="0">
          <a:off x="0" y="0"/>
          <a:ext cx="0" cy="0"/>
          <a:chOff x="0" y="0"/>
          <a:chExt cx="0" cy="0"/>
        </a:xfrm>
      </p:grpSpPr>
      <p:sp>
        <p:nvSpPr>
          <p:cNvPr id="1048600"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eaLnBrk="1" hangingPunct="1" latinLnBrk="1" lvl="0"/>
            <a:r>
              <a:rPr altLang="en-US" b="1" lang="en-US"/>
              <a:t>Project Methodology Options</a:t>
            </a:r>
          </a:p>
        </p:txBody>
      </p:sp>
      <p:sp>
        <p:nvSpPr>
          <p:cNvPr id="1048601" name=""/>
          <p:cNvSpPr/>
          <p:nvPr>
            <p:ph sz="full" idx="1"/>
          </p:nvPr>
        </p:nvSpPr>
        <p:spPr>
          <a:xfrm rot="0">
            <a:off x="457200" y="1600200"/>
            <a:ext cx="8458200" cy="48006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eaLnBrk="1" hangingPunct="1" latinLnBrk="1" lvl="0">
              <a:spcBef>
                <a:spcPct val="0"/>
              </a:spcBef>
              <a:buClr>
                <a:srgbClr val="0070C0"/>
              </a:buClr>
              <a:buSzPct val="150000"/>
              <a:buFont typeface="Wingdings" pitchFamily="2" charset="2"/>
              <a:buChar char="§"/>
            </a:pPr>
            <a:r>
              <a:rPr altLang="en-US" sz="2200" lang="en-US">
                <a:latin typeface="Arial" pitchFamily="0" charset="0"/>
              </a:rPr>
              <a:t> </a:t>
            </a:r>
            <a:r>
              <a:rPr altLang="en-US" sz="2800" lang="en-US">
                <a:latin typeface="Arial" pitchFamily="0" charset="0"/>
              </a:rPr>
              <a:t>A methodology is a formalized approach to implementing the SDLC (i.e., it is a list of steps and deliverables)</a:t>
            </a:r>
          </a:p>
          <a:p>
            <a:pPr eaLnBrk="1" hangingPunct="1" latinLnBrk="1" lvl="0">
              <a:spcBef>
                <a:spcPct val="0"/>
              </a:spcBef>
              <a:buClr>
                <a:srgbClr val="0070C0"/>
              </a:buClr>
              <a:buSzPct val="150000"/>
              <a:buFont typeface="Wingdings" pitchFamily="2" charset="2"/>
              <a:buNone/>
            </a:pPr>
            <a:endParaRPr altLang="en-US" sz="2200" lang="en-US">
              <a:latin typeface="Arial" pitchFamily="0" charset="0"/>
            </a:endParaRPr>
          </a:p>
          <a:p>
            <a:pPr eaLnBrk="1" hangingPunct="1" latinLnBrk="1" lvl="0">
              <a:spcBef>
                <a:spcPct val="0"/>
              </a:spcBef>
              <a:buClr>
                <a:srgbClr val="0070C0"/>
              </a:buClr>
              <a:buSzPct val="150000"/>
              <a:buFont typeface="Wingdings" pitchFamily="2" charset="2"/>
              <a:buNone/>
            </a:pPr>
            <a:r>
              <a:rPr altLang="en-US" sz="2500" lang="en-US"/>
              <a:t>    - Waterfall Development</a:t>
            </a:r>
          </a:p>
          <a:p>
            <a:pPr eaLnBrk="1" hangingPunct="1" latinLnBrk="1" lvl="0">
              <a:spcBef>
                <a:spcPct val="0"/>
              </a:spcBef>
              <a:buClr>
                <a:srgbClr val="0070C0"/>
              </a:buClr>
              <a:buSzPct val="150000"/>
              <a:buFont typeface="Wingdings" pitchFamily="2" charset="2"/>
              <a:buNone/>
            </a:pPr>
            <a:r>
              <a:rPr altLang="en-US" sz="2500" lang="en-US"/>
              <a:t>    - Parallel Development</a:t>
            </a:r>
          </a:p>
          <a:p>
            <a:pPr eaLnBrk="1" hangingPunct="1" latinLnBrk="1" lvl="0">
              <a:spcBef>
                <a:spcPct val="0"/>
              </a:spcBef>
              <a:buClr>
                <a:srgbClr val="0070C0"/>
              </a:buClr>
              <a:buSzPct val="150000"/>
              <a:buFont typeface="Wingdings" pitchFamily="2" charset="2"/>
              <a:buNone/>
            </a:pPr>
            <a:r>
              <a:rPr altLang="en-US" sz="2500" lang="en-US"/>
              <a:t>    - V-model (variation of the Waterfall           			     Development)</a:t>
            </a:r>
          </a:p>
          <a:p>
            <a:pPr eaLnBrk="1" hangingPunct="1" latinLnBrk="1" lvl="0">
              <a:spcBef>
                <a:spcPct val="0"/>
              </a:spcBef>
              <a:buClr>
                <a:srgbClr val="0070C0"/>
              </a:buClr>
              <a:buSzPct val="150000"/>
              <a:buFont typeface="Wingdings" pitchFamily="2" charset="2"/>
              <a:buNone/>
            </a:pPr>
            <a:r>
              <a:rPr altLang="en-US" sz="2500" lang="en-US"/>
              <a:t>    - Rapid Application Development (RAD)</a:t>
            </a:r>
          </a:p>
          <a:p>
            <a:pPr eaLnBrk="1" hangingPunct="1" latinLnBrk="1" lvl="0">
              <a:spcBef>
                <a:spcPct val="0"/>
              </a:spcBef>
              <a:buClr>
                <a:srgbClr val="0070C0"/>
              </a:buClr>
              <a:buSzPct val="150000"/>
              <a:buFont typeface="Wingdings" pitchFamily="2" charset="2"/>
              <a:buNone/>
            </a:pPr>
            <a:r>
              <a:rPr altLang="en-US" sz="2500" lang="en-US"/>
              <a:t>         - Iterative Development</a:t>
            </a:r>
          </a:p>
          <a:p>
            <a:pPr eaLnBrk="1" hangingPunct="1" latinLnBrk="1" lvl="0">
              <a:spcBef>
                <a:spcPct val="0"/>
              </a:spcBef>
              <a:buClr>
                <a:srgbClr val="0070C0"/>
              </a:buClr>
              <a:buSzPct val="150000"/>
              <a:buFont typeface="Wingdings" pitchFamily="2" charset="2"/>
              <a:buNone/>
            </a:pPr>
            <a:r>
              <a:rPr altLang="en-US" sz="2500" lang="en-US"/>
              <a:t>         - System prototyping</a:t>
            </a:r>
          </a:p>
          <a:p>
            <a:pPr eaLnBrk="1" hangingPunct="1" latinLnBrk="1" lvl="0">
              <a:spcBef>
                <a:spcPct val="0"/>
              </a:spcBef>
              <a:buClr>
                <a:srgbClr val="0070C0"/>
              </a:buClr>
              <a:buSzPct val="150000"/>
              <a:buFont typeface="Wingdings" pitchFamily="2" charset="2"/>
              <a:buNone/>
            </a:pPr>
            <a:r>
              <a:rPr altLang="en-US" sz="2500" lang="en-US"/>
              <a:t>    - Agile Development</a:t>
            </a:r>
          </a:p>
          <a:p>
            <a:pPr eaLnBrk="1" hangingPunct="1" latinLnBrk="1" lvl="0">
              <a:lnSpc>
                <a:spcPct val="80000"/>
              </a:lnSpc>
              <a:spcBef>
                <a:spcPct val="0"/>
              </a:spcBef>
              <a:buClr>
                <a:srgbClr val="0070C0"/>
              </a:buClr>
              <a:buSzPct val="150000"/>
              <a:buFont typeface="Wingdings" pitchFamily="2" charset="2"/>
              <a:buChar char="§"/>
            </a:pPr>
            <a:endParaRPr altLang="en-US" sz="2200" lang="en-US">
              <a:latin typeface="Arial" pitchFamily="0" charset="0"/>
            </a:endParaRPr>
          </a:p>
          <a:p>
            <a:pPr eaLnBrk="1" hangingPunct="1" latinLnBrk="1" lvl="0">
              <a:lnSpc>
                <a:spcPct val="80000"/>
              </a:lnSpc>
              <a:spcBef>
                <a:spcPct val="0"/>
              </a:spcBef>
              <a:buClr>
                <a:srgbClr val="0070C0"/>
              </a:buClr>
              <a:buSzPct val="150000"/>
              <a:buFont typeface="Wingdings" pitchFamily="2" charset="2"/>
              <a:buChar char="§"/>
            </a:pPr>
            <a:endParaRPr altLang="en-US" sz="2200" lang="en-US"/>
          </a:p>
        </p:txBody>
      </p:sp>
      <p:sp>
        <p:nvSpPr>
          <p:cNvPr id="1048602" name=""/>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sz="1200" lang="en-US">
                <a:solidFill>
                  <a:srgbClr val="898989"/>
                </a:solidFill>
                <a:latin typeface="Calibri" pitchFamily="34" charset="0"/>
              </a:rPr>
              <a:t>© Copyright 2011 John Wiley &amp; Sons, Inc.</a:t>
            </a:r>
          </a:p>
        </p:txBody>
      </p:sp>
      <p:sp>
        <p:nvSpPr>
          <p:cNvPr id="1048603" name=""/>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algn="r" eaLnBrk="1" hangingPunct="1" indent="0" latinLnBrk="1" lvl="0" marL="0">
              <a:spcBef>
                <a:spcPct val="0"/>
              </a:spcBef>
              <a:buFontTx/>
              <a:buNone/>
            </a:pPr>
            <a:r>
              <a:rPr altLang="en-US" sz="1200" lang="en-US">
                <a:solidFill>
                  <a:srgbClr val="898989"/>
                </a:solidFill>
                <a:ea typeface="Arial" pitchFamily="0" charset="0"/>
              </a:rPr>
              <a:t>2-</a:t>
            </a:r>
            <a:fld id="{566ABCEB-ACFC-4714-9973-3DA970169C29}" type="slidenum">
              <a:rPr altLang="en-US" sz="1200" lang="en-US">
                <a:solidFill>
                  <a:srgbClr val="898989"/>
                </a:solidFill>
                <a:ea typeface="Arial" pitchFamily="0" charset="0"/>
              </a:rPr>
              <a:pPr algn="r" eaLnBrk="1" hangingPunct="1" indent="0" latinLnBrk="1" lvl="0" marL="0">
                <a:spcBef>
                  <a:spcPct val="0"/>
                </a:spcBef>
                <a:buFontTx/>
                <a:buNone/>
              </a:pPr>
              <a:t>2</a:t>
            </a:fld>
            <a:endParaRPr altLang="en-US" sz="1200" lang="en-US">
              <a:solidFill>
                <a:srgbClr val="898989"/>
              </a:solidFill>
              <a:ea typeface="Arial" pitchFamily="0"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18" name=""/>
        <p:cNvGrpSpPr/>
        <p:nvPr/>
      </p:nvGrpSpPr>
      <p:grpSpPr>
        <a:xfrm rot="0">
          <a:off x="0" y="0"/>
          <a:ext cx="0" cy="0"/>
          <a:chOff x="0" y="0"/>
          <a:chExt cx="0" cy="0"/>
        </a:xfrm>
      </p:grpSpPr>
      <p:sp>
        <p:nvSpPr>
          <p:cNvPr id="1048588"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eaLnBrk="1" hangingPunct="1" latinLnBrk="1" lvl="0"/>
            <a:r>
              <a:rPr altLang="en-US" b="1" lang="en-US"/>
              <a:t>Waterfall Development</a:t>
            </a:r>
          </a:p>
        </p:txBody>
      </p:sp>
      <p:sp>
        <p:nvSpPr>
          <p:cNvPr id="1048589" name=""/>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sz="1200" lang="en-US">
                <a:solidFill>
                  <a:srgbClr val="898989"/>
                </a:solidFill>
                <a:latin typeface="Calibri" pitchFamily="34" charset="0"/>
              </a:rPr>
              <a:t>© Copyright 2011 John Wiley &amp; Sons, Inc.</a:t>
            </a:r>
          </a:p>
        </p:txBody>
      </p:sp>
      <p:sp>
        <p:nvSpPr>
          <p:cNvPr id="1048590" name=""/>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algn="r" eaLnBrk="1" hangingPunct="1" indent="0" latinLnBrk="1" lvl="0" marL="0">
              <a:spcBef>
                <a:spcPct val="0"/>
              </a:spcBef>
              <a:buFontTx/>
              <a:buNone/>
            </a:pPr>
            <a:r>
              <a:rPr altLang="en-US" sz="1200" lang="en-US">
                <a:solidFill>
                  <a:srgbClr val="898989"/>
                </a:solidFill>
                <a:ea typeface="Arial" pitchFamily="0" charset="0"/>
              </a:rPr>
              <a:t>2-</a:t>
            </a:r>
            <a:fld id="{566ABCEB-ACFC-4714-9973-3DA970169C29}" type="slidenum">
              <a:rPr altLang="en-US" sz="1200" lang="en-US">
                <a:solidFill>
                  <a:srgbClr val="898989"/>
                </a:solidFill>
                <a:ea typeface="Arial" pitchFamily="0" charset="0"/>
              </a:rPr>
              <a:pPr algn="r" eaLnBrk="1" hangingPunct="1" indent="0" latinLnBrk="1" lvl="0" marL="0">
                <a:spcBef>
                  <a:spcPct val="0"/>
                </a:spcBef>
                <a:buFontTx/>
                <a:buNone/>
              </a:pPr>
              <a:t>3</a:t>
            </a:fld>
            <a:endParaRPr altLang="en-US" sz="1200" lang="en-US">
              <a:solidFill>
                <a:srgbClr val="898989"/>
              </a:solidFill>
              <a:ea typeface="Arial" pitchFamily="0" charset="0"/>
            </a:endParaRPr>
          </a:p>
        </p:txBody>
      </p:sp>
      <p:pic>
        <p:nvPicPr>
          <p:cNvPr id="2097152" name="" descr="ftp://pmcfadden2:jws&amp;zi$@ftp.wiley.com/pmcfadden2/Dennis.SAD.4e/JPEGS/jpge_300_dpi/Ch02/fig_02_02.jpg"/>
          <p:cNvPicPr>
            <a:picLocks/>
          </p:cNvPicPr>
          <p:nvPr>
            <p:ph sz="full" idx="1"/>
          </p:nvPr>
        </p:nvPicPr>
        <p:blipFill>
          <a:blip xmlns:r="http://schemas.openxmlformats.org/officeDocument/2006/relationships" r:embed="rId1"/>
          <a:srcRect l="0" t="0" r="0" b="0"/>
          <a:stretch>
            <a:fillRect/>
          </a:stretch>
        </p:blipFill>
        <p:spPr>
          <a:xfrm rot="0">
            <a:off x="914400" y="1828800"/>
            <a:ext cx="7315200" cy="4191000"/>
          </a:xfrm>
          <a:prstGeom prst="rect"/>
          <a:noFill/>
          <a:ln>
            <a:noFill/>
          </a:ln>
        </p:spPr>
      </p:pic>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27" name=""/>
        <p:cNvGrpSpPr/>
        <p:nvPr/>
      </p:nvGrpSpPr>
      <p:grpSpPr>
        <a:xfrm rot="0">
          <a:off x="0" y="0"/>
          <a:ext cx="0" cy="0"/>
          <a:chOff x="0" y="0"/>
          <a:chExt cx="0" cy="0"/>
        </a:xfrm>
      </p:grpSpPr>
      <p:sp>
        <p:nvSpPr>
          <p:cNvPr id="1048594"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eaLnBrk="1" hangingPunct="1" latinLnBrk="1" lvl="0"/>
            <a:r>
              <a:rPr altLang="en-US" b="1" lang="en-US"/>
              <a:t>Parallel Development</a:t>
            </a:r>
          </a:p>
        </p:txBody>
      </p:sp>
      <p:sp>
        <p:nvSpPr>
          <p:cNvPr id="1048595" name=""/>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sz="1200" lang="en-US">
                <a:solidFill>
                  <a:srgbClr val="898989"/>
                </a:solidFill>
                <a:latin typeface="Calibri" pitchFamily="34" charset="0"/>
              </a:rPr>
              <a:t>© Copyright 2011 John Wiley &amp; Sons, Inc.</a:t>
            </a:r>
          </a:p>
        </p:txBody>
      </p:sp>
      <p:sp>
        <p:nvSpPr>
          <p:cNvPr id="1048596" name=""/>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algn="r" eaLnBrk="1" hangingPunct="1" indent="0" latinLnBrk="1" lvl="0" marL="0">
              <a:spcBef>
                <a:spcPct val="0"/>
              </a:spcBef>
              <a:buFontTx/>
              <a:buNone/>
            </a:pPr>
            <a:r>
              <a:rPr altLang="en-US" sz="1200" lang="en-US">
                <a:solidFill>
                  <a:srgbClr val="898989"/>
                </a:solidFill>
                <a:ea typeface="Arial" pitchFamily="0" charset="0"/>
              </a:rPr>
              <a:t>2-</a:t>
            </a:r>
            <a:fld id="{566ABCEB-ACFC-4714-9973-3DA970169C29}" type="slidenum">
              <a:rPr altLang="en-US" sz="1200" lang="en-US">
                <a:solidFill>
                  <a:srgbClr val="898989"/>
                </a:solidFill>
                <a:ea typeface="Arial" pitchFamily="0" charset="0"/>
              </a:rPr>
              <a:pPr algn="r" eaLnBrk="1" hangingPunct="1" indent="0" latinLnBrk="1" lvl="0" marL="0">
                <a:spcBef>
                  <a:spcPct val="0"/>
                </a:spcBef>
                <a:buFontTx/>
                <a:buNone/>
              </a:pPr>
              <a:t>4</a:t>
            </a:fld>
            <a:endParaRPr altLang="en-US" sz="1200" lang="en-US">
              <a:solidFill>
                <a:srgbClr val="898989"/>
              </a:solidFill>
              <a:ea typeface="Arial" pitchFamily="0" charset="0"/>
            </a:endParaRPr>
          </a:p>
        </p:txBody>
      </p:sp>
      <p:pic>
        <p:nvPicPr>
          <p:cNvPr id="2097153" name="" descr="ftp://pmcfadden2:jws&amp;zi$@ftp.wiley.com/pmcfadden2/Dennis.SAD.4e/JPEGS/jpge_300_dpi/Ch02/fig_02_03.jpg"/>
          <p:cNvPicPr>
            <a:picLocks/>
          </p:cNvPicPr>
          <p:nvPr>
            <p:ph sz="full" idx="1"/>
          </p:nvPr>
        </p:nvPicPr>
        <p:blipFill>
          <a:blip xmlns:r="http://schemas.openxmlformats.org/officeDocument/2006/relationships" r:embed="rId1"/>
          <a:srcRect l="0" t="0" r="0" b="0"/>
          <a:stretch>
            <a:fillRect/>
          </a:stretch>
        </p:blipFill>
        <p:spPr>
          <a:xfrm rot="0">
            <a:off x="1066800" y="1782762"/>
            <a:ext cx="7162800" cy="4313237"/>
          </a:xfrm>
          <a:prstGeom prst="rect"/>
          <a:noFill/>
          <a:ln>
            <a:noFill/>
          </a:ln>
        </p:spPr>
      </p:pic>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33" name=""/>
        <p:cNvGrpSpPr/>
        <p:nvPr/>
      </p:nvGrpSpPr>
      <p:grpSpPr>
        <a:xfrm rot="0">
          <a:off x="0" y="0"/>
          <a:ext cx="0" cy="0"/>
          <a:chOff x="0" y="0"/>
          <a:chExt cx="0" cy="0"/>
        </a:xfrm>
      </p:grpSpPr>
      <p:sp>
        <p:nvSpPr>
          <p:cNvPr id="1048607"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eaLnBrk="1" hangingPunct="1" latinLnBrk="1" lvl="0"/>
            <a:r>
              <a:rPr altLang="en-US" b="1" lang="en-US"/>
              <a:t>V-model</a:t>
            </a:r>
          </a:p>
        </p:txBody>
      </p:sp>
      <p:sp>
        <p:nvSpPr>
          <p:cNvPr id="1048608" name=""/>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sz="1200" lang="en-US">
                <a:solidFill>
                  <a:srgbClr val="898989"/>
                </a:solidFill>
                <a:latin typeface="Calibri" pitchFamily="34" charset="0"/>
              </a:rPr>
              <a:t>© Copyright 2011 John Wiley &amp; Sons, Inc.</a:t>
            </a:r>
          </a:p>
        </p:txBody>
      </p:sp>
      <p:sp>
        <p:nvSpPr>
          <p:cNvPr id="1048609" name=""/>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algn="r" eaLnBrk="1" hangingPunct="1" indent="0" latinLnBrk="1" lvl="0" marL="0">
              <a:spcBef>
                <a:spcPct val="0"/>
              </a:spcBef>
              <a:buFontTx/>
              <a:buNone/>
            </a:pPr>
            <a:r>
              <a:rPr altLang="en-US" sz="1200" lang="en-US">
                <a:solidFill>
                  <a:srgbClr val="898989"/>
                </a:solidFill>
                <a:ea typeface="Arial" pitchFamily="0" charset="0"/>
              </a:rPr>
              <a:t>2-</a:t>
            </a:r>
            <a:fld id="{566ABCEB-ACFC-4714-9973-3DA970169C29}" type="slidenum">
              <a:rPr altLang="en-US" sz="1200" lang="en-US">
                <a:solidFill>
                  <a:srgbClr val="898989"/>
                </a:solidFill>
                <a:ea typeface="Arial" pitchFamily="0" charset="0"/>
              </a:rPr>
              <a:pPr algn="r" eaLnBrk="1" hangingPunct="1" indent="0" latinLnBrk="1" lvl="0" marL="0">
                <a:spcBef>
                  <a:spcPct val="0"/>
                </a:spcBef>
                <a:buFontTx/>
                <a:buNone/>
              </a:pPr>
              <a:t>5</a:t>
            </a:fld>
            <a:endParaRPr altLang="en-US" sz="1200" lang="en-US">
              <a:solidFill>
                <a:srgbClr val="898989"/>
              </a:solidFill>
              <a:ea typeface="Arial" pitchFamily="0" charset="0"/>
            </a:endParaRPr>
          </a:p>
        </p:txBody>
      </p:sp>
      <p:pic>
        <p:nvPicPr>
          <p:cNvPr id="2097154" name="" descr="ftp://pmcfadden2:jws&amp;zi$@ftp.wiley.com/pmcfadden2/Dennis.SAD.4e/JPEGS/jpge_300_dpi/Ch02/fig_02_04.jpg"/>
          <p:cNvPicPr>
            <a:picLocks/>
          </p:cNvPicPr>
          <p:nvPr>
            <p:ph sz="full" idx="1"/>
          </p:nvPr>
        </p:nvPicPr>
        <p:blipFill>
          <a:blip xmlns:r="http://schemas.openxmlformats.org/officeDocument/2006/relationships" r:embed="rId1"/>
          <a:srcRect l="0" t="0" r="0" b="0"/>
          <a:stretch>
            <a:fillRect/>
          </a:stretch>
        </p:blipFill>
        <p:spPr>
          <a:xfrm rot="0">
            <a:off x="1695450" y="1782762"/>
            <a:ext cx="5753100" cy="4160837"/>
          </a:xfrm>
          <a:prstGeom prst="rect"/>
          <a:noFill/>
          <a:ln>
            <a:noFill/>
          </a:ln>
        </p:spPr>
      </p:pic>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42" name=""/>
        <p:cNvGrpSpPr/>
        <p:nvPr/>
      </p:nvGrpSpPr>
      <p:grpSpPr>
        <a:xfrm rot="0">
          <a:off x="0" y="0"/>
          <a:ext cx="0" cy="0"/>
          <a:chOff x="0" y="0"/>
          <a:chExt cx="0" cy="0"/>
        </a:xfrm>
      </p:grpSpPr>
      <p:sp>
        <p:nvSpPr>
          <p:cNvPr id="1048627"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eaLnBrk="1" hangingPunct="1" latinLnBrk="1" lvl="0"/>
            <a:r>
              <a:rPr altLang="en-US" b="1" sz="4000" lang="en-US"/>
              <a:t>Rapid Application Development: Iterative Development</a:t>
            </a:r>
          </a:p>
        </p:txBody>
      </p:sp>
      <p:sp>
        <p:nvSpPr>
          <p:cNvPr id="1048628" name=""/>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sz="1200" lang="en-US">
                <a:solidFill>
                  <a:srgbClr val="898989"/>
                </a:solidFill>
                <a:latin typeface="Calibri" pitchFamily="34" charset="0"/>
              </a:rPr>
              <a:t>© Copyright 2011 John Wiley &amp; Sons, Inc.</a:t>
            </a:r>
          </a:p>
        </p:txBody>
      </p:sp>
      <p:sp>
        <p:nvSpPr>
          <p:cNvPr id="1048629" name=""/>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algn="r" eaLnBrk="1" hangingPunct="1" indent="0" latinLnBrk="1" lvl="0" marL="0">
              <a:spcBef>
                <a:spcPct val="0"/>
              </a:spcBef>
              <a:buFontTx/>
              <a:buNone/>
            </a:pPr>
            <a:r>
              <a:rPr altLang="en-US" sz="1200" lang="en-US">
                <a:solidFill>
                  <a:srgbClr val="898989"/>
                </a:solidFill>
                <a:ea typeface="Arial" pitchFamily="0" charset="0"/>
              </a:rPr>
              <a:t>2-</a:t>
            </a:r>
            <a:fld id="{566ABCEB-ACFC-4714-9973-3DA970169C29}" type="slidenum">
              <a:rPr altLang="en-US" sz="1200" lang="en-US">
                <a:solidFill>
                  <a:srgbClr val="898989"/>
                </a:solidFill>
                <a:ea typeface="Arial" pitchFamily="0" charset="0"/>
              </a:rPr>
              <a:pPr algn="r" eaLnBrk="1" hangingPunct="1" indent="0" latinLnBrk="1" lvl="0" marL="0">
                <a:spcBef>
                  <a:spcPct val="0"/>
                </a:spcBef>
                <a:buFontTx/>
                <a:buNone/>
              </a:pPr>
              <a:t>6</a:t>
            </a:fld>
            <a:endParaRPr altLang="en-US" sz="1200" lang="en-US">
              <a:solidFill>
                <a:srgbClr val="898989"/>
              </a:solidFill>
              <a:ea typeface="Arial" pitchFamily="0" charset="0"/>
            </a:endParaRPr>
          </a:p>
        </p:txBody>
      </p:sp>
      <p:pic>
        <p:nvPicPr>
          <p:cNvPr id="2097155" name="" descr="ftp://pmcfadden2:jws&amp;zi$@ftp.wiley.com/pmcfadden2/Dennis.SAD.4e/JPEGS/jpge_300_dpi/Ch02/fig_02_05.jpg"/>
          <p:cNvPicPr>
            <a:picLocks/>
          </p:cNvPicPr>
          <p:nvPr>
            <p:ph sz="full" idx="1"/>
          </p:nvPr>
        </p:nvPicPr>
        <p:blipFill>
          <a:blip xmlns:r="http://schemas.openxmlformats.org/officeDocument/2006/relationships" r:embed="rId1"/>
          <a:srcRect l="0" t="0" r="0" b="0"/>
          <a:stretch>
            <a:fillRect/>
          </a:stretch>
        </p:blipFill>
        <p:spPr>
          <a:xfrm rot="0">
            <a:off x="1143000" y="1782762"/>
            <a:ext cx="6858000" cy="4465637"/>
          </a:xfrm>
          <a:prstGeom prst="rect"/>
          <a:noFill/>
          <a:ln>
            <a:noFill/>
          </a:ln>
        </p:spPr>
      </p:pic>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45" name=""/>
        <p:cNvGrpSpPr/>
        <p:nvPr/>
      </p:nvGrpSpPr>
      <p:grpSpPr>
        <a:xfrm rot="0">
          <a:off x="0" y="0"/>
          <a:ext cx="0" cy="0"/>
          <a:chOff x="0" y="0"/>
          <a:chExt cx="0" cy="0"/>
        </a:xfrm>
      </p:grpSpPr>
      <p:sp>
        <p:nvSpPr>
          <p:cNvPr id="1048633"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eaLnBrk="1" hangingPunct="1" latinLnBrk="1" lvl="0"/>
            <a:r>
              <a:rPr altLang="en-US" b="1" sz="4000" lang="en-US"/>
              <a:t>Rapid Application Development: Iterative Development</a:t>
            </a:r>
          </a:p>
        </p:txBody>
      </p:sp>
      <p:sp>
        <p:nvSpPr>
          <p:cNvPr id="1048634" name=""/>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sz="1200" lang="en-US">
                <a:solidFill>
                  <a:srgbClr val="898989"/>
                </a:solidFill>
                <a:latin typeface="Calibri" pitchFamily="34" charset="0"/>
              </a:rPr>
              <a:t>© Copyright 2011 John Wiley &amp; Sons, Inc.</a:t>
            </a:r>
          </a:p>
        </p:txBody>
      </p:sp>
      <p:sp>
        <p:nvSpPr>
          <p:cNvPr id="1048635" name=""/>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algn="r" eaLnBrk="1" hangingPunct="1" indent="0" latinLnBrk="1" lvl="0" marL="0">
              <a:spcBef>
                <a:spcPct val="0"/>
              </a:spcBef>
              <a:buFontTx/>
              <a:buNone/>
            </a:pPr>
            <a:r>
              <a:rPr altLang="en-US" sz="1200" lang="en-US">
                <a:solidFill>
                  <a:srgbClr val="898989"/>
                </a:solidFill>
                <a:ea typeface="Arial" pitchFamily="0" charset="0"/>
              </a:rPr>
              <a:t>2-</a:t>
            </a:r>
            <a:fld id="{566ABCEB-ACFC-4714-9973-3DA970169C29}" type="slidenum">
              <a:rPr altLang="en-US" sz="1200" lang="en-US">
                <a:solidFill>
                  <a:srgbClr val="898989"/>
                </a:solidFill>
                <a:ea typeface="Arial" pitchFamily="0" charset="0"/>
              </a:rPr>
              <a:pPr algn="r" eaLnBrk="1" hangingPunct="1" indent="0" latinLnBrk="1" lvl="0" marL="0">
                <a:spcBef>
                  <a:spcPct val="0"/>
                </a:spcBef>
                <a:buFontTx/>
                <a:buNone/>
              </a:pPr>
              <a:t>7</a:t>
            </a:fld>
            <a:endParaRPr altLang="en-US" sz="1200" lang="en-US">
              <a:solidFill>
                <a:srgbClr val="898989"/>
              </a:solidFill>
              <a:ea typeface="Arial" pitchFamily="0" charset="0"/>
            </a:endParaRPr>
          </a:p>
        </p:txBody>
      </p:sp>
      <p:pic>
        <p:nvPicPr>
          <p:cNvPr id="2097156" name="" descr="ftp://pmcfadden2:jws&amp;zi$@ftp.wiley.com/pmcfadden2/Dennis.SAD.4e/JPEGS/jpge_300_dpi/Ch02/fig_02_05.jpg"/>
          <p:cNvPicPr>
            <a:picLocks/>
          </p:cNvPicPr>
          <p:nvPr>
            <p:ph sz="full" idx="1"/>
          </p:nvPr>
        </p:nvPicPr>
        <p:blipFill>
          <a:blip xmlns:r="http://schemas.openxmlformats.org/officeDocument/2006/relationships" r:embed="rId1"/>
          <a:srcRect l="0" t="0" r="0" b="0"/>
          <a:stretch>
            <a:fillRect/>
          </a:stretch>
        </p:blipFill>
        <p:spPr>
          <a:xfrm rot="0">
            <a:off x="1143000" y="1782762"/>
            <a:ext cx="6858000" cy="4465637"/>
          </a:xfrm>
          <a:prstGeom prst="rect"/>
          <a:noFill/>
          <a:ln>
            <a:noFill/>
          </a:ln>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48" name=""/>
        <p:cNvGrpSpPr/>
        <p:nvPr/>
      </p:nvGrpSpPr>
      <p:grpSpPr>
        <a:xfrm rot="0">
          <a:off x="0" y="0"/>
          <a:ext cx="0" cy="0"/>
          <a:chOff x="0" y="0"/>
          <a:chExt cx="0" cy="0"/>
        </a:xfrm>
      </p:grpSpPr>
      <p:sp>
        <p:nvSpPr>
          <p:cNvPr id="1048639"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eaLnBrk="1" hangingPunct="1" latinLnBrk="1" lvl="0"/>
            <a:r>
              <a:rPr altLang="en-US" b="1" sz="4000" lang="en-US"/>
              <a:t>Rapid Application Development: System Prototyping</a:t>
            </a:r>
          </a:p>
        </p:txBody>
      </p:sp>
      <p:sp>
        <p:nvSpPr>
          <p:cNvPr id="1048640" name=""/>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sz="1200" lang="en-US">
                <a:solidFill>
                  <a:srgbClr val="898989"/>
                </a:solidFill>
                <a:latin typeface="Calibri" pitchFamily="34" charset="0"/>
              </a:rPr>
              <a:t>© Copyright 2011 John Wiley &amp; Sons, Inc.</a:t>
            </a:r>
          </a:p>
        </p:txBody>
      </p:sp>
      <p:sp>
        <p:nvSpPr>
          <p:cNvPr id="1048641" name=""/>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algn="r" eaLnBrk="1" hangingPunct="1" indent="0" latinLnBrk="1" lvl="0" marL="0">
              <a:spcBef>
                <a:spcPct val="0"/>
              </a:spcBef>
              <a:buFontTx/>
              <a:buNone/>
            </a:pPr>
            <a:r>
              <a:rPr altLang="en-US" sz="1200" lang="en-US">
                <a:solidFill>
                  <a:srgbClr val="898989"/>
                </a:solidFill>
                <a:ea typeface="Arial" pitchFamily="0" charset="0"/>
              </a:rPr>
              <a:t>2-</a:t>
            </a:r>
            <a:fld id="{566ABCEB-ACFC-4714-9973-3DA970169C29}" type="slidenum">
              <a:rPr altLang="en-US" sz="1200" lang="en-US">
                <a:solidFill>
                  <a:srgbClr val="898989"/>
                </a:solidFill>
                <a:ea typeface="Arial" pitchFamily="0" charset="0"/>
              </a:rPr>
              <a:pPr algn="r" eaLnBrk="1" hangingPunct="1" indent="0" latinLnBrk="1" lvl="0" marL="0">
                <a:spcBef>
                  <a:spcPct val="0"/>
                </a:spcBef>
                <a:buFontTx/>
                <a:buNone/>
              </a:pPr>
              <a:t>8</a:t>
            </a:fld>
            <a:endParaRPr altLang="en-US" sz="1200" lang="en-US">
              <a:solidFill>
                <a:srgbClr val="898989"/>
              </a:solidFill>
              <a:ea typeface="Arial" pitchFamily="0" charset="0"/>
            </a:endParaRPr>
          </a:p>
        </p:txBody>
      </p:sp>
      <p:pic>
        <p:nvPicPr>
          <p:cNvPr id="2097157" name="" descr="ftp://pmcfadden2:jws&amp;zi$@ftp.wiley.com/pmcfadden2/Dennis.SAD.4e/JPEGS/jpge_300_dpi/Ch02/fig_02_06.jpg"/>
          <p:cNvPicPr>
            <a:picLocks/>
          </p:cNvPicPr>
          <p:nvPr>
            <p:ph sz="full" idx="1"/>
          </p:nvPr>
        </p:nvPicPr>
        <p:blipFill>
          <a:blip xmlns:r="http://schemas.openxmlformats.org/officeDocument/2006/relationships" r:embed="rId1"/>
          <a:srcRect l="0" t="0" r="0" b="0"/>
          <a:stretch>
            <a:fillRect/>
          </a:stretch>
        </p:blipFill>
        <p:spPr>
          <a:xfrm rot="0">
            <a:off x="914400" y="1981200"/>
            <a:ext cx="7239000" cy="3810000"/>
          </a:xfrm>
          <a:prstGeom prst="rect"/>
          <a:noFill/>
          <a:ln>
            <a:noFill/>
          </a:ln>
        </p:spPr>
      </p:pic>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51" name=""/>
        <p:cNvGrpSpPr/>
        <p:nvPr/>
      </p:nvGrpSpPr>
      <p:grpSpPr>
        <a:xfrm rot="0">
          <a:off x="0" y="0"/>
          <a:ext cx="0" cy="0"/>
          <a:chOff x="0" y="0"/>
          <a:chExt cx="0" cy="0"/>
        </a:xfrm>
      </p:grpSpPr>
      <p:sp>
        <p:nvSpPr>
          <p:cNvPr id="1048645"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algn="l" eaLnBrk="1" hangingPunct="1" latinLnBrk="1" lvl="0"/>
            <a:r>
              <a:rPr altLang="en-US" b="1" lang="en-US"/>
              <a:t>Types of prototyping </a:t>
            </a:r>
          </a:p>
        </p:txBody>
      </p:sp>
      <p:sp>
        <p:nvSpPr>
          <p:cNvPr id="1048646" name=""/>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sz="1200" lang="en-US">
                <a:solidFill>
                  <a:srgbClr val="898989"/>
                </a:solidFill>
                <a:latin typeface="Calibri" pitchFamily="34" charset="0"/>
              </a:rPr>
              <a:t>© Copyright 2011 John Wiley &amp; Sons, Inc.</a:t>
            </a:r>
          </a:p>
        </p:txBody>
      </p:sp>
      <p:sp>
        <p:nvSpPr>
          <p:cNvPr id="1048647" name=""/>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algn="r" eaLnBrk="1" hangingPunct="1" indent="0" latinLnBrk="1" lvl="0" marL="0">
              <a:spcBef>
                <a:spcPct val="0"/>
              </a:spcBef>
              <a:buFontTx/>
              <a:buNone/>
            </a:pPr>
            <a:r>
              <a:rPr altLang="en-US" sz="1200" lang="en-US">
                <a:solidFill>
                  <a:srgbClr val="898989"/>
                </a:solidFill>
                <a:ea typeface="Arial" pitchFamily="0" charset="0"/>
              </a:rPr>
              <a:t>2-</a:t>
            </a:r>
            <a:fld id="{566ABCEB-ACFC-4714-9973-3DA970169C29}" type="slidenum">
              <a:rPr altLang="en-US" sz="1200" lang="en-US">
                <a:solidFill>
                  <a:srgbClr val="898989"/>
                </a:solidFill>
                <a:ea typeface="Arial" pitchFamily="0" charset="0"/>
              </a:rPr>
              <a:pPr algn="r" eaLnBrk="1" hangingPunct="1" indent="0" latinLnBrk="1" lvl="0" marL="0">
                <a:spcBef>
                  <a:spcPct val="0"/>
                </a:spcBef>
                <a:buFontTx/>
                <a:buNone/>
              </a:pPr>
              <a:t>9</a:t>
            </a:fld>
            <a:endParaRPr altLang="en-US" sz="1200" lang="en-US">
              <a:solidFill>
                <a:srgbClr val="898989"/>
              </a:solidFill>
              <a:ea typeface="Arial" pitchFamily="0" charset="0"/>
            </a:endParaRPr>
          </a:p>
        </p:txBody>
      </p:sp>
      <p:sp>
        <p:nvSpPr>
          <p:cNvPr id="1048648" name=""/>
          <p:cNvSpPr/>
          <p:nvPr>
            <p:ph sz="full" idx="1"/>
          </p:nvPr>
        </p:nvSpPr>
        <p:spPr>
          <a:xfrm rot="0">
            <a:off x="457200" y="1600200"/>
            <a:ext cx="8229600" cy="45259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sym typeface="Arial" pitchFamily="0" charset="0"/>
              </a:defRPr>
            </a:lvl5pPr>
          </a:lstStyle>
          <a:p>
            <a:pPr eaLnBrk="1" hangingPunct="1" latinLnBrk="1" lvl="0">
              <a:spcBef>
                <a:spcPct val="0"/>
              </a:spcBef>
              <a:buClr>
                <a:srgbClr val="0070C0"/>
              </a:buClr>
              <a:buSzPct val="150000"/>
              <a:buFont typeface="Wingdings" pitchFamily="2" charset="2"/>
              <a:buChar char="§"/>
            </a:pPr>
            <a:r>
              <a:rPr altLang="en-US" sz="4000" lang="en-US"/>
              <a:t> Throwaway prototyping</a:t>
            </a:r>
          </a:p>
          <a:p>
            <a:pPr eaLnBrk="1" hangingPunct="1" latinLnBrk="1" lvl="0">
              <a:spcBef>
                <a:spcPct val="0"/>
              </a:spcBef>
              <a:buClr>
                <a:srgbClr val="0070C0"/>
              </a:buClr>
              <a:buSzPct val="150000"/>
              <a:buFont typeface="Wingdings" pitchFamily="2" charset="2"/>
              <a:buChar char="§"/>
            </a:pPr>
            <a:endParaRPr altLang="en-US" sz="4000" lang="en-US"/>
          </a:p>
        </p:txBody>
      </p:sp>
      <p:pic>
        <p:nvPicPr>
          <p:cNvPr id="2097158" name="" descr="fig_02_07"/>
          <p:cNvPicPr>
            <a:picLocks/>
          </p:cNvPicPr>
          <p:nvPr/>
        </p:nvPicPr>
        <p:blipFill>
          <a:blip xmlns:r="http://schemas.openxmlformats.org/officeDocument/2006/relationships" r:embed="rId1"/>
          <a:srcRect l="0" t="0" r="0" b="0"/>
          <a:stretch>
            <a:fillRect/>
          </a:stretch>
        </p:blipFill>
        <p:spPr>
          <a:xfrm rot="0">
            <a:off x="990600" y="2590800"/>
            <a:ext cx="7086600" cy="3276600"/>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4">
                                  <p:stCondLst>
                                    <p:cond delay="0"/>
                                  </p:stCondLst>
                                  <p:childTnLst>
                                    <p:set>
                                      <p:cBhvr>
                                        <p:cTn dur="1" fill="hold" id="6">
                                          <p:stCondLst>
                                            <p:cond delay="0"/>
                                          </p:stCondLst>
                                        </p:cTn>
                                        <p:tgtEl>
                                          <p:spTgt spid="2097158"/>
                                        </p:tgtEl>
                                        <p:attrNameLst>
                                          <p:attrName>style.visibility</p:attrName>
                                        </p:attrNameLst>
                                      </p:cBhvr>
                                      <p:to>
                                        <p:strVal val="visible"/>
                                      </p:to>
                                    </p:set>
                                    <p:anim calcmode="lin" valueType="num">
                                      <p:cBhvr additive="base">
                                        <p:cTn dur="500" fill="hold" id="7"/>
                                        <p:tgtEl>
                                          <p:spTgt spid="2097158"/>
                                        </p:tgtEl>
                                        <p:attrNameLst>
                                          <p:attrName>ppt_x</p:attrName>
                                        </p:attrNameLst>
                                      </p:cBhvr>
                                      <p:tavLst>
                                        <p:tav tm="0">
                                          <p:val>
                                            <p:strVal val="#ppt_x"/>
                                          </p:val>
                                        </p:tav>
                                        <p:tav tm="100000">
                                          <p:val>
                                            <p:strVal val="#ppt_x"/>
                                          </p:val>
                                        </p:tav>
                                      </p:tavLst>
                                    </p:anim>
                                    <p:anim calcmode="lin" valueType="num">
                                      <p:cBhvr additive="base">
                                        <p:cTn dur="500" fill="hold" id="8"/>
                                        <p:tgtEl>
                                          <p:spTgt spid="20971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Default Color Sche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Systems Analysis and Design 5th Edition</dc:title>
  <dc:creator>Windows User</dc:creator>
  <cp:lastModifiedBy>HP</cp:lastModifiedBy>
  <dcterms:created xsi:type="dcterms:W3CDTF">2011-06-16T11:45:20Z</dcterms:created>
  <dcterms:modified xsi:type="dcterms:W3CDTF">2023-09-18T08:47:32Z</dcterms:modified>
</cp:coreProperties>
</file>