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B449"/>
    <a:srgbClr val="046538"/>
    <a:srgbClr val="A4CE52"/>
    <a:srgbClr val="E0E66A"/>
    <a:srgbClr val="119242"/>
    <a:srgbClr val="0A943F"/>
    <a:srgbClr val="E3E568"/>
    <a:srgbClr val="74C05E"/>
    <a:srgbClr val="27784F"/>
    <a:srgbClr val="55A6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57492" autoAdjust="0"/>
  </p:normalViewPr>
  <p:slideViewPr>
    <p:cSldViewPr>
      <p:cViewPr varScale="1">
        <p:scale>
          <a:sx n="123" d="100"/>
          <a:sy n="123" d="100"/>
        </p:scale>
        <p:origin x="-2840"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B783F-B170-4B36-9CAC-26FE245D3301}" type="datetimeFigureOut">
              <a:rPr lang="zh-CN" altLang="en-US" smtClean="0"/>
              <a:t>6/3/19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32E63-2DD2-4A23-BA13-7D32DE6F3AE8}" type="slidenum">
              <a:rPr lang="zh-CN" altLang="en-US" smtClean="0"/>
              <a:t>‹#›</a:t>
            </a:fld>
            <a:endParaRPr lang="zh-CN" altLang="en-US"/>
          </a:p>
        </p:txBody>
      </p:sp>
    </p:spTree>
    <p:extLst>
      <p:ext uri="{BB962C8B-B14F-4D97-AF65-F5344CB8AC3E}">
        <p14:creationId xmlns:p14="http://schemas.microsoft.com/office/powerpoint/2010/main" val="116528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Slogan</a:t>
            </a:r>
            <a:r>
              <a:rPr kumimoji="1" lang="zh-CN" altLang="en-US" dirty="0"/>
              <a:t>让中国</a:t>
            </a:r>
            <a:r>
              <a:rPr kumimoji="1" lang="en-US" altLang="zh-CN" dirty="0"/>
              <a:t>14</a:t>
            </a:r>
            <a:r>
              <a:rPr kumimoji="1" lang="zh-CN" altLang="en-US" dirty="0"/>
              <a:t>亿爱牙的人拥有健康知己</a:t>
            </a:r>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1</a:t>
            </a:fld>
            <a:endParaRPr lang="zh-CN" altLang="en-US"/>
          </a:p>
        </p:txBody>
      </p:sp>
    </p:spTree>
    <p:extLst>
      <p:ext uri="{BB962C8B-B14F-4D97-AF65-F5344CB8AC3E}">
        <p14:creationId xmlns:p14="http://schemas.microsoft.com/office/powerpoint/2010/main" val="41835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市场体量大、需求量大</a:t>
            </a:r>
            <a:endParaRPr kumimoji="1" lang="en-US" altLang="zh-CN" dirty="0"/>
          </a:p>
          <a:p>
            <a:r>
              <a:rPr kumimoji="1" lang="zh-CN" altLang="en-US" dirty="0"/>
              <a:t>强大的口腔和软件团队</a:t>
            </a:r>
            <a:endParaRPr kumimoji="1" lang="en-US" altLang="zh-CN" dirty="0"/>
          </a:p>
          <a:p>
            <a:r>
              <a:rPr kumimoji="1" lang="zh-CN" altLang="en-US" dirty="0"/>
              <a:t>中华口腔医学会和卫健委科教司的支持</a:t>
            </a:r>
            <a:endParaRPr kumimoji="1" lang="en-US" altLang="zh-CN" dirty="0"/>
          </a:p>
          <a:p>
            <a:r>
              <a:rPr kumimoji="1" lang="zh-CN" altLang="en-US" dirty="0"/>
              <a:t>半公益项目，改善国民口腔健康水平</a:t>
            </a:r>
          </a:p>
        </p:txBody>
      </p:sp>
      <p:sp>
        <p:nvSpPr>
          <p:cNvPr id="4" name="灯片编号占位符 3"/>
          <p:cNvSpPr>
            <a:spLocks noGrp="1"/>
          </p:cNvSpPr>
          <p:nvPr>
            <p:ph type="sldNum" sz="quarter" idx="5"/>
          </p:nvPr>
        </p:nvSpPr>
        <p:spPr/>
        <p:txBody>
          <a:bodyPr/>
          <a:lstStyle/>
          <a:p>
            <a:fld id="{4ED32E63-2DD2-4A23-BA13-7D32DE6F3AE8}" type="slidenum">
              <a:rPr lang="zh-CN" altLang="en-US" smtClean="0"/>
              <a:t>4</a:t>
            </a:fld>
            <a:endParaRPr lang="zh-CN" altLang="en-US"/>
          </a:p>
        </p:txBody>
      </p:sp>
    </p:spTree>
    <p:extLst>
      <p:ext uri="{BB962C8B-B14F-4D97-AF65-F5344CB8AC3E}">
        <p14:creationId xmlns:p14="http://schemas.microsoft.com/office/powerpoint/2010/main" val="104984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APP</a:t>
            </a:r>
            <a:r>
              <a:rPr kumimoji="1" lang="zh-CN" altLang="en-US" dirty="0"/>
              <a:t>：口腔疾病辅助诊断，口腔疾病治疗建议及指导，日常口腔保健指导，口腔保健品售卖，患者引流，患者病例存档，辅助医患沟通</a:t>
            </a:r>
            <a:endParaRPr kumimoji="1" lang="en-US" altLang="zh-CN" dirty="0"/>
          </a:p>
          <a:p>
            <a:endParaRPr kumimoji="1" lang="en-US" altLang="zh-CN" dirty="0"/>
          </a:p>
          <a:p>
            <a:r>
              <a:rPr kumimoji="1" lang="zh-CN" altLang="en-US" dirty="0"/>
              <a:t>移动医疗：口腔移动医疗车，努力实现患者客户端拍照，人工智能辅助诊断，移动医疗车上门服务</a:t>
            </a:r>
            <a:endParaRPr kumimoji="1" lang="en-US" altLang="zh-CN" dirty="0"/>
          </a:p>
          <a:p>
            <a:r>
              <a:rPr kumimoji="1" lang="zh-CN" altLang="en-US" dirty="0"/>
              <a:t>口腔共享平台：使得医生这一稀缺资源发挥更大的价值，利用医生业余时间自由预约医疗车看患者</a:t>
            </a:r>
            <a:endParaRPr kumimoji="1" lang="en-US" altLang="zh-CN" dirty="0"/>
          </a:p>
          <a:p>
            <a:endParaRPr kumimoji="1" lang="en-US" altLang="zh-CN" dirty="0"/>
          </a:p>
          <a:p>
            <a:r>
              <a:rPr kumimoji="1" lang="zh-CN" altLang="en-US" dirty="0"/>
              <a:t>建立患者病例数据库，希望无论患者从任何一家医疗机构就诊，都可以搜索到他的病历资料，提醒患者定期复诊定期口腔检查，重点放在防治上，节约有限的医疗资源。拿到政府的支撑，先从公立医院入手，给平台病历资料入口，方便医生方便患者，知情同意减少医患纠纷；节省医保资源，防止冒名医保重复看同一颗牙齿或者替代看牙</a:t>
            </a:r>
            <a:endParaRPr kumimoji="1" lang="en-US" altLang="zh-CN" dirty="0"/>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5</a:t>
            </a:fld>
            <a:endParaRPr lang="zh-CN" altLang="en-US"/>
          </a:p>
        </p:txBody>
      </p:sp>
    </p:spTree>
    <p:extLst>
      <p:ext uri="{BB962C8B-B14F-4D97-AF65-F5344CB8AC3E}">
        <p14:creationId xmlns:p14="http://schemas.microsoft.com/office/powerpoint/2010/main" val="391183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介绍好友，赠送积分，积分兑换口腔护理用品</a:t>
            </a:r>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9</a:t>
            </a:fld>
            <a:endParaRPr lang="zh-CN" altLang="en-US"/>
          </a:p>
        </p:txBody>
      </p:sp>
    </p:spTree>
    <p:extLst>
      <p:ext uri="{BB962C8B-B14F-4D97-AF65-F5344CB8AC3E}">
        <p14:creationId xmlns:p14="http://schemas.microsoft.com/office/powerpoint/2010/main" val="25726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a:t>大的口腔医疗集团</a:t>
            </a:r>
            <a:r>
              <a:rPr kumimoji="1" lang="zh-CN" altLang="en-US" dirty="0"/>
              <a:t>在早期的模仿与赶超，但他们的目前是拓展口腔患者市场，所以前期我们一定要纯公益性，尽最大可能拿到政府和学会的支持！！！扩大患者用户！！！</a:t>
            </a:r>
            <a:endParaRPr kumimoji="1" lang="en-US" altLang="zh-CN" dirty="0"/>
          </a:p>
          <a:p>
            <a:r>
              <a:rPr kumimoji="1" lang="zh-CN" altLang="en-US" dirty="0"/>
              <a:t>软件对患者的粘性有限，不是一个每天都要使用的软件；希望是调动患者的主观能动性，老患者解答新患者的问题，予以奖励</a:t>
            </a:r>
            <a:endParaRPr kumimoji="1" lang="en-US" altLang="zh-CN" dirty="0"/>
          </a:p>
          <a:p>
            <a:r>
              <a:rPr kumimoji="1" lang="zh-CN" altLang="en-US" dirty="0"/>
              <a:t>医生资源不足，医生的培养是个长期而重要的工作。</a:t>
            </a:r>
            <a:endParaRPr kumimoji="1" lang="en-US" altLang="zh-CN" dirty="0"/>
          </a:p>
          <a:p>
            <a:endParaRPr kumimoji="1" lang="en-US" altLang="zh-CN" dirty="0"/>
          </a:p>
          <a:p>
            <a:r>
              <a:rPr kumimoji="1" lang="en-US" altLang="zh-CN" dirty="0"/>
              <a:t>1.</a:t>
            </a:r>
            <a:r>
              <a:rPr kumimoji="1" lang="zh-CN" altLang="en-US" dirty="0"/>
              <a:t>多诊所管理</a:t>
            </a:r>
          </a:p>
          <a:p>
            <a:endParaRPr kumimoji="1" lang="zh-CN" altLang="en-US" dirty="0"/>
          </a:p>
          <a:p>
            <a:r>
              <a:rPr kumimoji="1" lang="zh-CN" altLang="en-US" dirty="0"/>
              <a:t>扫码关联多个诊所，可以在手机上随时随地查看多个诊所的经营数据。</a:t>
            </a:r>
          </a:p>
          <a:p>
            <a:endParaRPr kumimoji="1" lang="zh-CN" altLang="en-US" dirty="0"/>
          </a:p>
          <a:p>
            <a:r>
              <a:rPr kumimoji="1" lang="en-US" altLang="zh-CN" dirty="0"/>
              <a:t>2.</a:t>
            </a:r>
            <a:r>
              <a:rPr kumimoji="1" lang="zh-CN" altLang="en-US" dirty="0"/>
              <a:t>处置</a:t>
            </a:r>
            <a:r>
              <a:rPr kumimoji="1" lang="en-US" altLang="zh-CN" dirty="0"/>
              <a:t>/</a:t>
            </a:r>
            <a:r>
              <a:rPr kumimoji="1" lang="zh-CN" altLang="en-US" dirty="0"/>
              <a:t>收费</a:t>
            </a:r>
          </a:p>
          <a:p>
            <a:endParaRPr kumimoji="1" lang="zh-CN" altLang="en-US" dirty="0"/>
          </a:p>
          <a:p>
            <a:r>
              <a:rPr kumimoji="1" lang="zh-CN" altLang="en-US" dirty="0"/>
              <a:t>这一次更新，你将会体验到不一样的处置</a:t>
            </a:r>
            <a:r>
              <a:rPr kumimoji="1" lang="en-US" altLang="zh-CN" dirty="0"/>
              <a:t>/</a:t>
            </a:r>
            <a:r>
              <a:rPr kumimoji="1" lang="zh-CN" altLang="en-US" dirty="0"/>
              <a:t>收费，我们秉承最完美的交互设计，我相信你期待已久！</a:t>
            </a:r>
          </a:p>
          <a:p>
            <a:endParaRPr kumimoji="1" lang="zh-CN" altLang="en-US" dirty="0"/>
          </a:p>
          <a:p>
            <a:r>
              <a:rPr kumimoji="1" lang="en-US" altLang="zh-CN" dirty="0"/>
              <a:t>3.</a:t>
            </a:r>
            <a:r>
              <a:rPr kumimoji="1" lang="zh-CN" altLang="en-US" dirty="0"/>
              <a:t>营销</a:t>
            </a:r>
          </a:p>
          <a:p>
            <a:endParaRPr kumimoji="1" lang="zh-CN" altLang="en-US" dirty="0"/>
          </a:p>
          <a:p>
            <a:r>
              <a:rPr kumimoji="1" lang="zh-CN" altLang="en-US" dirty="0"/>
              <a:t>我们以患者的视角精心准备了</a:t>
            </a:r>
            <a:r>
              <a:rPr kumimoji="1" lang="en-US" altLang="zh-CN" dirty="0"/>
              <a:t>9</a:t>
            </a:r>
            <a:r>
              <a:rPr kumimoji="1" lang="zh-CN" altLang="en-US" dirty="0"/>
              <a:t>个栏目的文章，可供诊所医生转发自己朋友圈的潜在患者阅读，一旦微信好友在看的过程中识别二维码并关联诊所那么该患者将直接在顾客列表中显示。</a:t>
            </a:r>
          </a:p>
          <a:p>
            <a:endParaRPr kumimoji="1" lang="zh-CN" altLang="en-US" dirty="0"/>
          </a:p>
          <a:p>
            <a:r>
              <a:rPr kumimoji="1" lang="en-US" altLang="zh-CN" dirty="0"/>
              <a:t>4.</a:t>
            </a:r>
            <a:r>
              <a:rPr kumimoji="1" lang="zh-CN" altLang="en-US" dirty="0"/>
              <a:t>统计</a:t>
            </a:r>
          </a:p>
          <a:p>
            <a:endParaRPr kumimoji="1" lang="zh-CN" altLang="en-US" dirty="0"/>
          </a:p>
          <a:p>
            <a:r>
              <a:rPr kumimoji="1" lang="zh-CN" altLang="en-US" dirty="0"/>
              <a:t>根据当前自己的角色，随时随地可查阅诊所（自己）的业绩，以及各项业绩明细。</a:t>
            </a:r>
          </a:p>
          <a:p>
            <a:endParaRPr kumimoji="1" lang="zh-CN" altLang="en-US" dirty="0"/>
          </a:p>
          <a:p>
            <a:r>
              <a:rPr kumimoji="1" lang="en-US" altLang="zh-CN" dirty="0"/>
              <a:t>5.</a:t>
            </a:r>
            <a:r>
              <a:rPr kumimoji="1" lang="zh-CN" altLang="en-US" dirty="0"/>
              <a:t>我的工作台</a:t>
            </a:r>
          </a:p>
          <a:p>
            <a:endParaRPr kumimoji="1" lang="zh-CN" altLang="en-US" dirty="0"/>
          </a:p>
          <a:p>
            <a:r>
              <a:rPr kumimoji="1" lang="zh-CN" altLang="en-US" dirty="0"/>
              <a:t>全新设计，以工作台的理念把</a:t>
            </a:r>
            <a:r>
              <a:rPr kumimoji="1" lang="en-US" altLang="zh-CN" dirty="0"/>
              <a:t>PC</a:t>
            </a:r>
            <a:r>
              <a:rPr kumimoji="1" lang="zh-CN" altLang="en-US" dirty="0"/>
              <a:t>端的模块代入到移动端的设计中，后续更新版本中不断的往工作台增加更多</a:t>
            </a:r>
            <a:r>
              <a:rPr kumimoji="1" lang="en-US" altLang="zh-CN" dirty="0"/>
              <a:t>PC</a:t>
            </a:r>
            <a:r>
              <a:rPr kumimoji="1" lang="zh-CN" altLang="en-US" dirty="0"/>
              <a:t>端模块功能。</a:t>
            </a:r>
          </a:p>
          <a:p>
            <a:endParaRPr kumimoji="1" lang="zh-CN" altLang="en-US" dirty="0"/>
          </a:p>
          <a:p>
            <a:r>
              <a:rPr kumimoji="1" lang="en-US" altLang="zh-CN" dirty="0"/>
              <a:t>6.</a:t>
            </a:r>
            <a:r>
              <a:rPr kumimoji="1" lang="zh-CN" altLang="en-US" dirty="0"/>
              <a:t>消息</a:t>
            </a:r>
          </a:p>
          <a:p>
            <a:endParaRPr kumimoji="1" lang="zh-CN" altLang="en-US" dirty="0"/>
          </a:p>
          <a:p>
            <a:r>
              <a:rPr kumimoji="1" lang="zh-CN" altLang="en-US" dirty="0"/>
              <a:t>全新的消息模块，增加诊所内部职工的沟通群，方便基于移动端碎片时间可以互相交流。同时增加顾客概念，最近</a:t>
            </a:r>
            <a:r>
              <a:rPr kumimoji="1" lang="en-US" altLang="zh-CN" dirty="0"/>
              <a:t>1000</a:t>
            </a:r>
            <a:r>
              <a:rPr kumimoji="1" lang="zh-CN" altLang="en-US" dirty="0"/>
              <a:t>位微信关注的顾客会直接在顾客列表中显示，可以与患者和潜在患者保持最近的距离，提升诊所的客流转换率。</a:t>
            </a:r>
          </a:p>
          <a:p>
            <a:endParaRPr kumimoji="1" lang="zh-CN" altLang="en-US" dirty="0"/>
          </a:p>
          <a:p>
            <a:endParaRPr kumimoji="1" lang="zh-CN" altLang="en-US" dirty="0"/>
          </a:p>
          <a:p>
            <a:r>
              <a:rPr kumimoji="1" lang="zh-CN" altLang="en-US" dirty="0"/>
              <a:t>身边牙医</a:t>
            </a:r>
            <a:r>
              <a:rPr kumimoji="1" lang="en-US" altLang="zh-CN" dirty="0"/>
              <a:t>APP</a:t>
            </a:r>
            <a:r>
              <a:rPr kumimoji="1" lang="zh-CN" altLang="en-US" dirty="0"/>
              <a:t>是由北京拜尔昊城口腔医院有限公司推出的一款关于口腔医疗的</a:t>
            </a:r>
            <a:r>
              <a:rPr kumimoji="1" lang="en-US" altLang="zh-CN" dirty="0"/>
              <a:t>APP</a:t>
            </a:r>
            <a:r>
              <a:rPr kumimoji="1" lang="zh-CN" altLang="en-US" dirty="0"/>
              <a:t>，用户通过</a:t>
            </a:r>
            <a:r>
              <a:rPr kumimoji="1" lang="en-US" altLang="zh-CN" dirty="0"/>
              <a:t>APP</a:t>
            </a:r>
            <a:r>
              <a:rPr kumimoji="1" lang="zh-CN" altLang="en-US" dirty="0"/>
              <a:t>可以进行口腔自诊、预约就诊，还可以报名参加相关活动以及阅读关于牙医方面的新闻资讯，身边牙医</a:t>
            </a:r>
            <a:r>
              <a:rPr kumimoji="1" lang="en-US" altLang="zh-CN" dirty="0"/>
              <a:t>——</a:t>
            </a:r>
            <a:r>
              <a:rPr kumimoji="1" lang="zh-CN" altLang="en-US" dirty="0"/>
              <a:t>让中国</a:t>
            </a:r>
            <a:r>
              <a:rPr kumimoji="1" lang="en-US" altLang="zh-CN" dirty="0"/>
              <a:t>14</a:t>
            </a:r>
            <a:r>
              <a:rPr kumimoji="1" lang="zh-CN" altLang="en-US" dirty="0"/>
              <a:t>亿爱牙的人拥有健康知己！</a:t>
            </a:r>
            <a:endParaRPr kumimoji="1" lang="en-US" altLang="zh-CN" dirty="0"/>
          </a:p>
          <a:p>
            <a:endParaRPr kumimoji="1" lang="en-US" altLang="zh-CN" dirty="0"/>
          </a:p>
          <a:p>
            <a:r>
              <a:rPr kumimoji="1" lang="en-US" altLang="zh-CN" dirty="0"/>
              <a:t>http://</a:t>
            </a:r>
            <a:r>
              <a:rPr kumimoji="1" lang="en-US" altLang="zh-CN" dirty="0" err="1"/>
              <a:t>mip.onlinedown.net</a:t>
            </a:r>
            <a:r>
              <a:rPr kumimoji="1" lang="en-US" altLang="zh-CN" dirty="0"/>
              <a:t>/soft/705212.htm</a:t>
            </a:r>
          </a:p>
          <a:p>
            <a:r>
              <a:rPr kumimoji="1" lang="en-US" altLang="zh-CN" dirty="0"/>
              <a:t>http://</a:t>
            </a:r>
            <a:r>
              <a:rPr kumimoji="1" lang="en-US" altLang="zh-CN" dirty="0" err="1"/>
              <a:t>www.downcc.com</a:t>
            </a:r>
            <a:r>
              <a:rPr kumimoji="1" lang="en-US" altLang="zh-CN" dirty="0"/>
              <a:t>/soft/37869.html</a:t>
            </a:r>
          </a:p>
          <a:p>
            <a:r>
              <a:rPr kumimoji="1" lang="en-US" altLang="zh-CN" dirty="0"/>
              <a:t>https://www.52z.com/soft/220449.html</a:t>
            </a:r>
            <a:endParaRPr kumimoji="1" lang="zh-CN" altLang="en-US" dirty="0"/>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10</a:t>
            </a:fld>
            <a:endParaRPr lang="zh-CN" altLang="en-US"/>
          </a:p>
        </p:txBody>
      </p:sp>
    </p:spTree>
    <p:extLst>
      <p:ext uri="{BB962C8B-B14F-4D97-AF65-F5344CB8AC3E}">
        <p14:creationId xmlns:p14="http://schemas.microsoft.com/office/powerpoint/2010/main" val="29563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竞争优势：</a:t>
            </a:r>
            <a:endParaRPr kumimoji="1" lang="en-US" altLang="zh-CN" dirty="0"/>
          </a:p>
          <a:p>
            <a:r>
              <a:rPr kumimoji="1" lang="zh-CN" altLang="en-US" dirty="0"/>
              <a:t>公益性</a:t>
            </a:r>
            <a:endParaRPr kumimoji="1" lang="en-US" altLang="zh-CN" dirty="0"/>
          </a:p>
          <a:p>
            <a:r>
              <a:rPr kumimoji="1" lang="zh-CN" altLang="en-US" dirty="0"/>
              <a:t>口腔专家团队</a:t>
            </a:r>
            <a:endParaRPr kumimoji="1" lang="en-US" altLang="zh-CN" dirty="0"/>
          </a:p>
          <a:p>
            <a:r>
              <a:rPr kumimoji="1" lang="zh-CN" altLang="en-US" dirty="0"/>
              <a:t>软件团队</a:t>
            </a:r>
            <a:endParaRPr kumimoji="1" lang="en-US" altLang="zh-CN" dirty="0"/>
          </a:p>
          <a:p>
            <a:r>
              <a:rPr kumimoji="1" lang="zh-CN" altLang="en-US" dirty="0"/>
              <a:t>政府支撑</a:t>
            </a:r>
            <a:endParaRPr kumimoji="1" lang="en-US" altLang="zh-CN" dirty="0"/>
          </a:p>
          <a:p>
            <a:r>
              <a:rPr kumimoji="1" lang="zh-CN" altLang="en-US" dirty="0"/>
              <a:t>学会支持</a:t>
            </a:r>
            <a:endParaRPr kumimoji="1" lang="en-US" altLang="zh-CN" dirty="0"/>
          </a:p>
          <a:p>
            <a:endParaRPr kumimoji="1" lang="en-US" altLang="zh-CN" dirty="0"/>
          </a:p>
          <a:p>
            <a:endParaRPr kumimoji="1" lang="en-US" altLang="zh-CN" dirty="0"/>
          </a:p>
          <a:p>
            <a:endParaRPr kumimoji="1" lang="en-US" altLang="zh-CN" dirty="0"/>
          </a:p>
          <a:p>
            <a:r>
              <a:rPr kumimoji="1" lang="zh-CN" altLang="en-US" dirty="0"/>
              <a:t>一、微信小程序</a:t>
            </a:r>
          </a:p>
          <a:p>
            <a:endParaRPr kumimoji="1" lang="zh-CN" altLang="en-US" dirty="0"/>
          </a:p>
          <a:p>
            <a:r>
              <a:rPr kumimoji="1" lang="en-US" altLang="zh-CN" dirty="0"/>
              <a:t>1.</a:t>
            </a:r>
            <a:r>
              <a:rPr kumimoji="1" lang="zh-CN" altLang="en-US" dirty="0"/>
              <a:t>微信小程序的优势</a:t>
            </a:r>
          </a:p>
          <a:p>
            <a:endParaRPr kumimoji="1" lang="zh-CN" altLang="en-US" dirty="0"/>
          </a:p>
          <a:p>
            <a:r>
              <a:rPr kumimoji="1" lang="en-US" altLang="zh-CN" dirty="0"/>
              <a:t>(1)</a:t>
            </a:r>
            <a:r>
              <a:rPr kumimoji="1" lang="zh-CN" altLang="en-US" dirty="0"/>
              <a:t>对用户使用上来说，确实方便，要用的时候打开，不用的时候关掉，即用即走。这点比需要下载，还要占用手机内存空间的</a:t>
            </a:r>
            <a:r>
              <a:rPr kumimoji="1" lang="en-US" altLang="zh-CN" dirty="0"/>
              <a:t>APP</a:t>
            </a:r>
            <a:r>
              <a:rPr kumimoji="1" lang="zh-CN" altLang="en-US" dirty="0"/>
              <a:t>要好。</a:t>
            </a:r>
          </a:p>
          <a:p>
            <a:r>
              <a:rPr kumimoji="1" lang="zh-CN" altLang="en-US" dirty="0"/>
              <a:t>        </a:t>
            </a:r>
          </a:p>
          <a:p>
            <a:r>
              <a:rPr kumimoji="1" lang="en-US" altLang="zh-CN" dirty="0"/>
              <a:t>(2)</a:t>
            </a:r>
            <a:r>
              <a:rPr kumimoji="1" lang="zh-CN" altLang="en-US" dirty="0"/>
              <a:t>主要的样式代码都封装在微信小程序里面，所以打开速度比普通的</a:t>
            </a:r>
            <a:r>
              <a:rPr kumimoji="1" lang="en-US" altLang="zh-CN" dirty="0"/>
              <a:t>H5</a:t>
            </a:r>
            <a:r>
              <a:rPr kumimoji="1" lang="zh-CN" altLang="en-US" dirty="0"/>
              <a:t>要快，接近原生</a:t>
            </a:r>
            <a:r>
              <a:rPr kumimoji="1" lang="en-US" altLang="zh-CN" dirty="0"/>
              <a:t>APP</a:t>
            </a:r>
            <a:r>
              <a:rPr kumimoji="1" lang="zh-CN" altLang="en-US" dirty="0"/>
              <a:t>。   </a:t>
            </a:r>
          </a:p>
          <a:p>
            <a:endParaRPr kumimoji="1" lang="zh-CN" altLang="en-US" dirty="0"/>
          </a:p>
          <a:p>
            <a:r>
              <a:rPr kumimoji="1" lang="zh-CN" altLang="en-US" dirty="0"/>
              <a:t>   </a:t>
            </a:r>
          </a:p>
          <a:p>
            <a:r>
              <a:rPr kumimoji="1" lang="en-US" altLang="zh-CN" dirty="0"/>
              <a:t>(3)</a:t>
            </a:r>
            <a:r>
              <a:rPr kumimoji="1" lang="zh-CN" altLang="en-US" dirty="0"/>
              <a:t>可以调用比</a:t>
            </a:r>
            <a:r>
              <a:rPr kumimoji="1" lang="en-US" altLang="zh-CN" dirty="0"/>
              <a:t>H5</a:t>
            </a:r>
            <a:r>
              <a:rPr kumimoji="1" lang="zh-CN" altLang="en-US" dirty="0"/>
              <a:t>更多的手机系统功能来进行开发，例如</a:t>
            </a:r>
            <a:r>
              <a:rPr kumimoji="1" lang="en-US" altLang="zh-CN" dirty="0"/>
              <a:t>GPS</a:t>
            </a:r>
            <a:r>
              <a:rPr kumimoji="1" lang="zh-CN" altLang="en-US" dirty="0"/>
              <a:t>定位、录音、拍视频、重力感应等，能开发更丰富的使用场景。</a:t>
            </a:r>
          </a:p>
          <a:p>
            <a:r>
              <a:rPr kumimoji="1" lang="zh-CN" altLang="en-US" dirty="0"/>
              <a:t>        </a:t>
            </a:r>
          </a:p>
          <a:p>
            <a:r>
              <a:rPr kumimoji="1" lang="en-US" altLang="zh-CN" dirty="0"/>
              <a:t>(4)</a:t>
            </a:r>
            <a:r>
              <a:rPr kumimoji="1" lang="zh-CN" altLang="en-US" dirty="0"/>
              <a:t>在安卓手机上可以添加到手机桌面，看上去跟原生</a:t>
            </a:r>
            <a:r>
              <a:rPr kumimoji="1" lang="en-US" altLang="zh-CN" dirty="0"/>
              <a:t>APP</a:t>
            </a:r>
            <a:r>
              <a:rPr kumimoji="1" lang="zh-CN" altLang="en-US" dirty="0"/>
              <a:t>差不多，但仅限安卓手机，</a:t>
            </a:r>
            <a:r>
              <a:rPr kumimoji="1" lang="en-US" altLang="zh-CN" dirty="0" err="1"/>
              <a:t>iphone</a:t>
            </a:r>
            <a:r>
              <a:rPr kumimoji="1" lang="zh-CN" altLang="en-US" dirty="0"/>
              <a:t>就不行了。</a:t>
            </a:r>
          </a:p>
          <a:p>
            <a:endParaRPr kumimoji="1" lang="zh-CN" altLang="en-US" dirty="0"/>
          </a:p>
          <a:p>
            <a:r>
              <a:rPr kumimoji="1" lang="zh-CN" altLang="en-US" dirty="0"/>
              <a:t>       </a:t>
            </a:r>
          </a:p>
          <a:p>
            <a:r>
              <a:rPr kumimoji="1" lang="en-US" altLang="zh-CN" dirty="0"/>
              <a:t>(5)</a:t>
            </a:r>
            <a:r>
              <a:rPr kumimoji="1" lang="zh-CN" altLang="en-US" dirty="0"/>
              <a:t>运行速度跟</a:t>
            </a:r>
            <a:r>
              <a:rPr kumimoji="1" lang="en-US" altLang="zh-CN" dirty="0"/>
              <a:t>APP</a:t>
            </a:r>
            <a:r>
              <a:rPr kumimoji="1" lang="zh-CN" altLang="en-US" dirty="0"/>
              <a:t>差不多，也能做出很多</a:t>
            </a:r>
            <a:r>
              <a:rPr kumimoji="1" lang="en-US" altLang="zh-CN" dirty="0"/>
              <a:t>H5</a:t>
            </a:r>
            <a:r>
              <a:rPr kumimoji="1" lang="zh-CN" altLang="en-US" dirty="0"/>
              <a:t>不做到的功能，开发成本跟</a:t>
            </a:r>
            <a:r>
              <a:rPr kumimoji="1" lang="en-US" altLang="zh-CN" dirty="0"/>
              <a:t>H5</a:t>
            </a:r>
            <a:r>
              <a:rPr kumimoji="1" lang="zh-CN" altLang="en-US" dirty="0"/>
              <a:t>差不多，但是相对来说开发成本比</a:t>
            </a:r>
            <a:r>
              <a:rPr kumimoji="1" lang="en-US" altLang="zh-CN" dirty="0"/>
              <a:t>APP</a:t>
            </a:r>
            <a:r>
              <a:rPr kumimoji="1" lang="zh-CN" altLang="en-US" dirty="0"/>
              <a:t>要低。 </a:t>
            </a:r>
          </a:p>
          <a:p>
            <a:endParaRPr kumimoji="1" lang="zh-CN" altLang="en-US" dirty="0"/>
          </a:p>
          <a:p>
            <a:endParaRPr kumimoji="1" lang="zh-CN" altLang="en-US" dirty="0"/>
          </a:p>
          <a:p>
            <a:endParaRPr kumimoji="1" lang="zh-CN" altLang="en-US" dirty="0"/>
          </a:p>
          <a:p>
            <a:r>
              <a:rPr kumimoji="1" lang="en-US" altLang="zh-CN" dirty="0"/>
              <a:t>2.</a:t>
            </a:r>
            <a:r>
              <a:rPr kumimoji="1" lang="zh-CN" altLang="en-US" dirty="0"/>
              <a:t>微信小程序的劣势</a:t>
            </a:r>
          </a:p>
          <a:p>
            <a:endParaRPr kumimoji="1" lang="zh-CN" altLang="en-US" dirty="0"/>
          </a:p>
          <a:p>
            <a:r>
              <a:rPr kumimoji="1" lang="en-US" altLang="zh-CN" dirty="0"/>
              <a:t>(1)</a:t>
            </a:r>
            <a:r>
              <a:rPr kumimoji="1" lang="zh-CN" altLang="en-US" dirty="0"/>
              <a:t>微信小程序只有</a:t>
            </a:r>
            <a:r>
              <a:rPr kumimoji="1" lang="en-US" altLang="zh-CN" dirty="0"/>
              <a:t>1M</a:t>
            </a:r>
            <a:r>
              <a:rPr kumimoji="1" lang="zh-CN" altLang="en-US" dirty="0"/>
              <a:t>的大小，这样导致无法开发大型一些的小程序。所以目前你会看到很多小程序真的很小很简单。</a:t>
            </a:r>
          </a:p>
          <a:p>
            <a:r>
              <a:rPr kumimoji="1" lang="zh-CN" altLang="en-US" dirty="0"/>
              <a:t>            </a:t>
            </a:r>
          </a:p>
          <a:p>
            <a:r>
              <a:rPr kumimoji="1" lang="en-US" altLang="zh-CN" dirty="0"/>
              <a:t>(2)</a:t>
            </a:r>
            <a:r>
              <a:rPr kumimoji="1" lang="zh-CN" altLang="en-US" dirty="0"/>
              <a:t>小程序的技术框架还不稳定，开发方法时常有修改，导致短时间内经常要升级维护，或许这能解析为什么小程序只能</a:t>
            </a:r>
            <a:r>
              <a:rPr kumimoji="1" lang="en-US" altLang="zh-CN" dirty="0"/>
              <a:t>1M</a:t>
            </a:r>
            <a:r>
              <a:rPr kumimoji="1" lang="zh-CN" altLang="en-US" dirty="0"/>
              <a:t>大小，怕部署太大型的项目会出大问题。   </a:t>
            </a:r>
          </a:p>
          <a:p>
            <a:r>
              <a:rPr kumimoji="1" lang="zh-CN" altLang="en-US" dirty="0"/>
              <a:t>        </a:t>
            </a:r>
          </a:p>
          <a:p>
            <a:r>
              <a:rPr kumimoji="1" lang="en-US" altLang="zh-CN" dirty="0"/>
              <a:t>(3)</a:t>
            </a:r>
            <a:r>
              <a:rPr kumimoji="1" lang="zh-CN" altLang="en-US" dirty="0"/>
              <a:t>不能跳转外链网址，所以间接影响了小程序的开放性。也可能是想限制其他支付方式或功能接入。</a:t>
            </a:r>
          </a:p>
          <a:p>
            <a:r>
              <a:rPr kumimoji="1" lang="zh-CN" altLang="en-US" dirty="0"/>
              <a:t>            </a:t>
            </a:r>
          </a:p>
          <a:p>
            <a:r>
              <a:rPr kumimoji="1" lang="en-US" altLang="zh-CN" dirty="0"/>
              <a:t>(4)</a:t>
            </a:r>
            <a:r>
              <a:rPr kumimoji="1" lang="zh-CN" altLang="en-US" dirty="0"/>
              <a:t>不能直接分享到朋友圈，哎呀，少了一个重要的推广方式。</a:t>
            </a:r>
          </a:p>
          <a:p>
            <a:r>
              <a:rPr kumimoji="1" lang="zh-CN" altLang="en-US" dirty="0"/>
              <a:t>            </a:t>
            </a:r>
          </a:p>
          <a:p>
            <a:r>
              <a:rPr kumimoji="1" lang="en-US" altLang="zh-CN" dirty="0"/>
              <a:t>(5)</a:t>
            </a:r>
            <a:r>
              <a:rPr kumimoji="1" lang="zh-CN" altLang="en-US" dirty="0"/>
              <a:t>需要像</a:t>
            </a:r>
            <a:r>
              <a:rPr kumimoji="1" lang="en-US" altLang="zh-CN" dirty="0"/>
              <a:t>APP</a:t>
            </a:r>
            <a:r>
              <a:rPr kumimoji="1" lang="zh-CN" altLang="en-US" dirty="0"/>
              <a:t>一样审核上架，这点比</a:t>
            </a:r>
            <a:r>
              <a:rPr kumimoji="1" lang="en-US" altLang="zh-CN" dirty="0"/>
              <a:t>HTML5</a:t>
            </a:r>
            <a:r>
              <a:rPr kumimoji="1" lang="zh-CN" altLang="en-US" dirty="0"/>
              <a:t>即做即发布要麻烦些。</a:t>
            </a:r>
          </a:p>
          <a:p>
            <a:endParaRPr kumimoji="1" lang="zh-CN" altLang="en-US" dirty="0"/>
          </a:p>
          <a:p>
            <a:r>
              <a:rPr kumimoji="1" lang="zh-CN" altLang="en-US" dirty="0"/>
              <a:t> </a:t>
            </a:r>
          </a:p>
          <a:p>
            <a:endParaRPr kumimoji="1" lang="zh-CN" altLang="en-US" dirty="0"/>
          </a:p>
          <a:p>
            <a:r>
              <a:rPr kumimoji="1" lang="en-US" altLang="zh-CN" dirty="0"/>
              <a:t>3.</a:t>
            </a:r>
            <a:r>
              <a:rPr kumimoji="1" lang="zh-CN" altLang="en-US" dirty="0"/>
              <a:t>微信小程序的前景</a:t>
            </a:r>
          </a:p>
          <a:p>
            <a:endParaRPr kumimoji="1" lang="zh-CN" altLang="en-US" dirty="0"/>
          </a:p>
          <a:p>
            <a:endParaRPr kumimoji="1" lang="zh-CN" altLang="en-US" dirty="0"/>
          </a:p>
          <a:p>
            <a:r>
              <a:rPr kumimoji="1" lang="en-US" altLang="zh-CN" dirty="0"/>
              <a:t>(1)</a:t>
            </a:r>
            <a:r>
              <a:rPr kumimoji="1" lang="zh-CN" altLang="en-US" dirty="0"/>
              <a:t>首先一定对微信定制开发和网站开发公司的帮助最大，例如像微新创想</a:t>
            </a:r>
            <a:r>
              <a:rPr kumimoji="1" lang="en-US" altLang="zh-CN" dirty="0"/>
              <a:t>Idea2003</a:t>
            </a:r>
            <a:r>
              <a:rPr kumimoji="1" lang="zh-CN" altLang="en-US" dirty="0"/>
              <a:t>这样的开发公司，至少在订单量来说。毕竟多了个小程序，就多了一个新市场，这方面的需求突然变大；      </a:t>
            </a:r>
          </a:p>
          <a:p>
            <a:r>
              <a:rPr kumimoji="1" lang="en-US" altLang="zh-CN" dirty="0"/>
              <a:t>(2)</a:t>
            </a:r>
            <a:r>
              <a:rPr kumimoji="1" lang="zh-CN" altLang="en-US" dirty="0"/>
              <a:t>对微信营销公司来说也有不少帮助，毕竟又有一个新玩法来做营销了，甚至还能多收点钱。</a:t>
            </a:r>
          </a:p>
          <a:p>
            <a:r>
              <a:rPr kumimoji="1" lang="zh-CN" altLang="en-US" dirty="0"/>
              <a:t>            </a:t>
            </a:r>
          </a:p>
          <a:p>
            <a:r>
              <a:rPr kumimoji="1" lang="en-US" altLang="zh-CN" dirty="0"/>
              <a:t>(3)</a:t>
            </a:r>
            <a:r>
              <a:rPr kumimoji="1" lang="zh-CN" altLang="en-US" dirty="0"/>
              <a:t>还有就是微信第三方平台，毕竟已经拥有成熟的功能体系，让客户加些钱，做个微信小程序还是可以接受的，毕竟微信小程序你都可以理解为就是一个用户前端。</a:t>
            </a:r>
          </a:p>
          <a:p>
            <a:r>
              <a:rPr kumimoji="1" lang="zh-CN" altLang="en-US" dirty="0"/>
              <a:t>        </a:t>
            </a:r>
          </a:p>
          <a:p>
            <a:r>
              <a:rPr kumimoji="1" lang="zh-CN" altLang="en-US" dirty="0"/>
              <a:t>        </a:t>
            </a:r>
          </a:p>
          <a:p>
            <a:r>
              <a:rPr kumimoji="1" lang="zh-CN" altLang="en-US" dirty="0"/>
              <a:t>二、</a:t>
            </a:r>
            <a:r>
              <a:rPr kumimoji="1" lang="en-US" altLang="zh-CN" dirty="0"/>
              <a:t>IOS</a:t>
            </a:r>
          </a:p>
          <a:p>
            <a:endParaRPr kumimoji="1" lang="en-US" altLang="zh-CN" dirty="0"/>
          </a:p>
          <a:p>
            <a:r>
              <a:rPr kumimoji="1" lang="en-US" altLang="zh-CN" dirty="0"/>
              <a:t>1.IOS</a:t>
            </a:r>
            <a:r>
              <a:rPr kumimoji="1" lang="zh-CN" altLang="en-US" dirty="0"/>
              <a:t>的优点</a:t>
            </a:r>
          </a:p>
          <a:p>
            <a:endParaRPr kumimoji="1" lang="zh-CN" altLang="en-US" dirty="0"/>
          </a:p>
          <a:p>
            <a:endParaRPr kumimoji="1" lang="zh-CN" altLang="en-US" dirty="0"/>
          </a:p>
          <a:p>
            <a:r>
              <a:rPr kumimoji="1" lang="en-US" altLang="zh-CN" dirty="0"/>
              <a:t>(1)</a:t>
            </a:r>
            <a:r>
              <a:rPr kumimoji="1" lang="zh-CN" altLang="en-US" dirty="0"/>
              <a:t>系统专用于</a:t>
            </a:r>
            <a:r>
              <a:rPr kumimoji="1" lang="en-US" altLang="zh-CN" dirty="0" err="1"/>
              <a:t>iphone</a:t>
            </a:r>
            <a:r>
              <a:rPr kumimoji="1" lang="zh-CN" altLang="en-US" dirty="0"/>
              <a:t>手机，手机界面一致，可以统一进行升级和更新；</a:t>
            </a:r>
          </a:p>
          <a:p>
            <a:endParaRPr kumimoji="1" lang="zh-CN" altLang="en-US" dirty="0"/>
          </a:p>
          <a:p>
            <a:endParaRPr kumimoji="1" lang="zh-CN" altLang="en-US" dirty="0"/>
          </a:p>
          <a:p>
            <a:r>
              <a:rPr kumimoji="1" lang="en-US" altLang="zh-CN" dirty="0"/>
              <a:t>(2)</a:t>
            </a:r>
            <a:r>
              <a:rPr kumimoji="1" lang="zh-CN" altLang="en-US" dirty="0"/>
              <a:t>系统优化好，效率高，运行流畅，操作体验好，对硬件的要求相对低一些；</a:t>
            </a:r>
          </a:p>
          <a:p>
            <a:endParaRPr kumimoji="1" lang="zh-CN" altLang="en-US" dirty="0"/>
          </a:p>
          <a:p>
            <a:endParaRPr kumimoji="1" lang="zh-CN" altLang="en-US" dirty="0"/>
          </a:p>
          <a:p>
            <a:r>
              <a:rPr kumimoji="1" lang="en-US" altLang="zh-CN" dirty="0"/>
              <a:t>(3)</a:t>
            </a:r>
            <a:r>
              <a:rPr kumimoji="1" lang="zh-CN" altLang="en-US" dirty="0"/>
              <a:t>安全，由于所有应用均来自</a:t>
            </a:r>
            <a:r>
              <a:rPr kumimoji="1" lang="en-US" altLang="zh-CN" dirty="0"/>
              <a:t>Apple Store</a:t>
            </a:r>
            <a:r>
              <a:rPr kumimoji="1" lang="zh-CN" altLang="en-US" dirty="0"/>
              <a:t>，经过严格审查才能上架，一般不会出现恶意应用</a:t>
            </a:r>
            <a:r>
              <a:rPr kumimoji="1" lang="en-US" altLang="zh-CN" dirty="0"/>
              <a:t>(</a:t>
            </a:r>
            <a:r>
              <a:rPr kumimoji="1" lang="zh-CN" altLang="en-US" dirty="0"/>
              <a:t>当然了，凡是没有绝对</a:t>
            </a:r>
            <a:r>
              <a:rPr kumimoji="1" lang="en-US" altLang="zh-CN" dirty="0"/>
              <a:t>)</a:t>
            </a:r>
            <a:r>
              <a:rPr kumimoji="1" lang="zh-CN" altLang="en-US" dirty="0"/>
              <a:t>；</a:t>
            </a:r>
          </a:p>
          <a:p>
            <a:endParaRPr kumimoji="1" lang="zh-CN" altLang="en-US" dirty="0"/>
          </a:p>
          <a:p>
            <a:endParaRPr kumimoji="1" lang="zh-CN" altLang="en-US" dirty="0"/>
          </a:p>
          <a:p>
            <a:r>
              <a:rPr kumimoji="1" lang="en-US" altLang="zh-CN" dirty="0"/>
              <a:t>2.IOS</a:t>
            </a:r>
            <a:r>
              <a:rPr kumimoji="1" lang="zh-CN" altLang="en-US" dirty="0"/>
              <a:t>的缺点</a:t>
            </a:r>
          </a:p>
          <a:p>
            <a:endParaRPr kumimoji="1" lang="zh-CN" altLang="en-US" dirty="0"/>
          </a:p>
          <a:p>
            <a:r>
              <a:rPr kumimoji="1" lang="zh-CN" altLang="en-US" dirty="0"/>
              <a:t>主要是系统封闭，权限控制严格，用户受限制多，不适合喜欢钻研手机的发烧友。</a:t>
            </a:r>
          </a:p>
          <a:p>
            <a:endParaRPr kumimoji="1" lang="zh-CN" altLang="en-US" dirty="0"/>
          </a:p>
          <a:p>
            <a:r>
              <a:rPr kumimoji="1" lang="zh-CN" altLang="en-US" dirty="0"/>
              <a:t> </a:t>
            </a:r>
          </a:p>
          <a:p>
            <a:endParaRPr kumimoji="1" lang="zh-CN" altLang="en-US" dirty="0"/>
          </a:p>
          <a:p>
            <a:r>
              <a:rPr kumimoji="1" lang="en-US" altLang="zh-CN" dirty="0"/>
              <a:t>3.</a:t>
            </a:r>
            <a:r>
              <a:rPr kumimoji="1" lang="zh-CN" altLang="en-US" dirty="0"/>
              <a:t>应用场景</a:t>
            </a:r>
          </a:p>
          <a:p>
            <a:endParaRPr kumimoji="1" lang="zh-CN" altLang="en-US" dirty="0"/>
          </a:p>
          <a:p>
            <a:r>
              <a:rPr kumimoji="1" lang="zh-CN" altLang="en-US" dirty="0"/>
              <a:t>凭借乔布斯的名气和产品的艺术性面向中高端市场。</a:t>
            </a:r>
          </a:p>
          <a:p>
            <a:endParaRPr kumimoji="1" lang="zh-CN" altLang="en-US" dirty="0"/>
          </a:p>
          <a:p>
            <a:r>
              <a:rPr kumimoji="1" lang="zh-CN" altLang="en-US" dirty="0"/>
              <a:t> </a:t>
            </a:r>
          </a:p>
          <a:p>
            <a:endParaRPr kumimoji="1" lang="zh-CN" altLang="en-US" dirty="0"/>
          </a:p>
          <a:p>
            <a:r>
              <a:rPr kumimoji="1" lang="zh-CN" altLang="en-US" dirty="0"/>
              <a:t>三、安卓</a:t>
            </a:r>
          </a:p>
          <a:p>
            <a:endParaRPr kumimoji="1" lang="zh-CN" altLang="en-US" dirty="0"/>
          </a:p>
          <a:p>
            <a:r>
              <a:rPr kumimoji="1" lang="en-US" altLang="zh-CN" dirty="0"/>
              <a:t>1.</a:t>
            </a:r>
            <a:r>
              <a:rPr kumimoji="1" lang="zh-CN" altLang="en-US" dirty="0"/>
              <a:t>安卓系统的优点</a:t>
            </a:r>
          </a:p>
          <a:p>
            <a:endParaRPr kumimoji="1" lang="zh-CN" altLang="en-US" dirty="0"/>
          </a:p>
          <a:p>
            <a:endParaRPr kumimoji="1" lang="zh-CN" altLang="en-US" dirty="0"/>
          </a:p>
          <a:p>
            <a:r>
              <a:rPr kumimoji="1" lang="en-US" altLang="zh-CN" dirty="0"/>
              <a:t>(1)</a:t>
            </a:r>
            <a:r>
              <a:rPr kumimoji="1" lang="zh-CN" altLang="en-US" dirty="0"/>
              <a:t>系统开放，源代码是开放的；</a:t>
            </a:r>
          </a:p>
          <a:p>
            <a:endParaRPr kumimoji="1" lang="zh-CN" altLang="en-US" dirty="0"/>
          </a:p>
          <a:p>
            <a:endParaRPr kumimoji="1" lang="zh-CN" altLang="en-US" dirty="0"/>
          </a:p>
          <a:p>
            <a:r>
              <a:rPr kumimoji="1" lang="en-US" altLang="zh-CN" dirty="0"/>
              <a:t>(2)</a:t>
            </a:r>
            <a:r>
              <a:rPr kumimoji="1" lang="zh-CN" altLang="en-US" dirty="0"/>
              <a:t>资源多，由于普及率高，开发者多，应用资源也多；</a:t>
            </a:r>
          </a:p>
          <a:p>
            <a:endParaRPr kumimoji="1" lang="zh-CN" altLang="en-US" dirty="0"/>
          </a:p>
          <a:p>
            <a:endParaRPr kumimoji="1" lang="zh-CN" altLang="en-US" dirty="0"/>
          </a:p>
          <a:p>
            <a:r>
              <a:rPr kumimoji="1" lang="en-US" altLang="zh-CN" dirty="0"/>
              <a:t>(3)</a:t>
            </a:r>
            <a:r>
              <a:rPr kumimoji="1" lang="zh-CN" altLang="en-US" dirty="0"/>
              <a:t>创新多，各</a:t>
            </a:r>
            <a:r>
              <a:rPr kumimoji="1" lang="en-US" altLang="zh-CN" dirty="0"/>
              <a:t>Google</a:t>
            </a:r>
            <a:r>
              <a:rPr kumimoji="1" lang="zh-CN" altLang="en-US" dirty="0"/>
              <a:t>、手机厂家和</a:t>
            </a:r>
            <a:r>
              <a:rPr kumimoji="1" lang="en-US" altLang="zh-CN" dirty="0"/>
              <a:t>Rom</a:t>
            </a:r>
            <a:r>
              <a:rPr kumimoji="1" lang="zh-CN" altLang="en-US" dirty="0"/>
              <a:t>开发者都不断推出新的</a:t>
            </a:r>
            <a:r>
              <a:rPr kumimoji="1" lang="en-US" altLang="zh-CN" dirty="0"/>
              <a:t>UI</a:t>
            </a:r>
            <a:r>
              <a:rPr kumimoji="1" lang="zh-CN" altLang="en-US" dirty="0"/>
              <a:t>，引入很多创新功能；</a:t>
            </a:r>
          </a:p>
          <a:p>
            <a:endParaRPr kumimoji="1" lang="zh-CN" altLang="en-US" dirty="0"/>
          </a:p>
          <a:p>
            <a:endParaRPr kumimoji="1" lang="zh-CN" altLang="en-US" dirty="0"/>
          </a:p>
          <a:p>
            <a:r>
              <a:rPr kumimoji="1" lang="en-US" altLang="zh-CN" dirty="0"/>
              <a:t>(4)</a:t>
            </a:r>
            <a:r>
              <a:rPr kumimoji="1" lang="zh-CN" altLang="en-US" dirty="0"/>
              <a:t>界面友好，操作体验不错。</a:t>
            </a:r>
          </a:p>
          <a:p>
            <a:endParaRPr kumimoji="1" lang="zh-CN" altLang="en-US" dirty="0"/>
          </a:p>
          <a:p>
            <a:r>
              <a:rPr kumimoji="1" lang="zh-CN" altLang="en-US" dirty="0"/>
              <a:t> </a:t>
            </a:r>
          </a:p>
          <a:p>
            <a:endParaRPr kumimoji="1" lang="zh-CN" altLang="en-US" dirty="0"/>
          </a:p>
          <a:p>
            <a:r>
              <a:rPr kumimoji="1" lang="en-US" altLang="zh-CN" dirty="0"/>
              <a:t>2.</a:t>
            </a:r>
            <a:r>
              <a:rPr kumimoji="1" lang="zh-CN" altLang="en-US" dirty="0"/>
              <a:t>安卓系统的缺点</a:t>
            </a:r>
          </a:p>
          <a:p>
            <a:endParaRPr kumimoji="1" lang="zh-CN" altLang="en-US" dirty="0"/>
          </a:p>
          <a:p>
            <a:endParaRPr kumimoji="1" lang="zh-CN" altLang="en-US" dirty="0"/>
          </a:p>
          <a:p>
            <a:r>
              <a:rPr kumimoji="1" lang="en-US" altLang="zh-CN" dirty="0"/>
              <a:t>(1)</a:t>
            </a:r>
            <a:r>
              <a:rPr kumimoji="1" lang="zh-CN" altLang="en-US" dirty="0"/>
              <a:t>由于系统的开放性，给了恶意程序攻击的机会，尽管底层也加强了安全控制，总体而言，安全性不如</a:t>
            </a:r>
            <a:r>
              <a:rPr kumimoji="1" lang="en-US" altLang="zh-CN" dirty="0"/>
              <a:t>IOS</a:t>
            </a:r>
            <a:r>
              <a:rPr kumimoji="1" lang="zh-CN" altLang="en-US" dirty="0"/>
              <a:t>；</a:t>
            </a:r>
          </a:p>
          <a:p>
            <a:endParaRPr kumimoji="1" lang="zh-CN" altLang="en-US" dirty="0"/>
          </a:p>
          <a:p>
            <a:endParaRPr kumimoji="1" lang="zh-CN" altLang="en-US" dirty="0"/>
          </a:p>
          <a:p>
            <a:r>
              <a:rPr kumimoji="1" lang="en-US" altLang="zh-CN" dirty="0"/>
              <a:t>(2)</a:t>
            </a:r>
            <a:r>
              <a:rPr kumimoji="1" lang="zh-CN" altLang="en-US" dirty="0"/>
              <a:t>碎片化，由于系统的升级要通过手机厂家，导致系统升级缓慢，新版本不能很快得到推广，各种版本分布呈碎片状，很难得到统一；</a:t>
            </a:r>
          </a:p>
          <a:p>
            <a:endParaRPr kumimoji="1" lang="zh-CN" altLang="en-US" dirty="0"/>
          </a:p>
          <a:p>
            <a:endParaRPr kumimoji="1" lang="zh-CN" altLang="en-US" dirty="0"/>
          </a:p>
          <a:p>
            <a:r>
              <a:rPr kumimoji="1" lang="en-US" altLang="zh-CN" dirty="0"/>
              <a:t>(3)</a:t>
            </a:r>
            <a:r>
              <a:rPr kumimoji="1" lang="zh-CN" altLang="en-US" dirty="0"/>
              <a:t>效率比</a:t>
            </a:r>
            <a:r>
              <a:rPr kumimoji="1" lang="en-US" altLang="zh-CN" dirty="0"/>
              <a:t>IOS</a:t>
            </a:r>
            <a:r>
              <a:rPr kumimoji="1" lang="zh-CN" altLang="en-US" dirty="0"/>
              <a:t>低，对硬件要求高，由于应用的编译和运行机制限制，安卓系统一直存在越用越卡的情况，手机硬件不断提升，仍然存在不够用的情况。</a:t>
            </a:r>
          </a:p>
          <a:p>
            <a:endParaRPr kumimoji="1" lang="zh-CN" altLang="en-US" dirty="0"/>
          </a:p>
          <a:p>
            <a:r>
              <a:rPr kumimoji="1" lang="zh-CN" altLang="en-US" dirty="0"/>
              <a:t> </a:t>
            </a:r>
          </a:p>
          <a:p>
            <a:endParaRPr kumimoji="1" lang="zh-CN" altLang="en-US" dirty="0"/>
          </a:p>
          <a:p>
            <a:r>
              <a:rPr kumimoji="1" lang="en-US" altLang="zh-CN" dirty="0"/>
              <a:t>3.</a:t>
            </a:r>
            <a:r>
              <a:rPr kumimoji="1" lang="zh-CN" altLang="en-US" dirty="0"/>
              <a:t>应用场景</a:t>
            </a:r>
          </a:p>
          <a:p>
            <a:endParaRPr kumimoji="1" lang="zh-CN" altLang="en-US" dirty="0"/>
          </a:p>
          <a:p>
            <a:r>
              <a:rPr kumimoji="1" lang="zh-CN" altLang="en-US" dirty="0"/>
              <a:t>面向中低端，应用范围相对于比</a:t>
            </a:r>
            <a:r>
              <a:rPr kumimoji="1" lang="en-US" altLang="zh-CN" dirty="0"/>
              <a:t>IOS</a:t>
            </a:r>
            <a:r>
              <a:rPr kumimoji="1" lang="zh-CN" altLang="en-US" dirty="0"/>
              <a:t>要广。大多数手机只要是安卓系统就都支持，目前安卓手机非常多。</a:t>
            </a:r>
          </a:p>
          <a:p>
            <a:endParaRPr kumimoji="1" lang="zh-CN" altLang="en-US" dirty="0"/>
          </a:p>
          <a:p>
            <a:endParaRPr kumimoji="1" lang="zh-CN" altLang="en-US" dirty="0"/>
          </a:p>
          <a:p>
            <a:r>
              <a:rPr kumimoji="1" lang="zh-CN" altLang="en-US" dirty="0"/>
              <a:t>补充说明</a:t>
            </a:r>
            <a:r>
              <a:rPr kumimoji="1" lang="en-US" altLang="zh-CN" dirty="0"/>
              <a:t>:</a:t>
            </a:r>
          </a:p>
          <a:p>
            <a:endParaRPr kumimoji="1" lang="en-US" altLang="zh-CN" dirty="0"/>
          </a:p>
          <a:p>
            <a:r>
              <a:rPr kumimoji="1" lang="en-US" altLang="zh-CN" dirty="0"/>
              <a:t>Google</a:t>
            </a:r>
            <a:r>
              <a:rPr kumimoji="1" lang="zh-CN" altLang="en-US" dirty="0"/>
              <a:t>一直在努力消除安卓系统的这些缺点，使安卓系统不断得到优化。</a:t>
            </a:r>
          </a:p>
          <a:p>
            <a:endParaRPr kumimoji="1" lang="zh-CN" altLang="en-US" dirty="0"/>
          </a:p>
          <a:p>
            <a:r>
              <a:rPr kumimoji="1" lang="en-US" altLang="zh-CN" dirty="0"/>
              <a:t>IOS</a:t>
            </a:r>
            <a:r>
              <a:rPr kumimoji="1" lang="zh-CN" altLang="en-US" dirty="0"/>
              <a:t>和安卓系统是应用最广，最成功的两个手机操作系统，二者既相互竞争，往往也相互借鉴，促使双方共同发展和进步。</a:t>
            </a:r>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11</a:t>
            </a:fld>
            <a:endParaRPr lang="zh-CN" altLang="en-US"/>
          </a:p>
        </p:txBody>
      </p:sp>
    </p:spTree>
    <p:extLst>
      <p:ext uri="{BB962C8B-B14F-4D97-AF65-F5344CB8AC3E}">
        <p14:creationId xmlns:p14="http://schemas.microsoft.com/office/powerpoint/2010/main" val="226604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D32E63-2DD2-4A23-BA13-7D32DE6F3AE8}" type="slidenum">
              <a:rPr lang="zh-CN" altLang="en-US" smtClean="0"/>
              <a:t>12</a:t>
            </a:fld>
            <a:endParaRPr lang="zh-CN" altLang="en-US"/>
          </a:p>
        </p:txBody>
      </p:sp>
    </p:spTree>
    <p:extLst>
      <p:ext uri="{BB962C8B-B14F-4D97-AF65-F5344CB8AC3E}">
        <p14:creationId xmlns:p14="http://schemas.microsoft.com/office/powerpoint/2010/main" val="342042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85626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4140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4604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69336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231856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310000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409107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9641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58797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267756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005F38-2B2D-4257-88BA-38509297082B}" type="datetimeFigureOut">
              <a:rPr lang="zh-CN" altLang="en-US" smtClean="0"/>
              <a:t>6/3/19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73972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005F38-2B2D-4257-88BA-38509297082B}" type="datetimeFigureOut">
              <a:rPr lang="zh-CN" altLang="en-US" smtClean="0"/>
              <a:t>6/3/19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9F7EA37-6B86-4B62-831C-E9030B8993C4}" type="slidenum">
              <a:rPr lang="zh-CN" altLang="en-US" smtClean="0"/>
              <a:t>‹#›</a:t>
            </a:fld>
            <a:endParaRPr lang="zh-CN" altLang="en-US"/>
          </a:p>
        </p:txBody>
      </p:sp>
    </p:spTree>
    <p:extLst>
      <p:ext uri="{BB962C8B-B14F-4D97-AF65-F5344CB8AC3E}">
        <p14:creationId xmlns:p14="http://schemas.microsoft.com/office/powerpoint/2010/main" val="209262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3" name="TextBox 2"/>
          <p:cNvSpPr txBox="1"/>
          <p:nvPr/>
        </p:nvSpPr>
        <p:spPr>
          <a:xfrm>
            <a:off x="2228300" y="1647719"/>
            <a:ext cx="5296028" cy="1415772"/>
          </a:xfrm>
          <a:prstGeom prst="rect">
            <a:avLst/>
          </a:prstGeom>
          <a:noFill/>
        </p:spPr>
        <p:txBody>
          <a:bodyPr wrap="square" rtlCol="0">
            <a:spAutoFit/>
          </a:bodyPr>
          <a:lstStyle/>
          <a:p>
            <a:r>
              <a:rPr lang="zh-CN" altLang="en-US" sz="5400" dirty="0">
                <a:solidFill>
                  <a:srgbClr val="34C05D"/>
                </a:solidFill>
                <a:latin typeface="微软雅黑" panose="020B0503020204020204" pitchFamily="34" charset="-122"/>
                <a:ea typeface="微软雅黑" panose="020B0503020204020204" pitchFamily="34" charset="-122"/>
              </a:rPr>
              <a:t>牙医到家</a:t>
            </a:r>
            <a:r>
              <a:rPr lang="en-US" altLang="zh-CN" sz="5400" dirty="0">
                <a:solidFill>
                  <a:srgbClr val="34C05D"/>
                </a:solidFill>
                <a:latin typeface="微软雅黑" panose="020B0503020204020204" pitchFamily="34" charset="-122"/>
                <a:ea typeface="微软雅黑" panose="020B0503020204020204" pitchFamily="34" charset="-122"/>
              </a:rPr>
              <a:t>APP</a:t>
            </a:r>
          </a:p>
          <a:p>
            <a:r>
              <a:rPr lang="en-US" altLang="zh-CN" sz="3200" b="1" dirty="0">
                <a:solidFill>
                  <a:schemeClr val="bg1"/>
                </a:solidFill>
                <a:latin typeface="微软雅黑" panose="020B0503020204020204" pitchFamily="34" charset="-122"/>
                <a:ea typeface="微软雅黑" panose="020B0503020204020204" pitchFamily="34" charset="-122"/>
              </a:rPr>
              <a:t>		   </a:t>
            </a:r>
            <a:r>
              <a:rPr lang="zh-CN" altLang="en-US" sz="3200" b="1" dirty="0">
                <a:solidFill>
                  <a:schemeClr val="bg1"/>
                </a:solidFill>
                <a:latin typeface="微软雅黑" panose="020B0503020204020204" pitchFamily="34" charset="-122"/>
                <a:ea typeface="微软雅黑" panose="020B0503020204020204" pitchFamily="34" charset="-122"/>
              </a:rPr>
              <a:t>商业项目计划书</a:t>
            </a:r>
          </a:p>
        </p:txBody>
      </p:sp>
      <p:grpSp>
        <p:nvGrpSpPr>
          <p:cNvPr id="4" name="组合 3"/>
          <p:cNvGrpSpPr/>
          <p:nvPr/>
        </p:nvGrpSpPr>
        <p:grpSpPr>
          <a:xfrm>
            <a:off x="2411760" y="3144332"/>
            <a:ext cx="4249140" cy="435530"/>
            <a:chOff x="2267744" y="3144332"/>
            <a:chExt cx="2761943" cy="435530"/>
          </a:xfrm>
        </p:grpSpPr>
        <p:sp>
          <p:nvSpPr>
            <p:cNvPr id="5" name="矩形 4"/>
            <p:cNvSpPr/>
            <p:nvPr/>
          </p:nvSpPr>
          <p:spPr>
            <a:xfrm>
              <a:off x="2267744" y="3144332"/>
              <a:ext cx="2448272" cy="435530"/>
            </a:xfrm>
            <a:prstGeom prst="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93383" y="3144332"/>
              <a:ext cx="2736304" cy="369332"/>
            </a:xfrm>
            <a:prstGeom prst="rect">
              <a:avLst/>
            </a:prstGeom>
            <a:noFill/>
          </p:spPr>
          <p:txBody>
            <a:bodyPr wrap="square" rtlCol="0">
              <a:spAutoFit/>
            </a:bodyPr>
            <a:lstStyle/>
            <a:p>
              <a:r>
                <a:rPr kumimoji="1" lang="zh-CN" altLang="en-US" b="1" dirty="0">
                  <a:solidFill>
                    <a:schemeClr val="bg1"/>
                  </a:solidFill>
                  <a:latin typeface="微软雅黑"/>
                  <a:ea typeface="微软雅黑"/>
                  <a:cs typeface="微软雅黑"/>
                </a:rPr>
                <a:t>让中国</a:t>
              </a:r>
              <a:r>
                <a:rPr kumimoji="1" lang="en-US" altLang="zh-CN" b="1" dirty="0">
                  <a:solidFill>
                    <a:schemeClr val="bg1"/>
                  </a:solidFill>
                  <a:latin typeface="微软雅黑"/>
                  <a:ea typeface="微软雅黑"/>
                  <a:cs typeface="微软雅黑"/>
                </a:rPr>
                <a:t>14</a:t>
              </a:r>
              <a:r>
                <a:rPr kumimoji="1" lang="zh-CN" altLang="en-US" b="1" dirty="0">
                  <a:solidFill>
                    <a:schemeClr val="bg1"/>
                  </a:solidFill>
                  <a:latin typeface="微软雅黑"/>
                  <a:ea typeface="微软雅黑"/>
                  <a:cs typeface="微软雅黑"/>
                </a:rPr>
                <a:t>亿爱牙的人拥有健康知己</a:t>
              </a:r>
            </a:p>
          </p:txBody>
        </p:sp>
      </p:grpSp>
      <p:sp>
        <p:nvSpPr>
          <p:cNvPr id="7" name="半闭框 6"/>
          <p:cNvSpPr/>
          <p:nvPr/>
        </p:nvSpPr>
        <p:spPr>
          <a:xfrm>
            <a:off x="1835696" y="1419622"/>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p:cNvSpPr/>
          <p:nvPr/>
        </p:nvSpPr>
        <p:spPr>
          <a:xfrm rot="10800000">
            <a:off x="7035958" y="3191659"/>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半闭框 8"/>
          <p:cNvSpPr/>
          <p:nvPr/>
        </p:nvSpPr>
        <p:spPr>
          <a:xfrm rot="16200000">
            <a:off x="1833830" y="31935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5400000">
            <a:off x="7021592" y="14337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0056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19" name="组合 18"/>
          <p:cNvGrpSpPr/>
          <p:nvPr/>
        </p:nvGrpSpPr>
        <p:grpSpPr>
          <a:xfrm>
            <a:off x="1395617" y="1289019"/>
            <a:ext cx="6342058" cy="1073371"/>
            <a:chOff x="1395617" y="1559097"/>
            <a:chExt cx="6342058" cy="1073371"/>
          </a:xfrm>
        </p:grpSpPr>
        <p:grpSp>
          <p:nvGrpSpPr>
            <p:cNvPr id="16" name="组合 15"/>
            <p:cNvGrpSpPr/>
            <p:nvPr/>
          </p:nvGrpSpPr>
          <p:grpSpPr>
            <a:xfrm>
              <a:off x="1395617" y="1579248"/>
              <a:ext cx="6342058" cy="995512"/>
              <a:chOff x="827584" y="1707654"/>
              <a:chExt cx="6048672" cy="995512"/>
            </a:xfrm>
          </p:grpSpPr>
          <p:sp>
            <p:nvSpPr>
              <p:cNvPr id="14" name="矩形 13"/>
              <p:cNvSpPr/>
              <p:nvPr/>
            </p:nvSpPr>
            <p:spPr>
              <a:xfrm>
                <a:off x="827584" y="1707654"/>
                <a:ext cx="250746" cy="995512"/>
              </a:xfrm>
              <a:prstGeom prst="rect">
                <a:avLst/>
              </a:prstGeom>
              <a:solidFill>
                <a:srgbClr val="A4CE52"/>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8330" y="1707654"/>
                <a:ext cx="5797926" cy="995512"/>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9842" y="1741811"/>
              <a:ext cx="697161" cy="697161"/>
            </a:xfrm>
            <a:prstGeom prst="rect">
              <a:avLst/>
            </a:prstGeom>
            <a:effectLst>
              <a:outerShdw blurRad="50800" dist="38100" algn="l" rotWithShape="0">
                <a:prstClr val="black">
                  <a:alpha val="40000"/>
                </a:prstClr>
              </a:outerShdw>
            </a:effectLst>
          </p:spPr>
        </p:pic>
        <p:sp>
          <p:nvSpPr>
            <p:cNvPr id="18" name="TextBox 17"/>
            <p:cNvSpPr txBox="1"/>
            <p:nvPr/>
          </p:nvSpPr>
          <p:spPr>
            <a:xfrm>
              <a:off x="3131839" y="1559097"/>
              <a:ext cx="4605835" cy="1073371"/>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A</a:t>
              </a:r>
            </a:p>
            <a:p>
              <a:pPr>
                <a:lnSpc>
                  <a:spcPct val="150000"/>
                </a:lnSpc>
              </a:pP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“牙医管家</a:t>
              </a:r>
              <a:r>
                <a:rPr lang="en-US" altLang="zh-CN" sz="900" dirty="0" err="1">
                  <a:solidFill>
                    <a:schemeClr val="tx1">
                      <a:lumMod val="95000"/>
                      <a:lumOff val="5000"/>
                    </a:schemeClr>
                  </a:solidFill>
                  <a:latin typeface="微软雅黑" panose="020B0503020204020204" pitchFamily="34" charset="-122"/>
                  <a:ea typeface="微软雅黑" panose="020B0503020204020204" pitchFamily="34" charset="-122"/>
                </a:rPr>
                <a:t>iOS</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版”是一款提供口腔健康服务的软件。主要为牙医专家们提供病患管理、诊所管理、移动办公服务。通过该平台，牙医们可以及时答复患者疾病问题，随时随地和患者进行沟通，提高医生服务质量！减轻牙科医生工作压力。</a:t>
              </a:r>
            </a:p>
          </p:txBody>
        </p:sp>
      </p:grpSp>
      <p:grpSp>
        <p:nvGrpSpPr>
          <p:cNvPr id="26" name="组合 25"/>
          <p:cNvGrpSpPr/>
          <p:nvPr/>
        </p:nvGrpSpPr>
        <p:grpSpPr>
          <a:xfrm>
            <a:off x="1395617" y="2355726"/>
            <a:ext cx="6342058" cy="1073371"/>
            <a:chOff x="1395617" y="1526809"/>
            <a:chExt cx="6342058" cy="1073371"/>
          </a:xfrm>
        </p:grpSpPr>
        <p:grpSp>
          <p:nvGrpSpPr>
            <p:cNvPr id="27" name="组合 26"/>
            <p:cNvGrpSpPr/>
            <p:nvPr/>
          </p:nvGrpSpPr>
          <p:grpSpPr>
            <a:xfrm>
              <a:off x="1395617" y="1579248"/>
              <a:ext cx="6342058" cy="995512"/>
              <a:chOff x="827584" y="1707654"/>
              <a:chExt cx="6048672" cy="995512"/>
            </a:xfrm>
          </p:grpSpPr>
          <p:sp>
            <p:nvSpPr>
              <p:cNvPr id="30" name="矩形 29"/>
              <p:cNvSpPr/>
              <p:nvPr/>
            </p:nvSpPr>
            <p:spPr>
              <a:xfrm>
                <a:off x="827584" y="1707654"/>
                <a:ext cx="250746" cy="995512"/>
              </a:xfrm>
              <a:prstGeom prst="rect">
                <a:avLst/>
              </a:prstGeom>
              <a:solidFill>
                <a:srgbClr val="39B449"/>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78330" y="1707654"/>
                <a:ext cx="5797926" cy="995512"/>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3131839" y="1526809"/>
              <a:ext cx="4605835" cy="1073371"/>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B</a:t>
              </a:r>
            </a:p>
            <a:p>
              <a:pPr>
                <a:lnSpc>
                  <a:spcPct val="150000"/>
                </a:lnSpc>
              </a:pP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牙医帮</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app”</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是一款牙科健康应用软件，牙医帮</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app</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为用户提供了牙医帮云课堂，教人们怎么爱护牙齿健康和它的重要性。</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多诊所管理，</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处置</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rPr>
                <a:t>收费，</a:t>
              </a:r>
              <a:r>
                <a:rPr lang="en-US" altLang="zh-TW" sz="900" dirty="0">
                  <a:solidFill>
                    <a:schemeClr val="tx1">
                      <a:lumMod val="95000"/>
                      <a:lumOff val="5000"/>
                    </a:schemeClr>
                  </a:solidFill>
                  <a:latin typeface="微软雅黑" panose="020B0503020204020204" pitchFamily="34" charset="-122"/>
                  <a:ea typeface="微软雅黑" panose="020B0503020204020204" pitchFamily="34" charset="-122"/>
                </a:rPr>
                <a:t>3.</a:t>
              </a:r>
              <a:r>
                <a:rPr lang="zh-TW" altLang="en-US" sz="900" dirty="0">
                  <a:solidFill>
                    <a:schemeClr val="tx1">
                      <a:lumMod val="95000"/>
                      <a:lumOff val="5000"/>
                    </a:schemeClr>
                  </a:solidFill>
                  <a:latin typeface="微软雅黑" panose="020B0503020204020204" pitchFamily="34" charset="-122"/>
                  <a:ea typeface="微软雅黑" panose="020B0503020204020204" pitchFamily="34" charset="-122"/>
                </a:rPr>
                <a:t>营销，</a:t>
              </a:r>
              <a:r>
                <a:rPr lang="en-US" altLang="zh-TW" sz="900" dirty="0">
                  <a:solidFill>
                    <a:schemeClr val="tx1">
                      <a:lumMod val="95000"/>
                      <a:lumOff val="5000"/>
                    </a:schemeClr>
                  </a:solidFill>
                  <a:latin typeface="微软雅黑" panose="020B0503020204020204" pitchFamily="34" charset="-122"/>
                  <a:ea typeface="微软雅黑" panose="020B0503020204020204" pitchFamily="34" charset="-122"/>
                </a:rPr>
                <a:t>4.</a:t>
              </a:r>
              <a:r>
                <a:rPr lang="zh-TW" altLang="en-US" sz="900" dirty="0">
                  <a:solidFill>
                    <a:schemeClr val="tx1">
                      <a:lumMod val="95000"/>
                      <a:lumOff val="5000"/>
                    </a:schemeClr>
                  </a:solidFill>
                  <a:latin typeface="微软雅黑" panose="020B0503020204020204" pitchFamily="34" charset="-122"/>
                  <a:ea typeface="微软雅黑" panose="020B0503020204020204" pitchFamily="34" charset="-122"/>
                </a:rPr>
                <a:t>统计，</a:t>
              </a:r>
              <a:r>
                <a:rPr lang="en-US" altLang="zh-TW" sz="900" dirty="0">
                  <a:solidFill>
                    <a:schemeClr val="tx1">
                      <a:lumMod val="95000"/>
                      <a:lumOff val="5000"/>
                    </a:schemeClr>
                  </a:solidFill>
                  <a:latin typeface="微软雅黑" panose="020B0503020204020204" pitchFamily="34" charset="-122"/>
                  <a:ea typeface="微软雅黑" panose="020B0503020204020204" pitchFamily="34" charset="-122"/>
                </a:rPr>
                <a:t>5</a:t>
              </a:r>
              <a:r>
                <a:rPr lang="en-US" altLang="zh-CN" sz="900" dirty="0">
                  <a:solidFill>
                    <a:schemeClr val="tx1">
                      <a:lumMod val="95000"/>
                      <a:lumOff val="5000"/>
                    </a:schemeClr>
                  </a:solidFill>
                  <a:latin typeface="微软雅黑" panose="020B0503020204020204" pitchFamily="34" charset="-122"/>
                  <a:ea typeface="微软雅黑" panose="020B0503020204020204" pitchFamily="34" charset="-122"/>
                </a:rPr>
                <a:t>.</a:t>
              </a:r>
              <a:r>
                <a:rPr lang="zh-TW" altLang="en-US" sz="900" dirty="0">
                  <a:solidFill>
                    <a:schemeClr val="tx1">
                      <a:lumMod val="95000"/>
                      <a:lumOff val="5000"/>
                    </a:schemeClr>
                  </a:solidFill>
                  <a:latin typeface="微软雅黑" panose="020B0503020204020204" pitchFamily="34" charset="-122"/>
                  <a:ea typeface="微软雅黑" panose="020B0503020204020204" pitchFamily="34" charset="-122"/>
                </a:rPr>
                <a:t>工作台，</a:t>
              </a:r>
              <a:r>
                <a:rPr lang="en-US" altLang="zh-TW" sz="900" dirty="0">
                  <a:solidFill>
                    <a:schemeClr val="tx1">
                      <a:lumMod val="95000"/>
                      <a:lumOff val="5000"/>
                    </a:schemeClr>
                  </a:solidFill>
                  <a:latin typeface="微软雅黑" panose="020B0503020204020204" pitchFamily="34" charset="-122"/>
                  <a:ea typeface="微软雅黑" panose="020B0503020204020204" pitchFamily="34" charset="-122"/>
                </a:rPr>
                <a:t>6.</a:t>
              </a:r>
              <a:r>
                <a:rPr lang="zh-TW" altLang="en-US" sz="900" dirty="0">
                  <a:solidFill>
                    <a:schemeClr val="tx1">
                      <a:lumMod val="95000"/>
                      <a:lumOff val="5000"/>
                    </a:schemeClr>
                  </a:solidFill>
                  <a:latin typeface="微软雅黑" panose="020B0503020204020204" pitchFamily="34" charset="-122"/>
                  <a:ea typeface="微软雅黑" panose="020B0503020204020204" pitchFamily="34" charset="-122"/>
                </a:rPr>
                <a:t>消息</a:t>
              </a:r>
              <a:endParaRPr lang="zh-CN" alt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395617" y="3506328"/>
            <a:ext cx="6342058" cy="1017189"/>
            <a:chOff x="1395617" y="1557571"/>
            <a:chExt cx="6342058" cy="1017189"/>
          </a:xfrm>
        </p:grpSpPr>
        <p:grpSp>
          <p:nvGrpSpPr>
            <p:cNvPr id="33" name="组合 32"/>
            <p:cNvGrpSpPr/>
            <p:nvPr/>
          </p:nvGrpSpPr>
          <p:grpSpPr>
            <a:xfrm>
              <a:off x="1395617" y="1579248"/>
              <a:ext cx="6342058" cy="995512"/>
              <a:chOff x="827584" y="1707654"/>
              <a:chExt cx="6048672" cy="995512"/>
            </a:xfrm>
          </p:grpSpPr>
          <p:sp>
            <p:nvSpPr>
              <p:cNvPr id="36" name="矩形 35"/>
              <p:cNvSpPr/>
              <p:nvPr/>
            </p:nvSpPr>
            <p:spPr>
              <a:xfrm>
                <a:off x="827584" y="1707654"/>
                <a:ext cx="250746" cy="995512"/>
              </a:xfrm>
              <a:prstGeom prst="rect">
                <a:avLst/>
              </a:prstGeom>
              <a:solidFill>
                <a:srgbClr val="046538"/>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78330" y="1707654"/>
                <a:ext cx="5797926" cy="995512"/>
              </a:xfrm>
              <a:prstGeom prst="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9842" y="1741811"/>
              <a:ext cx="697161" cy="697161"/>
            </a:xfrm>
            <a:prstGeom prst="rect">
              <a:avLst/>
            </a:prstGeom>
            <a:effectLst>
              <a:outerShdw blurRad="50800" dist="38100" algn="l" rotWithShape="0">
                <a:prstClr val="black">
                  <a:alpha val="40000"/>
                </a:prstClr>
              </a:outerShdw>
            </a:effectLst>
          </p:spPr>
        </p:pic>
        <p:sp>
          <p:nvSpPr>
            <p:cNvPr id="35" name="TextBox 34"/>
            <p:cNvSpPr txBox="1"/>
            <p:nvPr/>
          </p:nvSpPr>
          <p:spPr>
            <a:xfrm>
              <a:off x="3131839" y="1557571"/>
              <a:ext cx="4605835" cy="865622"/>
            </a:xfrm>
            <a:prstGeom prst="rect">
              <a:avLst/>
            </a:prstGeom>
            <a:noFill/>
          </p:spPr>
          <p:txBody>
            <a:bodyPr wrap="square" rtlCol="0">
              <a:spAutoFit/>
            </a:bodyPr>
            <a:lstStyle/>
            <a:p>
              <a:pPr>
                <a:lnSpc>
                  <a:spcPct val="15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对手</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C</a:t>
              </a:r>
            </a:p>
            <a:p>
              <a:pPr>
                <a:lnSpc>
                  <a:spcPct val="150000"/>
                </a:lnSpc>
              </a:pPr>
              <a:r>
                <a:rPr lang="zh-CN" altLang="en-US" sz="900" b="1" dirty="0">
                  <a:solidFill>
                    <a:schemeClr val="tx1">
                      <a:lumMod val="95000"/>
                      <a:lumOff val="5000"/>
                    </a:schemeClr>
                  </a:solidFill>
                  <a:latin typeface="微软雅黑" panose="020B0503020204020204" pitchFamily="34" charset="-122"/>
                  <a:ea typeface="微软雅黑" panose="020B0503020204020204" pitchFamily="34" charset="-122"/>
                </a:rPr>
                <a:t>“身边牙医</a:t>
              </a:r>
              <a:r>
                <a:rPr lang="en-US" altLang="zh-CN" sz="900" b="1" dirty="0">
                  <a:solidFill>
                    <a:schemeClr val="tx1">
                      <a:lumMod val="95000"/>
                      <a:lumOff val="5000"/>
                    </a:schemeClr>
                  </a:solidFill>
                  <a:latin typeface="微软雅黑" panose="020B0503020204020204" pitchFamily="34" charset="-122"/>
                  <a:ea typeface="微软雅黑" panose="020B0503020204020204" pitchFamily="34" charset="-122"/>
                </a:rPr>
                <a:t>APP</a:t>
              </a:r>
              <a:r>
                <a:rPr lang="zh-CN" altLang="en-US" sz="900" b="1" dirty="0">
                  <a:solidFill>
                    <a:schemeClr val="tx1">
                      <a:lumMod val="95000"/>
                      <a:lumOff val="5000"/>
                    </a:schemeClr>
                  </a:solidFill>
                  <a:latin typeface="微软雅黑" panose="020B0503020204020204" pitchFamily="34" charset="-122"/>
                  <a:ea typeface="微软雅黑" panose="020B0503020204020204" pitchFamily="34" charset="-122"/>
                </a:rPr>
                <a:t>”是一款关于口腔医疗的</a:t>
              </a:r>
              <a:r>
                <a:rPr lang="en-US" altLang="zh-CN" sz="900" b="1" dirty="0">
                  <a:solidFill>
                    <a:schemeClr val="tx1">
                      <a:lumMod val="95000"/>
                      <a:lumOff val="5000"/>
                    </a:schemeClr>
                  </a:solidFill>
                  <a:latin typeface="微软雅黑" panose="020B0503020204020204" pitchFamily="34" charset="-122"/>
                  <a:ea typeface="微软雅黑" panose="020B0503020204020204" pitchFamily="34" charset="-122"/>
                </a:rPr>
                <a:t>APP</a:t>
              </a:r>
              <a:r>
                <a:rPr lang="zh-CN" altLang="en-US" sz="900" b="1" dirty="0">
                  <a:solidFill>
                    <a:schemeClr val="tx1">
                      <a:lumMod val="95000"/>
                      <a:lumOff val="5000"/>
                    </a:schemeClr>
                  </a:solidFill>
                  <a:latin typeface="微软雅黑" panose="020B0503020204020204" pitchFamily="34" charset="-122"/>
                  <a:ea typeface="微软雅黑" panose="020B0503020204020204" pitchFamily="34" charset="-122"/>
                </a:rPr>
                <a:t>，用户通过</a:t>
              </a:r>
              <a:r>
                <a:rPr lang="en-US" altLang="zh-CN" sz="900" b="1" dirty="0">
                  <a:solidFill>
                    <a:schemeClr val="tx1">
                      <a:lumMod val="95000"/>
                      <a:lumOff val="5000"/>
                    </a:schemeClr>
                  </a:solidFill>
                  <a:latin typeface="微软雅黑" panose="020B0503020204020204" pitchFamily="34" charset="-122"/>
                  <a:ea typeface="微软雅黑" panose="020B0503020204020204" pitchFamily="34" charset="-122"/>
                </a:rPr>
                <a:t>APP</a:t>
              </a:r>
              <a:r>
                <a:rPr lang="zh-CN" altLang="en-US" sz="900" b="1" dirty="0">
                  <a:solidFill>
                    <a:schemeClr val="tx1">
                      <a:lumMod val="95000"/>
                      <a:lumOff val="5000"/>
                    </a:schemeClr>
                  </a:solidFill>
                  <a:latin typeface="微软雅黑" panose="020B0503020204020204" pitchFamily="34" charset="-122"/>
                  <a:ea typeface="微软雅黑" panose="020B0503020204020204" pitchFamily="34" charset="-122"/>
                </a:rPr>
                <a:t>可以进行口腔自诊、预约就诊，还可以报名参加相关活动以及阅读关于牙医方面的新闻资讯</a:t>
              </a:r>
              <a:endParaRPr lang="en-US" altLang="zh-CN" sz="9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561" y="2499624"/>
            <a:ext cx="792442" cy="792442"/>
          </a:xfrm>
          <a:prstGeom prst="rect">
            <a:avLst/>
          </a:prstGeom>
          <a:effectLst>
            <a:outerShdw blurRad="50800" dist="38100" dir="2700000" algn="tl" rotWithShape="0">
              <a:prstClr val="black">
                <a:alpha val="40000"/>
              </a:prstClr>
            </a:outerShdw>
          </a:effectLst>
        </p:spPr>
      </p:pic>
      <p:grpSp>
        <p:nvGrpSpPr>
          <p:cNvPr id="40" name="组合 39"/>
          <p:cNvGrpSpPr/>
          <p:nvPr/>
        </p:nvGrpSpPr>
        <p:grpSpPr>
          <a:xfrm>
            <a:off x="2616530" y="351985"/>
            <a:ext cx="3613829" cy="923330"/>
            <a:chOff x="2616530" y="351985"/>
            <a:chExt cx="3613829" cy="923330"/>
          </a:xfrm>
        </p:grpSpPr>
        <p:sp>
          <p:nvSpPr>
            <p:cNvPr id="5" name="矩形 4"/>
            <p:cNvSpPr/>
            <p:nvPr/>
          </p:nvSpPr>
          <p:spPr>
            <a:xfrm>
              <a:off x="2657003" y="351985"/>
              <a:ext cx="3573356"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竞争对手分析</a:t>
              </a:r>
              <a:endPar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矩形 38"/>
            <p:cNvSpPr/>
            <p:nvPr/>
          </p:nvSpPr>
          <p:spPr>
            <a:xfrm>
              <a:off x="2616530" y="113159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856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0"/>
            <a:ext cx="9154708" cy="5149523"/>
          </a:xfrm>
          <a:prstGeom prst="rect">
            <a:avLst/>
          </a:prstGeom>
        </p:spPr>
      </p:pic>
      <p:grpSp>
        <p:nvGrpSpPr>
          <p:cNvPr id="3" name="组合 2"/>
          <p:cNvGrpSpPr/>
          <p:nvPr/>
        </p:nvGrpSpPr>
        <p:grpSpPr>
          <a:xfrm>
            <a:off x="2589213" y="389958"/>
            <a:ext cx="3655772" cy="825419"/>
            <a:chOff x="2556438" y="339502"/>
            <a:chExt cx="3655772" cy="825419"/>
          </a:xfrm>
        </p:grpSpPr>
        <p:sp>
          <p:nvSpPr>
            <p:cNvPr id="4" name="矩形 3"/>
            <p:cNvSpPr/>
            <p:nvPr/>
          </p:nvSpPr>
          <p:spPr>
            <a:xfrm>
              <a:off x="2921082"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竞争优势</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081129" y="2458220"/>
            <a:ext cx="1059582" cy="1059582"/>
          </a:xfrm>
          <a:prstGeom prst="rect">
            <a:avLst/>
          </a:prstGeom>
        </p:spPr>
      </p:pic>
      <p:grpSp>
        <p:nvGrpSpPr>
          <p:cNvPr id="16" name="组合 15"/>
          <p:cNvGrpSpPr/>
          <p:nvPr/>
        </p:nvGrpSpPr>
        <p:grpSpPr>
          <a:xfrm>
            <a:off x="2071011" y="1378100"/>
            <a:ext cx="1069700" cy="1180004"/>
            <a:chOff x="1465538" y="1419622"/>
            <a:chExt cx="1069700" cy="1180004"/>
          </a:xfrm>
        </p:grpSpPr>
        <p:sp>
          <p:nvSpPr>
            <p:cNvPr id="7" name="矩形 6"/>
            <p:cNvSpPr/>
            <p:nvPr/>
          </p:nvSpPr>
          <p:spPr>
            <a:xfrm>
              <a:off x="1465538" y="1419622"/>
              <a:ext cx="1069700" cy="1069700"/>
            </a:xfrm>
            <a:prstGeom prst="rect">
              <a:avLst/>
            </a:prstGeom>
            <a:solidFill>
              <a:srgbClr val="A4CE52"/>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475656" y="1491630"/>
              <a:ext cx="1059582" cy="1107996"/>
            </a:xfrm>
            <a:prstGeom prst="rect">
              <a:avLst/>
            </a:prstGeom>
            <a:noFill/>
          </p:spPr>
          <p:txBody>
            <a:bodyPr wrap="square" rtlCol="0">
              <a:spAutoFit/>
            </a:bodyPr>
            <a:lstStyle/>
            <a:p>
              <a:pPr algn="ctr"/>
              <a:r>
                <a:rPr lang="en-US" altLang="zh-CN" sz="2400" dirty="0">
                  <a:solidFill>
                    <a:schemeClr val="bg1"/>
                  </a:solidFill>
                </a:rPr>
                <a:t>01</a:t>
              </a:r>
            </a:p>
            <a:p>
              <a:pPr algn="ctr"/>
              <a:r>
                <a:rPr lang="zh-CN" altLang="en-US" sz="1400" dirty="0">
                  <a:solidFill>
                    <a:schemeClr val="bg1"/>
                  </a:solidFill>
                  <a:latin typeface="微软雅黑" panose="020B0503020204020204" pitchFamily="34" charset="-122"/>
                  <a:ea typeface="微软雅黑" panose="020B0503020204020204" pitchFamily="34" charset="-122"/>
                </a:rPr>
                <a:t>微信小程序</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140711" y="2447800"/>
            <a:ext cx="1069700" cy="1069700"/>
            <a:chOff x="2535238" y="2489322"/>
            <a:chExt cx="1069700" cy="1069700"/>
          </a:xfrm>
        </p:grpSpPr>
        <p:sp>
          <p:nvSpPr>
            <p:cNvPr id="8" name="矩形 7"/>
            <p:cNvSpPr/>
            <p:nvPr/>
          </p:nvSpPr>
          <p:spPr>
            <a:xfrm>
              <a:off x="2535238" y="2489322"/>
              <a:ext cx="1069700" cy="1069700"/>
            </a:xfrm>
            <a:prstGeom prst="rect">
              <a:avLst/>
            </a:prstGeom>
            <a:solidFill>
              <a:srgbClr val="74C05E"/>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540297" y="2554587"/>
              <a:ext cx="1059582" cy="892552"/>
            </a:xfrm>
            <a:prstGeom prst="rect">
              <a:avLst/>
            </a:prstGeom>
            <a:noFill/>
          </p:spPr>
          <p:txBody>
            <a:bodyPr wrap="square" rtlCol="0">
              <a:spAutoFit/>
            </a:bodyPr>
            <a:lstStyle/>
            <a:p>
              <a:pPr algn="ctr"/>
              <a:r>
                <a:rPr lang="en-US" altLang="zh-CN" sz="2400" dirty="0">
                  <a:solidFill>
                    <a:schemeClr val="bg1"/>
                  </a:solidFill>
                </a:rPr>
                <a:t>02</a:t>
              </a:r>
            </a:p>
            <a:p>
              <a:pPr algn="ctr"/>
              <a:r>
                <a:rPr lang="zh-CN" altLang="en-US" sz="1400" dirty="0">
                  <a:solidFill>
                    <a:schemeClr val="bg1"/>
                  </a:solidFill>
                  <a:latin typeface="微软雅黑" panose="020B0503020204020204" pitchFamily="34" charset="-122"/>
                  <a:ea typeface="微软雅黑" panose="020B0503020204020204" pitchFamily="34" charset="-122"/>
                </a:rPr>
                <a:t>苹果</a:t>
              </a:r>
              <a:r>
                <a:rPr lang="en-US" altLang="zh-CN" sz="1400" dirty="0">
                  <a:solidFill>
                    <a:schemeClr val="bg1"/>
                  </a:solidFill>
                  <a:latin typeface="微软雅黑" panose="020B0503020204020204" pitchFamily="34" charset="-122"/>
                  <a:ea typeface="微软雅黑" panose="020B0503020204020204" pitchFamily="34" charset="-122"/>
                </a:rPr>
                <a:t>APP</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071011" y="3517345"/>
            <a:ext cx="1069700" cy="1173123"/>
            <a:chOff x="1465538" y="3558867"/>
            <a:chExt cx="1069700" cy="1173123"/>
          </a:xfrm>
        </p:grpSpPr>
        <p:sp>
          <p:nvSpPr>
            <p:cNvPr id="9" name="矩形 8"/>
            <p:cNvSpPr/>
            <p:nvPr/>
          </p:nvSpPr>
          <p:spPr>
            <a:xfrm>
              <a:off x="1465538" y="3558867"/>
              <a:ext cx="1069700" cy="1069700"/>
            </a:xfrm>
            <a:prstGeom prst="rect">
              <a:avLst/>
            </a:prstGeom>
            <a:solidFill>
              <a:srgbClr val="046538"/>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65538" y="3623994"/>
              <a:ext cx="1059582" cy="1107996"/>
            </a:xfrm>
            <a:prstGeom prst="rect">
              <a:avLst/>
            </a:prstGeom>
            <a:noFill/>
          </p:spPr>
          <p:txBody>
            <a:bodyPr wrap="square" rtlCol="0">
              <a:spAutoFit/>
            </a:bodyPr>
            <a:lstStyle/>
            <a:p>
              <a:pPr algn="ctr"/>
              <a:r>
                <a:rPr lang="en-US" altLang="zh-CN" sz="2400" dirty="0">
                  <a:solidFill>
                    <a:schemeClr val="bg1"/>
                  </a:solidFill>
                </a:rPr>
                <a:t>03</a:t>
              </a:r>
            </a:p>
            <a:p>
              <a:pPr algn="ctr"/>
              <a:r>
                <a:rPr lang="zh-CN" altLang="en-US" sz="1400" dirty="0">
                  <a:solidFill>
                    <a:schemeClr val="bg1"/>
                  </a:solidFill>
                  <a:latin typeface="微软雅黑" panose="020B0503020204020204" pitchFamily="34" charset="-122"/>
                  <a:ea typeface="微软雅黑" panose="020B0503020204020204" pitchFamily="34" charset="-122"/>
                </a:rPr>
                <a:t>安卓手机</a:t>
              </a:r>
              <a:r>
                <a:rPr lang="en-US" altLang="zh-CN" sz="1400" dirty="0">
                  <a:solidFill>
                    <a:schemeClr val="bg1"/>
                  </a:solidFill>
                  <a:latin typeface="微软雅黑" panose="020B0503020204020204" pitchFamily="34" charset="-122"/>
                  <a:ea typeface="微软雅黑" panose="020B0503020204020204" pitchFamily="34" charset="-122"/>
                </a:rPr>
                <a:t>App</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011429" y="2447645"/>
            <a:ext cx="1069700" cy="1069700"/>
            <a:chOff x="405956" y="2489167"/>
            <a:chExt cx="1069700" cy="1069700"/>
          </a:xfrm>
        </p:grpSpPr>
        <p:sp>
          <p:nvSpPr>
            <p:cNvPr id="10" name="矩形 9"/>
            <p:cNvSpPr/>
            <p:nvPr/>
          </p:nvSpPr>
          <p:spPr>
            <a:xfrm>
              <a:off x="405956" y="2489167"/>
              <a:ext cx="1069700" cy="1069700"/>
            </a:xfrm>
            <a:prstGeom prst="rect">
              <a:avLst/>
            </a:prstGeom>
            <a:solidFill>
              <a:srgbClr val="39B449"/>
            </a:soli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05956" y="2573838"/>
              <a:ext cx="1059582" cy="677108"/>
            </a:xfrm>
            <a:prstGeom prst="rect">
              <a:avLst/>
            </a:prstGeom>
            <a:noFill/>
          </p:spPr>
          <p:txBody>
            <a:bodyPr wrap="square" rtlCol="0">
              <a:spAutoFit/>
            </a:bodyPr>
            <a:lstStyle/>
            <a:p>
              <a:pPr algn="ctr"/>
              <a:r>
                <a:rPr lang="en-US" altLang="zh-CN" sz="2400" dirty="0">
                  <a:solidFill>
                    <a:schemeClr val="bg1"/>
                  </a:solidFill>
                </a:rPr>
                <a:t>04</a:t>
              </a:r>
            </a:p>
            <a:p>
              <a:pPr algn="ctr"/>
              <a:r>
                <a:rPr lang="zh-CN" altLang="en-US" sz="1400" dirty="0">
                  <a:solidFill>
                    <a:schemeClr val="bg1"/>
                  </a:solidFill>
                  <a:latin typeface="微软雅黑" panose="020B0503020204020204" pitchFamily="34" charset="-122"/>
                  <a:ea typeface="微软雅黑" panose="020B0503020204020204" pitchFamily="34" charset="-122"/>
                </a:rPr>
                <a:t>其他应用</a:t>
              </a:r>
            </a:p>
          </p:txBody>
        </p:sp>
      </p:grpSp>
      <p:grpSp>
        <p:nvGrpSpPr>
          <p:cNvPr id="27" name="组合 26"/>
          <p:cNvGrpSpPr/>
          <p:nvPr/>
        </p:nvGrpSpPr>
        <p:grpSpPr>
          <a:xfrm>
            <a:off x="4566646" y="1524118"/>
            <a:ext cx="4032448" cy="1983251"/>
            <a:chOff x="4972364" y="1524118"/>
            <a:chExt cx="4032448" cy="1983251"/>
          </a:xfrm>
        </p:grpSpPr>
        <p:sp>
          <p:nvSpPr>
            <p:cNvPr id="23" name="TextBox 22"/>
            <p:cNvSpPr txBox="1"/>
            <p:nvPr/>
          </p:nvSpPr>
          <p:spPr>
            <a:xfrm>
              <a:off x="4972364" y="2045430"/>
              <a:ext cx="4032448" cy="1461939"/>
            </a:xfrm>
            <a:prstGeom prst="rect">
              <a:avLst/>
            </a:prstGeom>
            <a:noFill/>
          </p:spPr>
          <p:txBody>
            <a:bodyPr wrap="square" rtlCol="0">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基于庞大微信</a:t>
              </a:r>
              <a:r>
                <a:rPr lang="zh-CN" altLang="zh-CN" sz="1200" dirty="0">
                  <a:solidFill>
                    <a:schemeClr val="bg1"/>
                  </a:solidFill>
                  <a:latin typeface="微软雅黑" panose="020B0503020204020204" pitchFamily="34" charset="-122"/>
                  <a:ea typeface="微软雅黑" panose="020B0503020204020204" pitchFamily="34" charset="-122"/>
                </a:rPr>
                <a:t>7</a:t>
              </a:r>
              <a:r>
                <a:rPr lang="zh-CN" altLang="en-US" sz="1200" dirty="0">
                  <a:solidFill>
                    <a:schemeClr val="bg1"/>
                  </a:solidFill>
                  <a:latin typeface="微软雅黑" panose="020B0503020204020204" pitchFamily="34" charset="-122"/>
                  <a:ea typeface="微软雅黑" panose="020B0503020204020204" pitchFamily="34" charset="-122"/>
                </a:rPr>
                <a:t>亿用户使用群</a:t>
              </a:r>
              <a:r>
                <a:rPr lang="en-US" altLang="zh-CN" sz="1200" dirty="0">
                  <a:solidFill>
                    <a:schemeClr val="bg1"/>
                  </a:solidFill>
                  <a:latin typeface="微软雅黑" panose="020B0503020204020204" pitchFamily="34" charset="-122"/>
                  <a:ea typeface="微软雅黑" panose="020B0503020204020204" pitchFamily="34" charset="-122"/>
                </a:rPr>
                <a:t>;</a:t>
              </a: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对用户使用上来说，确实方便，要用的时候打开，不用的时候关掉，即用即走。</a:t>
              </a:r>
            </a:p>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3.</a:t>
              </a:r>
              <a:r>
                <a:rPr kumimoji="1" lang="zh-CN" altLang="en-US" sz="1200" dirty="0">
                  <a:solidFill>
                    <a:srgbClr val="FFFFFF"/>
                  </a:solidFill>
                </a:rPr>
                <a:t>运行速度跟</a:t>
              </a:r>
              <a:r>
                <a:rPr kumimoji="1" lang="en-US" altLang="zh-CN" sz="1200" dirty="0">
                  <a:solidFill>
                    <a:srgbClr val="FFFFFF"/>
                  </a:solidFill>
                </a:rPr>
                <a:t>APP</a:t>
              </a:r>
              <a:r>
                <a:rPr kumimoji="1" lang="zh-CN" altLang="en-US" sz="1200" dirty="0">
                  <a:solidFill>
                    <a:srgbClr val="FFFFFF"/>
                  </a:solidFill>
                </a:rPr>
                <a:t>差不多，也能做出很多</a:t>
              </a:r>
              <a:r>
                <a:rPr kumimoji="1" lang="en-US" altLang="zh-CN" sz="1200" dirty="0">
                  <a:solidFill>
                    <a:srgbClr val="FFFFFF"/>
                  </a:solidFill>
                </a:rPr>
                <a:t>H5</a:t>
              </a:r>
              <a:r>
                <a:rPr kumimoji="1" lang="zh-CN" altLang="en-US" sz="1200" dirty="0">
                  <a:solidFill>
                    <a:srgbClr val="FFFFFF"/>
                  </a:solidFill>
                </a:rPr>
                <a:t>不做到的功能，开发成本跟</a:t>
              </a:r>
              <a:r>
                <a:rPr kumimoji="1" lang="en-US" altLang="zh-CN" sz="1200" dirty="0">
                  <a:solidFill>
                    <a:srgbClr val="FFFFFF"/>
                  </a:solidFill>
                </a:rPr>
                <a:t>H5</a:t>
              </a:r>
              <a:r>
                <a:rPr kumimoji="1" lang="zh-CN" altLang="en-US" sz="1200" dirty="0">
                  <a:solidFill>
                    <a:srgbClr val="FFFFFF"/>
                  </a:solidFill>
                </a:rPr>
                <a:t>差不多，但是相对来说开发成本比</a:t>
              </a:r>
              <a:r>
                <a:rPr kumimoji="1" lang="en-US" altLang="zh-CN" sz="1200" dirty="0">
                  <a:solidFill>
                    <a:srgbClr val="FFFFFF"/>
                  </a:solidFill>
                </a:rPr>
                <a:t>APP</a:t>
              </a:r>
              <a:r>
                <a:rPr kumimoji="1" lang="zh-CN" altLang="en-US" sz="1200" dirty="0">
                  <a:solidFill>
                    <a:srgbClr val="FFFFFF"/>
                  </a:solidFill>
                </a:rPr>
                <a:t>要低</a:t>
              </a:r>
              <a:r>
                <a:rPr kumimoji="1" lang="en-US" altLang="zh-CN" sz="1200" dirty="0">
                  <a:solidFill>
                    <a:srgbClr val="FFFFFF"/>
                  </a:solidFill>
                </a:rPr>
                <a:t>;</a:t>
              </a: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5004048" y="1524118"/>
              <a:ext cx="1415772" cy="581057"/>
            </a:xfrm>
            <a:prstGeom prst="rect">
              <a:avLst/>
            </a:prstGeom>
          </p:spPr>
          <p:txBody>
            <a:bodyPr wrap="none">
              <a:spAutoFit/>
            </a:bodyPr>
            <a:lstStyle/>
            <a:p>
              <a:pPr>
                <a:lnSpc>
                  <a:spcPct val="150000"/>
                </a:lnSpc>
              </a:pPr>
              <a:r>
                <a:rPr lang="zh-CN" altLang="en-US"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竞争优势</a:t>
              </a:r>
              <a:endParaRPr lang="en-US" altLang="zh-CN"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2715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0"/>
            <a:ext cx="9154708" cy="5149523"/>
          </a:xfrm>
          <a:prstGeom prst="rect">
            <a:avLst/>
          </a:prstGeom>
        </p:spPr>
      </p:pic>
      <p:grpSp>
        <p:nvGrpSpPr>
          <p:cNvPr id="3" name="组合 2"/>
          <p:cNvGrpSpPr/>
          <p:nvPr/>
        </p:nvGrpSpPr>
        <p:grpSpPr>
          <a:xfrm>
            <a:off x="2610039" y="195486"/>
            <a:ext cx="3655772" cy="825419"/>
            <a:chOff x="2556438" y="339502"/>
            <a:chExt cx="3655772" cy="825419"/>
          </a:xfrm>
        </p:grpSpPr>
        <p:sp>
          <p:nvSpPr>
            <p:cNvPr id="4" name="矩形 3"/>
            <p:cNvSpPr/>
            <p:nvPr/>
          </p:nvSpPr>
          <p:spPr>
            <a:xfrm>
              <a:off x="2921082"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2.4.</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发展计划</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978415" y="1095535"/>
            <a:ext cx="7192623" cy="2988332"/>
            <a:chOff x="1015506" y="1203598"/>
            <a:chExt cx="7192623" cy="2988332"/>
          </a:xfrm>
        </p:grpSpPr>
        <p:grpSp>
          <p:nvGrpSpPr>
            <p:cNvPr id="8" name="组合 7"/>
            <p:cNvGrpSpPr/>
            <p:nvPr/>
          </p:nvGrpSpPr>
          <p:grpSpPr>
            <a:xfrm>
              <a:off x="1015506" y="3795886"/>
              <a:ext cx="396044" cy="396044"/>
              <a:chOff x="1650591" y="2157705"/>
              <a:chExt cx="396044" cy="396044"/>
            </a:xfrm>
          </p:grpSpPr>
          <p:sp>
            <p:nvSpPr>
              <p:cNvPr id="6" name="流程图: 联系 5"/>
              <p:cNvSpPr/>
              <p:nvPr/>
            </p:nvSpPr>
            <p:spPr>
              <a:xfrm>
                <a:off x="1691681" y="2211711"/>
                <a:ext cx="288032" cy="288032"/>
              </a:xfrm>
              <a:prstGeom prst="flowChartConnector">
                <a:avLst/>
              </a:prstGeom>
              <a:solidFill>
                <a:srgbClr val="E3E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同心圆 6"/>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6" name="直接连接符 25"/>
            <p:cNvCxnSpPr>
              <a:endCxn id="10" idx="3"/>
            </p:cNvCxnSpPr>
            <p:nvPr/>
          </p:nvCxnSpPr>
          <p:spPr>
            <a:xfrm flipV="1">
              <a:off x="1344628" y="3231647"/>
              <a:ext cx="592341" cy="618246"/>
            </a:xfrm>
            <a:prstGeom prst="line">
              <a:avLst/>
            </a:prstGeom>
            <a:ln w="76200">
              <a:solidFill>
                <a:srgbClr val="E3E56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6"/>
              <a:endCxn id="14" idx="2"/>
            </p:cNvCxnSpPr>
            <p:nvPr/>
          </p:nvCxnSpPr>
          <p:spPr>
            <a:xfrm>
              <a:off x="2182820" y="3129812"/>
              <a:ext cx="812960" cy="314018"/>
            </a:xfrm>
            <a:prstGeom prst="line">
              <a:avLst/>
            </a:prstGeom>
            <a:ln w="76200">
              <a:solidFill>
                <a:srgbClr val="A4CE52"/>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853698" y="2931790"/>
              <a:ext cx="396044" cy="396044"/>
              <a:chOff x="1650591" y="2157705"/>
              <a:chExt cx="396044" cy="396044"/>
            </a:xfrm>
          </p:grpSpPr>
          <p:sp>
            <p:nvSpPr>
              <p:cNvPr id="10" name="流程图: 联系 9"/>
              <p:cNvSpPr/>
              <p:nvPr/>
            </p:nvSpPr>
            <p:spPr>
              <a:xfrm>
                <a:off x="1691681" y="2211711"/>
                <a:ext cx="288032" cy="288032"/>
              </a:xfrm>
              <a:prstGeom prst="flowChartConnector">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心圆 10"/>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35" name="直接连接符 34"/>
            <p:cNvCxnSpPr/>
            <p:nvPr/>
          </p:nvCxnSpPr>
          <p:spPr>
            <a:xfrm flipV="1">
              <a:off x="3161525" y="2439534"/>
              <a:ext cx="1392205" cy="999401"/>
            </a:xfrm>
            <a:prstGeom prst="line">
              <a:avLst/>
            </a:prstGeom>
            <a:ln w="76200">
              <a:solidFill>
                <a:srgbClr val="74C05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606902" y="2430824"/>
              <a:ext cx="1284330" cy="670968"/>
            </a:xfrm>
            <a:prstGeom prst="line">
              <a:avLst/>
            </a:prstGeom>
            <a:ln w="76200">
              <a:solidFill>
                <a:srgbClr val="39B44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878316" y="1995686"/>
              <a:ext cx="1357980" cy="1106106"/>
            </a:xfrm>
            <a:prstGeom prst="line">
              <a:avLst/>
            </a:prstGeom>
            <a:ln w="76200">
              <a:solidFill>
                <a:srgbClr val="0A943F"/>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954690" y="3245808"/>
              <a:ext cx="396044" cy="396044"/>
              <a:chOff x="1650591" y="2157705"/>
              <a:chExt cx="396044" cy="396044"/>
            </a:xfrm>
          </p:grpSpPr>
          <p:sp>
            <p:nvSpPr>
              <p:cNvPr id="14" name="流程图: 联系 13"/>
              <p:cNvSpPr/>
              <p:nvPr/>
            </p:nvSpPr>
            <p:spPr>
              <a:xfrm>
                <a:off x="1691681" y="2211711"/>
                <a:ext cx="288032" cy="288032"/>
              </a:xfrm>
              <a:prstGeom prst="flowChartConnector">
                <a:avLst/>
              </a:prstGeom>
              <a:solidFill>
                <a:srgbClr val="74C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心圆 14"/>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 name="组合 15"/>
            <p:cNvGrpSpPr/>
            <p:nvPr/>
          </p:nvGrpSpPr>
          <p:grpSpPr>
            <a:xfrm>
              <a:off x="4368624" y="2241512"/>
              <a:ext cx="396044" cy="396044"/>
              <a:chOff x="1650591" y="2157705"/>
              <a:chExt cx="396044" cy="396044"/>
            </a:xfrm>
          </p:grpSpPr>
          <p:sp>
            <p:nvSpPr>
              <p:cNvPr id="17" name="流程图: 联系 16"/>
              <p:cNvSpPr/>
              <p:nvPr/>
            </p:nvSpPr>
            <p:spPr>
              <a:xfrm>
                <a:off x="1691681" y="2211711"/>
                <a:ext cx="288032" cy="288032"/>
              </a:xfrm>
              <a:prstGeom prst="flowChartConnector">
                <a:avLst/>
              </a:pr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同心圆 17"/>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5693210" y="2903770"/>
              <a:ext cx="396044" cy="396044"/>
              <a:chOff x="1650591" y="2157705"/>
              <a:chExt cx="396044" cy="396044"/>
            </a:xfrm>
          </p:grpSpPr>
          <p:sp>
            <p:nvSpPr>
              <p:cNvPr id="20" name="流程图: 联系 19"/>
              <p:cNvSpPr/>
              <p:nvPr/>
            </p:nvSpPr>
            <p:spPr>
              <a:xfrm>
                <a:off x="1691681" y="2211711"/>
                <a:ext cx="288032" cy="288032"/>
              </a:xfrm>
              <a:prstGeom prst="flowChartConnector">
                <a:avLst/>
              </a:prstGeom>
              <a:solidFill>
                <a:srgbClr val="119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同心圆 20"/>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5" name="直接箭头连接符 44"/>
            <p:cNvCxnSpPr/>
            <p:nvPr/>
          </p:nvCxnSpPr>
          <p:spPr>
            <a:xfrm flipV="1">
              <a:off x="7217196" y="1203598"/>
              <a:ext cx="990933" cy="792088"/>
            </a:xfrm>
            <a:prstGeom prst="straightConnector1">
              <a:avLst/>
            </a:prstGeom>
            <a:ln w="76200">
              <a:solidFill>
                <a:srgbClr val="046538"/>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6996361" y="1797664"/>
              <a:ext cx="396044" cy="396044"/>
              <a:chOff x="1650591" y="2157705"/>
              <a:chExt cx="396044" cy="396044"/>
            </a:xfrm>
          </p:grpSpPr>
          <p:sp>
            <p:nvSpPr>
              <p:cNvPr id="23" name="流程图: 联系 22"/>
              <p:cNvSpPr/>
              <p:nvPr/>
            </p:nvSpPr>
            <p:spPr>
              <a:xfrm>
                <a:off x="1691681" y="2211711"/>
                <a:ext cx="288032" cy="288032"/>
              </a:xfrm>
              <a:prstGeom prst="flowChartConnector">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同心圆 23"/>
              <p:cNvSpPr/>
              <p:nvPr/>
            </p:nvSpPr>
            <p:spPr>
              <a:xfrm>
                <a:off x="1650591" y="2157705"/>
                <a:ext cx="396044" cy="396044"/>
              </a:xfrm>
              <a:prstGeom prst="donut">
                <a:avLst>
                  <a:gd name="adj" fmla="val 19392"/>
                </a:avLst>
              </a:prstGeom>
              <a:solidFill>
                <a:schemeClr val="bg1"/>
              </a:solidFill>
              <a:ln>
                <a:no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8" name="TextBox 47"/>
          <p:cNvSpPr txBox="1"/>
          <p:nvPr/>
        </p:nvSpPr>
        <p:spPr>
          <a:xfrm>
            <a:off x="839248" y="3583899"/>
            <a:ext cx="1770791" cy="1015663"/>
          </a:xfrm>
          <a:prstGeom prst="rect">
            <a:avLst/>
          </a:prstGeom>
          <a:noFill/>
        </p:spPr>
        <p:txBody>
          <a:bodyPr wrap="square" rtlCol="0">
            <a:spAutoFit/>
          </a:bodyPr>
          <a:lstStyle/>
          <a:p>
            <a:pPr algn="ctr"/>
            <a:r>
              <a:rPr lang="en-US" altLang="zh-CN" sz="3200" b="1" dirty="0">
                <a:solidFill>
                  <a:schemeClr val="bg1"/>
                </a:solidFill>
              </a:rPr>
              <a:t>01</a:t>
            </a:r>
          </a:p>
          <a:p>
            <a:pPr algn="ctr"/>
            <a:r>
              <a:rPr lang="zh-CN" altLang="en-US" sz="1400" dirty="0">
                <a:solidFill>
                  <a:schemeClr val="bg1"/>
                </a:solidFill>
                <a:latin typeface="微软雅黑" panose="020B0503020204020204" pitchFamily="34" charset="-122"/>
                <a:ea typeface="微软雅黑" panose="020B0503020204020204" pitchFamily="34" charset="-122"/>
              </a:rPr>
              <a:t>牙医到家微信小程序</a:t>
            </a:r>
          </a:p>
        </p:txBody>
      </p:sp>
      <p:sp>
        <p:nvSpPr>
          <p:cNvPr id="50" name="TextBox 49"/>
          <p:cNvSpPr txBox="1"/>
          <p:nvPr/>
        </p:nvSpPr>
        <p:spPr>
          <a:xfrm>
            <a:off x="496953" y="1922184"/>
            <a:ext cx="1770791" cy="1015663"/>
          </a:xfrm>
          <a:prstGeom prst="rect">
            <a:avLst/>
          </a:prstGeom>
          <a:noFill/>
        </p:spPr>
        <p:txBody>
          <a:bodyPr wrap="square" rtlCol="0">
            <a:spAutoFit/>
          </a:bodyPr>
          <a:lstStyle/>
          <a:p>
            <a:pPr algn="ctr"/>
            <a:r>
              <a:rPr lang="en-US" altLang="zh-CN" sz="3200" b="1" dirty="0">
                <a:solidFill>
                  <a:schemeClr val="bg1"/>
                </a:solidFill>
              </a:rPr>
              <a:t>02</a:t>
            </a:r>
          </a:p>
          <a:p>
            <a:pPr algn="ctr"/>
            <a:r>
              <a:rPr lang="zh-CN" altLang="en-US" sz="1400" dirty="0">
                <a:solidFill>
                  <a:schemeClr val="bg1"/>
                </a:solidFill>
                <a:latin typeface="微软雅黑" panose="020B0503020204020204" pitchFamily="34" charset="-122"/>
                <a:ea typeface="微软雅黑" panose="020B0503020204020204" pitchFamily="34" charset="-122"/>
              </a:rPr>
              <a:t>牙医到家</a:t>
            </a:r>
            <a:r>
              <a:rPr lang="en-US" altLang="zh-CN" sz="1400" dirty="0">
                <a:solidFill>
                  <a:schemeClr val="bg1"/>
                </a:solidFill>
                <a:latin typeface="微软雅黑" panose="020B0503020204020204" pitchFamily="34" charset="-122"/>
                <a:ea typeface="微软雅黑" panose="020B0503020204020204" pitchFamily="34" charset="-122"/>
              </a:rPr>
              <a:t>App</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2810712" y="3021749"/>
            <a:ext cx="1770791" cy="1015663"/>
          </a:xfrm>
          <a:prstGeom prst="rect">
            <a:avLst/>
          </a:prstGeom>
          <a:noFill/>
        </p:spPr>
        <p:txBody>
          <a:bodyPr wrap="square" rtlCol="0">
            <a:spAutoFit/>
          </a:bodyPr>
          <a:lstStyle/>
          <a:p>
            <a:pPr algn="ctr"/>
            <a:r>
              <a:rPr lang="en-US" altLang="zh-CN" sz="3200" b="1" dirty="0">
                <a:solidFill>
                  <a:schemeClr val="bg1"/>
                </a:solidFill>
              </a:rPr>
              <a:t>03</a:t>
            </a:r>
          </a:p>
          <a:p>
            <a:pPr algn="ctr"/>
            <a:r>
              <a:rPr lang="zh-CN" altLang="en-US" sz="1400" dirty="0">
                <a:solidFill>
                  <a:schemeClr val="bg1"/>
                </a:solidFill>
                <a:latin typeface="微软雅黑" panose="020B0503020204020204" pitchFamily="34" charset="-122"/>
                <a:ea typeface="微软雅黑" panose="020B0503020204020204" pitchFamily="34" charset="-122"/>
              </a:rPr>
              <a:t>牙医到家平台</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2795855" y="1264757"/>
            <a:ext cx="1770791" cy="800219"/>
          </a:xfrm>
          <a:prstGeom prst="rect">
            <a:avLst/>
          </a:prstGeom>
          <a:noFill/>
        </p:spPr>
        <p:txBody>
          <a:bodyPr wrap="square" rtlCol="0">
            <a:spAutoFit/>
          </a:bodyPr>
          <a:lstStyle/>
          <a:p>
            <a:pPr algn="ctr"/>
            <a:r>
              <a:rPr lang="en-US" altLang="zh-CN" sz="3200" b="1" dirty="0">
                <a:solidFill>
                  <a:schemeClr val="bg1"/>
                </a:solidFill>
              </a:rPr>
              <a:t>04</a:t>
            </a:r>
          </a:p>
          <a:p>
            <a:pPr algn="ctr"/>
            <a:r>
              <a:rPr lang="zh-CN" altLang="en-US" sz="1400" dirty="0">
                <a:solidFill>
                  <a:schemeClr val="bg1"/>
                </a:solidFill>
                <a:latin typeface="微软雅黑" panose="020B0503020204020204" pitchFamily="34" charset="-122"/>
                <a:ea typeface="微软雅黑" panose="020B0503020204020204" pitchFamily="34" charset="-122"/>
              </a:rPr>
              <a:t>移动到家牙医车</a:t>
            </a:r>
          </a:p>
        </p:txBody>
      </p:sp>
      <p:sp>
        <p:nvSpPr>
          <p:cNvPr id="53" name="TextBox 52"/>
          <p:cNvSpPr txBox="1"/>
          <p:nvPr/>
        </p:nvSpPr>
        <p:spPr>
          <a:xfrm>
            <a:off x="5444829" y="2709432"/>
            <a:ext cx="1770791" cy="1015663"/>
          </a:xfrm>
          <a:prstGeom prst="rect">
            <a:avLst/>
          </a:prstGeom>
          <a:noFill/>
        </p:spPr>
        <p:txBody>
          <a:bodyPr wrap="square" rtlCol="0">
            <a:spAutoFit/>
          </a:bodyPr>
          <a:lstStyle/>
          <a:p>
            <a:pPr algn="ctr"/>
            <a:r>
              <a:rPr lang="en-US" altLang="zh-CN" sz="3200" b="1" dirty="0">
                <a:solidFill>
                  <a:schemeClr val="bg1"/>
                </a:solidFill>
              </a:rPr>
              <a:t>05</a:t>
            </a:r>
          </a:p>
          <a:p>
            <a:pPr algn="ctr"/>
            <a:r>
              <a:rPr lang="zh-CN" altLang="en-US" sz="1400" dirty="0">
                <a:solidFill>
                  <a:schemeClr val="bg1"/>
                </a:solidFill>
                <a:latin typeface="微软雅黑" panose="020B0503020204020204" pitchFamily="34" charset="-122"/>
                <a:ea typeface="微软雅黑" panose="020B0503020204020204" pitchFamily="34" charset="-122"/>
              </a:rPr>
              <a:t>牙医无人车</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6778208" y="1608196"/>
            <a:ext cx="1770791" cy="800219"/>
          </a:xfrm>
          <a:prstGeom prst="rect">
            <a:avLst/>
          </a:prstGeom>
          <a:noFill/>
        </p:spPr>
        <p:txBody>
          <a:bodyPr wrap="square" rtlCol="0">
            <a:spAutoFit/>
          </a:bodyPr>
          <a:lstStyle/>
          <a:p>
            <a:pPr algn="ctr"/>
            <a:r>
              <a:rPr lang="en-US" altLang="zh-CN" sz="3200" b="1" dirty="0">
                <a:solidFill>
                  <a:schemeClr val="bg1"/>
                </a:solidFill>
              </a:rPr>
              <a:t>06</a:t>
            </a:r>
          </a:p>
          <a:p>
            <a:pPr algn="ctr"/>
            <a:r>
              <a:rPr lang="zh-CN" altLang="en-US" sz="14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923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市场分析</a:t>
            </a:r>
          </a:p>
        </p:txBody>
      </p:sp>
      <p:grpSp>
        <p:nvGrpSpPr>
          <p:cNvPr id="11" name="组合 10"/>
          <p:cNvGrpSpPr/>
          <p:nvPr/>
        </p:nvGrpSpPr>
        <p:grpSpPr>
          <a:xfrm>
            <a:off x="2699792" y="2085852"/>
            <a:ext cx="720080" cy="720080"/>
            <a:chOff x="5311138" y="3330231"/>
            <a:chExt cx="720080" cy="720080"/>
          </a:xfrm>
        </p:grpSpPr>
        <p:sp>
          <p:nvSpPr>
            <p:cNvPr id="12" name="流程图: 联系 11"/>
            <p:cNvSpPr/>
            <p:nvPr/>
          </p:nvSpPr>
          <p:spPr>
            <a:xfrm>
              <a:off x="531113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778" y="3540271"/>
              <a:ext cx="304800" cy="304800"/>
            </a:xfrm>
            <a:prstGeom prst="rect">
              <a:avLst/>
            </a:prstGeom>
          </p:spPr>
        </p:pic>
      </p:grpSp>
      <p:sp>
        <p:nvSpPr>
          <p:cNvPr id="14" name="TextBox 13"/>
          <p:cNvSpPr txBox="1"/>
          <p:nvPr/>
        </p:nvSpPr>
        <p:spPr>
          <a:xfrm>
            <a:off x="3747462" y="2715765"/>
            <a:ext cx="1638367" cy="1200329"/>
          </a:xfrm>
          <a:prstGeom prst="rect">
            <a:avLst/>
          </a:prstGeom>
          <a:noFill/>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3.1.</a:t>
            </a:r>
            <a:r>
              <a:rPr lang="zh-CN" altLang="en-US" sz="1600" dirty="0">
                <a:solidFill>
                  <a:schemeClr val="bg1"/>
                </a:solidFill>
                <a:latin typeface="微软雅黑" panose="020B0503020204020204" pitchFamily="34" charset="-122"/>
                <a:ea typeface="微软雅黑" panose="020B0503020204020204" pitchFamily="34" charset="-122"/>
              </a:rPr>
              <a:t>市场分析一</a:t>
            </a:r>
            <a:r>
              <a:rPr lang="en-US" altLang="zh-CN" sz="1600" dirty="0">
                <a:solidFill>
                  <a:schemeClr val="bg1"/>
                </a:solidFill>
                <a:latin typeface="微软雅黑" panose="020B0503020204020204" pitchFamily="34" charset="-122"/>
                <a:ea typeface="微软雅黑" panose="020B0503020204020204" pitchFamily="34" charset="-122"/>
              </a:rPr>
              <a:t>3.2.</a:t>
            </a:r>
            <a:r>
              <a:rPr lang="zh-CN" altLang="en-US" sz="1600" dirty="0">
                <a:solidFill>
                  <a:schemeClr val="bg1"/>
                </a:solidFill>
                <a:latin typeface="微软雅黑" panose="020B0503020204020204" pitchFamily="34" charset="-122"/>
                <a:ea typeface="微软雅黑" panose="020B0503020204020204" pitchFamily="34" charset="-122"/>
              </a:rPr>
              <a:t>市场分析二</a:t>
            </a:r>
            <a:r>
              <a:rPr lang="en-US" altLang="zh-CN" sz="1600" dirty="0">
                <a:solidFill>
                  <a:schemeClr val="bg1"/>
                </a:solidFill>
                <a:latin typeface="微软雅黑" panose="020B0503020204020204" pitchFamily="34" charset="-122"/>
                <a:ea typeface="微软雅黑" panose="020B0503020204020204" pitchFamily="34" charset="-122"/>
              </a:rPr>
              <a:t>3.3.</a:t>
            </a:r>
            <a:r>
              <a:rPr lang="zh-CN" altLang="en-US" sz="1600" dirty="0">
                <a:solidFill>
                  <a:schemeClr val="bg1"/>
                </a:solidFill>
                <a:latin typeface="微软雅黑" panose="020B0503020204020204" pitchFamily="34" charset="-122"/>
                <a:ea typeface="微软雅黑" panose="020B0503020204020204" pitchFamily="34" charset="-122"/>
              </a:rPr>
              <a:t>市场分析三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22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3" name="组合 2"/>
          <p:cNvGrpSpPr/>
          <p:nvPr/>
        </p:nvGrpSpPr>
        <p:grpSpPr>
          <a:xfrm>
            <a:off x="453894" y="1271114"/>
            <a:ext cx="4201309" cy="3452661"/>
            <a:chOff x="1197960" y="1763811"/>
            <a:chExt cx="5256213" cy="4319588"/>
          </a:xfrm>
          <a:solidFill>
            <a:srgbClr val="39B449"/>
          </a:solidFill>
          <a:effectLst>
            <a:outerShdw blurRad="50800" dist="38100" dir="2700000" algn="tl" rotWithShape="0">
              <a:prstClr val="black">
                <a:alpha val="40000"/>
              </a:prstClr>
            </a:outerShdw>
          </a:effectLst>
        </p:grpSpPr>
        <p:sp>
          <p:nvSpPr>
            <p:cNvPr id="4" name="Freeform 4"/>
            <p:cNvSpPr>
              <a:spLocks/>
            </p:cNvSpPr>
            <p:nvPr/>
          </p:nvSpPr>
          <p:spPr bwMode="auto">
            <a:xfrm>
              <a:off x="5263548" y="1763811"/>
              <a:ext cx="1190625" cy="1057275"/>
            </a:xfrm>
            <a:custGeom>
              <a:avLst/>
              <a:gdLst>
                <a:gd name="T0" fmla="*/ 332 w 1088"/>
                <a:gd name="T1" fmla="*/ 807 h 988"/>
                <a:gd name="T2" fmla="*/ 394 w 1088"/>
                <a:gd name="T3" fmla="*/ 879 h 988"/>
                <a:gd name="T4" fmla="*/ 441 w 1088"/>
                <a:gd name="T5" fmla="*/ 869 h 988"/>
                <a:gd name="T6" fmla="*/ 502 w 1088"/>
                <a:gd name="T7" fmla="*/ 874 h 988"/>
                <a:gd name="T8" fmla="*/ 567 w 1088"/>
                <a:gd name="T9" fmla="*/ 859 h 988"/>
                <a:gd name="T10" fmla="*/ 614 w 1088"/>
                <a:gd name="T11" fmla="*/ 915 h 988"/>
                <a:gd name="T12" fmla="*/ 651 w 1088"/>
                <a:gd name="T13" fmla="*/ 929 h 988"/>
                <a:gd name="T14" fmla="*/ 695 w 1088"/>
                <a:gd name="T15" fmla="*/ 957 h 988"/>
                <a:gd name="T16" fmla="*/ 707 w 1088"/>
                <a:gd name="T17" fmla="*/ 903 h 988"/>
                <a:gd name="T18" fmla="*/ 754 w 1088"/>
                <a:gd name="T19" fmla="*/ 959 h 988"/>
                <a:gd name="T20" fmla="*/ 797 w 1088"/>
                <a:gd name="T21" fmla="*/ 984 h 988"/>
                <a:gd name="T22" fmla="*/ 843 w 1088"/>
                <a:gd name="T23" fmla="*/ 927 h 988"/>
                <a:gd name="T24" fmla="*/ 873 w 1088"/>
                <a:gd name="T25" fmla="*/ 922 h 988"/>
                <a:gd name="T26" fmla="*/ 922 w 1088"/>
                <a:gd name="T27" fmla="*/ 957 h 988"/>
                <a:gd name="T28" fmla="*/ 964 w 1088"/>
                <a:gd name="T29" fmla="*/ 959 h 988"/>
                <a:gd name="T30" fmla="*/ 950 w 1088"/>
                <a:gd name="T31" fmla="*/ 881 h 988"/>
                <a:gd name="T32" fmla="*/ 929 w 1088"/>
                <a:gd name="T33" fmla="*/ 786 h 988"/>
                <a:gd name="T34" fmla="*/ 1035 w 1088"/>
                <a:gd name="T35" fmla="*/ 744 h 988"/>
                <a:gd name="T36" fmla="*/ 1045 w 1088"/>
                <a:gd name="T37" fmla="*/ 697 h 988"/>
                <a:gd name="T38" fmla="*/ 1058 w 1088"/>
                <a:gd name="T39" fmla="*/ 651 h 988"/>
                <a:gd name="T40" fmla="*/ 1063 w 1088"/>
                <a:gd name="T41" fmla="*/ 468 h 988"/>
                <a:gd name="T42" fmla="*/ 1059 w 1088"/>
                <a:gd name="T43" fmla="*/ 388 h 988"/>
                <a:gd name="T44" fmla="*/ 1053 w 1088"/>
                <a:gd name="T45" fmla="*/ 352 h 988"/>
                <a:gd name="T46" fmla="*/ 983 w 1088"/>
                <a:gd name="T47" fmla="*/ 406 h 988"/>
                <a:gd name="T48" fmla="*/ 909 w 1088"/>
                <a:gd name="T49" fmla="*/ 473 h 988"/>
                <a:gd name="T50" fmla="*/ 777 w 1088"/>
                <a:gd name="T51" fmla="*/ 473 h 988"/>
                <a:gd name="T52" fmla="*/ 761 w 1088"/>
                <a:gd name="T53" fmla="*/ 422 h 988"/>
                <a:gd name="T54" fmla="*/ 715 w 1088"/>
                <a:gd name="T55" fmla="*/ 388 h 988"/>
                <a:gd name="T56" fmla="*/ 629 w 1088"/>
                <a:gd name="T57" fmla="*/ 366 h 988"/>
                <a:gd name="T58" fmla="*/ 559 w 1088"/>
                <a:gd name="T59" fmla="*/ 358 h 988"/>
                <a:gd name="T60" fmla="*/ 497 w 1088"/>
                <a:gd name="T61" fmla="*/ 314 h 988"/>
                <a:gd name="T62" fmla="*/ 467 w 1088"/>
                <a:gd name="T63" fmla="*/ 263 h 988"/>
                <a:gd name="T64" fmla="*/ 424 w 1088"/>
                <a:gd name="T65" fmla="*/ 208 h 988"/>
                <a:gd name="T66" fmla="*/ 370 w 1088"/>
                <a:gd name="T67" fmla="*/ 122 h 988"/>
                <a:gd name="T68" fmla="*/ 313 w 1088"/>
                <a:gd name="T69" fmla="*/ 35 h 988"/>
                <a:gd name="T70" fmla="*/ 221 w 1088"/>
                <a:gd name="T71" fmla="*/ 21 h 988"/>
                <a:gd name="T72" fmla="*/ 118 w 1088"/>
                <a:gd name="T73" fmla="*/ 0 h 988"/>
                <a:gd name="T74" fmla="*/ 4 w 1088"/>
                <a:gd name="T75" fmla="*/ 49 h 988"/>
                <a:gd name="T76" fmla="*/ 0 w 1088"/>
                <a:gd name="T77" fmla="*/ 139 h 988"/>
                <a:gd name="T78" fmla="*/ 50 w 1088"/>
                <a:gd name="T79" fmla="*/ 173 h 988"/>
                <a:gd name="T80" fmla="*/ 110 w 1088"/>
                <a:gd name="T81" fmla="*/ 161 h 988"/>
                <a:gd name="T82" fmla="*/ 123 w 1088"/>
                <a:gd name="T83" fmla="*/ 223 h 988"/>
                <a:gd name="T84" fmla="*/ 197 w 1088"/>
                <a:gd name="T85" fmla="*/ 257 h 988"/>
                <a:gd name="T86" fmla="*/ 242 w 1088"/>
                <a:gd name="T87" fmla="*/ 238 h 988"/>
                <a:gd name="T88" fmla="*/ 370 w 1088"/>
                <a:gd name="T89" fmla="*/ 245 h 988"/>
                <a:gd name="T90" fmla="*/ 350 w 1088"/>
                <a:gd name="T91" fmla="*/ 417 h 988"/>
                <a:gd name="T92" fmla="*/ 332 w 1088"/>
                <a:gd name="T93" fmla="*/ 471 h 988"/>
                <a:gd name="T94" fmla="*/ 325 w 1088"/>
                <a:gd name="T95" fmla="*/ 582 h 988"/>
                <a:gd name="T96" fmla="*/ 295 w 1088"/>
                <a:gd name="T97" fmla="*/ 558 h 988"/>
                <a:gd name="T98" fmla="*/ 229 w 1088"/>
                <a:gd name="T99" fmla="*/ 659 h 988"/>
                <a:gd name="T100" fmla="*/ 202 w 1088"/>
                <a:gd name="T101" fmla="*/ 708 h 988"/>
                <a:gd name="T102" fmla="*/ 295 w 1088"/>
                <a:gd name="T103" fmla="*/ 742 h 988"/>
                <a:gd name="T104" fmla="*/ 295 w 1088"/>
                <a:gd name="T105" fmla="*/ 762 h 988"/>
                <a:gd name="T106" fmla="*/ 262 w 1088"/>
                <a:gd name="T107" fmla="*/ 80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Freeform 5"/>
            <p:cNvSpPr>
              <a:spLocks/>
            </p:cNvSpPr>
            <p:nvPr/>
          </p:nvSpPr>
          <p:spPr bwMode="auto">
            <a:xfrm>
              <a:off x="3374423" y="1816199"/>
              <a:ext cx="2314575" cy="2038350"/>
            </a:xfrm>
            <a:custGeom>
              <a:avLst/>
              <a:gdLst>
                <a:gd name="T0" fmla="*/ 690 w 2117"/>
                <a:gd name="T1" fmla="*/ 1843 h 1903"/>
                <a:gd name="T2" fmla="*/ 782 w 2117"/>
                <a:gd name="T3" fmla="*/ 1683 h 1903"/>
                <a:gd name="T4" fmla="*/ 849 w 2117"/>
                <a:gd name="T5" fmla="*/ 1833 h 1903"/>
                <a:gd name="T6" fmla="*/ 932 w 2117"/>
                <a:gd name="T7" fmla="*/ 1866 h 1903"/>
                <a:gd name="T8" fmla="*/ 1039 w 2117"/>
                <a:gd name="T9" fmla="*/ 1706 h 1903"/>
                <a:gd name="T10" fmla="*/ 1151 w 2117"/>
                <a:gd name="T11" fmla="*/ 1652 h 1903"/>
                <a:gd name="T12" fmla="*/ 1279 w 2117"/>
                <a:gd name="T13" fmla="*/ 1550 h 1903"/>
                <a:gd name="T14" fmla="*/ 1356 w 2117"/>
                <a:gd name="T15" fmla="*/ 1448 h 1903"/>
                <a:gd name="T16" fmla="*/ 1430 w 2117"/>
                <a:gd name="T17" fmla="*/ 1334 h 1903"/>
                <a:gd name="T18" fmla="*/ 1505 w 2117"/>
                <a:gd name="T19" fmla="*/ 1339 h 1903"/>
                <a:gd name="T20" fmla="*/ 1591 w 2117"/>
                <a:gd name="T21" fmla="*/ 1312 h 1903"/>
                <a:gd name="T22" fmla="*/ 1700 w 2117"/>
                <a:gd name="T23" fmla="*/ 1303 h 1903"/>
                <a:gd name="T24" fmla="*/ 1803 w 2117"/>
                <a:gd name="T25" fmla="*/ 1342 h 1903"/>
                <a:gd name="T26" fmla="*/ 1859 w 2117"/>
                <a:gd name="T27" fmla="*/ 1300 h 1903"/>
                <a:gd name="T28" fmla="*/ 1967 w 2117"/>
                <a:gd name="T29" fmla="*/ 1198 h 1903"/>
                <a:gd name="T30" fmla="*/ 2060 w 2117"/>
                <a:gd name="T31" fmla="*/ 1146 h 1903"/>
                <a:gd name="T32" fmla="*/ 2085 w 2117"/>
                <a:gd name="T33" fmla="*/ 1060 h 1903"/>
                <a:gd name="T34" fmla="*/ 1971 w 2117"/>
                <a:gd name="T35" fmla="*/ 996 h 1903"/>
                <a:gd name="T36" fmla="*/ 1944 w 2117"/>
                <a:gd name="T37" fmla="*/ 870 h 1903"/>
                <a:gd name="T38" fmla="*/ 1979 w 2117"/>
                <a:gd name="T39" fmla="*/ 828 h 1903"/>
                <a:gd name="T40" fmla="*/ 1992 w 2117"/>
                <a:gd name="T41" fmla="*/ 729 h 1903"/>
                <a:gd name="T42" fmla="*/ 1992 w 2117"/>
                <a:gd name="T43" fmla="*/ 704 h 1903"/>
                <a:gd name="T44" fmla="*/ 2017 w 2117"/>
                <a:gd name="T45" fmla="*/ 518 h 1903"/>
                <a:gd name="T46" fmla="*/ 2058 w 2117"/>
                <a:gd name="T47" fmla="*/ 538 h 1903"/>
                <a:gd name="T48" fmla="*/ 2073 w 2117"/>
                <a:gd name="T49" fmla="*/ 297 h 1903"/>
                <a:gd name="T50" fmla="*/ 1939 w 2117"/>
                <a:gd name="T51" fmla="*/ 194 h 1903"/>
                <a:gd name="T52" fmla="*/ 1836 w 2117"/>
                <a:gd name="T53" fmla="*/ 132 h 1903"/>
                <a:gd name="T54" fmla="*/ 1734 w 2117"/>
                <a:gd name="T55" fmla="*/ 98 h 1903"/>
                <a:gd name="T56" fmla="*/ 1715 w 2117"/>
                <a:gd name="T57" fmla="*/ 0 h 1903"/>
                <a:gd name="T58" fmla="*/ 1674 w 2117"/>
                <a:gd name="T59" fmla="*/ 98 h 1903"/>
                <a:gd name="T60" fmla="*/ 1622 w 2117"/>
                <a:gd name="T61" fmla="*/ 358 h 1903"/>
                <a:gd name="T62" fmla="*/ 1485 w 2117"/>
                <a:gd name="T63" fmla="*/ 463 h 1903"/>
                <a:gd name="T64" fmla="*/ 1393 w 2117"/>
                <a:gd name="T65" fmla="*/ 646 h 1903"/>
                <a:gd name="T66" fmla="*/ 1537 w 2117"/>
                <a:gd name="T67" fmla="*/ 679 h 1903"/>
                <a:gd name="T68" fmla="*/ 1739 w 2117"/>
                <a:gd name="T69" fmla="*/ 746 h 1903"/>
                <a:gd name="T70" fmla="*/ 1596 w 2117"/>
                <a:gd name="T71" fmla="*/ 807 h 1903"/>
                <a:gd name="T72" fmla="*/ 1479 w 2117"/>
                <a:gd name="T73" fmla="*/ 884 h 1903"/>
                <a:gd name="T74" fmla="*/ 1326 w 2117"/>
                <a:gd name="T75" fmla="*/ 1023 h 1903"/>
                <a:gd name="T76" fmla="*/ 1143 w 2117"/>
                <a:gd name="T77" fmla="*/ 1051 h 1903"/>
                <a:gd name="T78" fmla="*/ 1104 w 2117"/>
                <a:gd name="T79" fmla="*/ 1226 h 1903"/>
                <a:gd name="T80" fmla="*/ 825 w 2117"/>
                <a:gd name="T81" fmla="*/ 1345 h 1903"/>
                <a:gd name="T82" fmla="*/ 583 w 2117"/>
                <a:gd name="T83" fmla="*/ 1420 h 1903"/>
                <a:gd name="T84" fmla="*/ 212 w 2117"/>
                <a:gd name="T85" fmla="*/ 1332 h 1903"/>
                <a:gd name="T86" fmla="*/ 12 w 2117"/>
                <a:gd name="T87" fmla="*/ 1398 h 1903"/>
                <a:gd name="T88" fmla="*/ 127 w 2117"/>
                <a:gd name="T89" fmla="*/ 1527 h 1903"/>
                <a:gd name="T90" fmla="*/ 240 w 2117"/>
                <a:gd name="T91" fmla="*/ 1576 h 1903"/>
                <a:gd name="T92" fmla="*/ 274 w 2117"/>
                <a:gd name="T93" fmla="*/ 1678 h 1903"/>
                <a:gd name="T94" fmla="*/ 394 w 2117"/>
                <a:gd name="T95" fmla="*/ 1744 h 1903"/>
                <a:gd name="T96" fmla="*/ 566 w 2117"/>
                <a:gd name="T97" fmla="*/ 1729 h 1903"/>
                <a:gd name="T98" fmla="*/ 510 w 2117"/>
                <a:gd name="T99" fmla="*/ 1819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Freeform 6"/>
            <p:cNvSpPr>
              <a:spLocks/>
            </p:cNvSpPr>
            <p:nvPr/>
          </p:nvSpPr>
          <p:spPr bwMode="auto">
            <a:xfrm>
              <a:off x="1197960" y="2381349"/>
              <a:ext cx="2101850" cy="1558925"/>
            </a:xfrm>
            <a:custGeom>
              <a:avLst/>
              <a:gdLst>
                <a:gd name="T0" fmla="*/ 1318 w 1922"/>
                <a:gd name="T1" fmla="*/ 50 h 1456"/>
                <a:gd name="T2" fmla="*/ 1377 w 1922"/>
                <a:gd name="T3" fmla="*/ 123 h 1456"/>
                <a:gd name="T4" fmla="*/ 1460 w 1922"/>
                <a:gd name="T5" fmla="*/ 177 h 1456"/>
                <a:gd name="T6" fmla="*/ 1532 w 1922"/>
                <a:gd name="T7" fmla="*/ 319 h 1456"/>
                <a:gd name="T8" fmla="*/ 1492 w 1922"/>
                <a:gd name="T9" fmla="*/ 427 h 1456"/>
                <a:gd name="T10" fmla="*/ 1701 w 1922"/>
                <a:gd name="T11" fmla="*/ 521 h 1456"/>
                <a:gd name="T12" fmla="*/ 1846 w 1922"/>
                <a:gd name="T13" fmla="*/ 627 h 1456"/>
                <a:gd name="T14" fmla="*/ 1921 w 1922"/>
                <a:gd name="T15" fmla="*/ 788 h 1456"/>
                <a:gd name="T16" fmla="*/ 1867 w 1922"/>
                <a:gd name="T17" fmla="*/ 858 h 1456"/>
                <a:gd name="T18" fmla="*/ 1673 w 1922"/>
                <a:gd name="T19" fmla="*/ 965 h 1456"/>
                <a:gd name="T20" fmla="*/ 1645 w 1922"/>
                <a:gd name="T21" fmla="*/ 1133 h 1456"/>
                <a:gd name="T22" fmla="*/ 1370 w 1922"/>
                <a:gd name="T23" fmla="*/ 1215 h 1456"/>
                <a:gd name="T24" fmla="*/ 1419 w 1922"/>
                <a:gd name="T25" fmla="*/ 1367 h 1456"/>
                <a:gd name="T26" fmla="*/ 1389 w 1922"/>
                <a:gd name="T27" fmla="*/ 1416 h 1456"/>
                <a:gd name="T28" fmla="*/ 1349 w 1922"/>
                <a:gd name="T29" fmla="*/ 1455 h 1456"/>
                <a:gd name="T30" fmla="*/ 1240 w 1922"/>
                <a:gd name="T31" fmla="*/ 1427 h 1456"/>
                <a:gd name="T32" fmla="*/ 1053 w 1922"/>
                <a:gd name="T33" fmla="*/ 1401 h 1456"/>
                <a:gd name="T34" fmla="*/ 865 w 1922"/>
                <a:gd name="T35" fmla="*/ 1434 h 1456"/>
                <a:gd name="T36" fmla="*/ 719 w 1922"/>
                <a:gd name="T37" fmla="*/ 1411 h 1456"/>
                <a:gd name="T38" fmla="*/ 553 w 1922"/>
                <a:gd name="T39" fmla="*/ 1425 h 1456"/>
                <a:gd name="T40" fmla="*/ 459 w 1922"/>
                <a:gd name="T41" fmla="*/ 1379 h 1456"/>
                <a:gd name="T42" fmla="*/ 359 w 1922"/>
                <a:gd name="T43" fmla="*/ 1311 h 1456"/>
                <a:gd name="T44" fmla="*/ 146 w 1922"/>
                <a:gd name="T45" fmla="*/ 1272 h 1456"/>
                <a:gd name="T46" fmla="*/ 118 w 1922"/>
                <a:gd name="T47" fmla="*/ 1189 h 1456"/>
                <a:gd name="T48" fmla="*/ 74 w 1922"/>
                <a:gd name="T49" fmla="*/ 1131 h 1456"/>
                <a:gd name="T50" fmla="*/ 41 w 1922"/>
                <a:gd name="T51" fmla="*/ 1074 h 1456"/>
                <a:gd name="T52" fmla="*/ 71 w 1922"/>
                <a:gd name="T53" fmla="*/ 1007 h 1456"/>
                <a:gd name="T54" fmla="*/ 9 w 1922"/>
                <a:gd name="T55" fmla="*/ 926 h 1456"/>
                <a:gd name="T56" fmla="*/ 7 w 1922"/>
                <a:gd name="T57" fmla="*/ 840 h 1456"/>
                <a:gd name="T58" fmla="*/ 44 w 1922"/>
                <a:gd name="T59" fmla="*/ 783 h 1456"/>
                <a:gd name="T60" fmla="*/ 151 w 1922"/>
                <a:gd name="T61" fmla="*/ 746 h 1456"/>
                <a:gd name="T62" fmla="*/ 203 w 1922"/>
                <a:gd name="T63" fmla="*/ 750 h 1456"/>
                <a:gd name="T64" fmla="*/ 267 w 1922"/>
                <a:gd name="T65" fmla="*/ 780 h 1456"/>
                <a:gd name="T66" fmla="*/ 459 w 1922"/>
                <a:gd name="T67" fmla="*/ 713 h 1456"/>
                <a:gd name="T68" fmla="*/ 625 w 1922"/>
                <a:gd name="T69" fmla="*/ 606 h 1456"/>
                <a:gd name="T70" fmla="*/ 676 w 1922"/>
                <a:gd name="T71" fmla="*/ 560 h 1456"/>
                <a:gd name="T72" fmla="*/ 647 w 1922"/>
                <a:gd name="T73" fmla="*/ 380 h 1456"/>
                <a:gd name="T74" fmla="*/ 794 w 1922"/>
                <a:gd name="T75" fmla="*/ 349 h 1456"/>
                <a:gd name="T76" fmla="*/ 857 w 1922"/>
                <a:gd name="T77" fmla="*/ 380 h 1456"/>
                <a:gd name="T78" fmla="*/ 932 w 1922"/>
                <a:gd name="T79" fmla="*/ 183 h 1456"/>
                <a:gd name="T80" fmla="*/ 1048 w 1922"/>
                <a:gd name="T81" fmla="*/ 207 h 1456"/>
                <a:gd name="T82" fmla="*/ 1147 w 1922"/>
                <a:gd name="T83" fmla="*/ 92 h 1456"/>
                <a:gd name="T84" fmla="*/ 1238 w 1922"/>
                <a:gd name="T85" fmla="*/ 41 h 1456"/>
                <a:gd name="T86" fmla="*/ 1310 w 1922"/>
                <a:gd name="T87" fmla="*/ 1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Freeform 7"/>
            <p:cNvSpPr>
              <a:spLocks/>
            </p:cNvSpPr>
            <p:nvPr/>
          </p:nvSpPr>
          <p:spPr bwMode="auto">
            <a:xfrm>
              <a:off x="5314348" y="2951261"/>
              <a:ext cx="596900" cy="568325"/>
            </a:xfrm>
            <a:custGeom>
              <a:avLst/>
              <a:gdLst>
                <a:gd name="T0" fmla="*/ 453 w 548"/>
                <a:gd name="T1" fmla="*/ 368 h 530"/>
                <a:gd name="T2" fmla="*/ 508 w 548"/>
                <a:gd name="T3" fmla="*/ 281 h 530"/>
                <a:gd name="T4" fmla="*/ 547 w 548"/>
                <a:gd name="T5" fmla="*/ 239 h 530"/>
                <a:gd name="T6" fmla="*/ 542 w 548"/>
                <a:gd name="T7" fmla="*/ 197 h 530"/>
                <a:gd name="T8" fmla="*/ 503 w 548"/>
                <a:gd name="T9" fmla="*/ 153 h 530"/>
                <a:gd name="T10" fmla="*/ 497 w 548"/>
                <a:gd name="T11" fmla="*/ 117 h 530"/>
                <a:gd name="T12" fmla="*/ 429 w 548"/>
                <a:gd name="T13" fmla="*/ 22 h 530"/>
                <a:gd name="T14" fmla="*/ 423 w 548"/>
                <a:gd name="T15" fmla="*/ 32 h 530"/>
                <a:gd name="T16" fmla="*/ 411 w 548"/>
                <a:gd name="T17" fmla="*/ 45 h 530"/>
                <a:gd name="T18" fmla="*/ 382 w 548"/>
                <a:gd name="T19" fmla="*/ 13 h 530"/>
                <a:gd name="T20" fmla="*/ 337 w 548"/>
                <a:gd name="T21" fmla="*/ 0 h 530"/>
                <a:gd name="T22" fmla="*/ 337 w 548"/>
                <a:gd name="T23" fmla="*/ 13 h 530"/>
                <a:gd name="T24" fmla="*/ 337 w 548"/>
                <a:gd name="T25" fmla="*/ 32 h 530"/>
                <a:gd name="T26" fmla="*/ 320 w 548"/>
                <a:gd name="T27" fmla="*/ 47 h 530"/>
                <a:gd name="T28" fmla="*/ 283 w 548"/>
                <a:gd name="T29" fmla="*/ 82 h 530"/>
                <a:gd name="T30" fmla="*/ 246 w 548"/>
                <a:gd name="T31" fmla="*/ 82 h 530"/>
                <a:gd name="T32" fmla="*/ 232 w 548"/>
                <a:gd name="T33" fmla="*/ 107 h 530"/>
                <a:gd name="T34" fmla="*/ 218 w 548"/>
                <a:gd name="T35" fmla="*/ 107 h 530"/>
                <a:gd name="T36" fmla="*/ 191 w 548"/>
                <a:gd name="T37" fmla="*/ 134 h 530"/>
                <a:gd name="T38" fmla="*/ 175 w 548"/>
                <a:gd name="T39" fmla="*/ 134 h 530"/>
                <a:gd name="T40" fmla="*/ 144 w 548"/>
                <a:gd name="T41" fmla="*/ 166 h 530"/>
                <a:gd name="T42" fmla="*/ 125 w 548"/>
                <a:gd name="T43" fmla="*/ 171 h 530"/>
                <a:gd name="T44" fmla="*/ 82 w 548"/>
                <a:gd name="T45" fmla="*/ 235 h 530"/>
                <a:gd name="T46" fmla="*/ 55 w 548"/>
                <a:gd name="T47" fmla="*/ 196 h 530"/>
                <a:gd name="T48" fmla="*/ 26 w 548"/>
                <a:gd name="T49" fmla="*/ 176 h 530"/>
                <a:gd name="T50" fmla="*/ 12 w 548"/>
                <a:gd name="T51" fmla="*/ 190 h 530"/>
                <a:gd name="T52" fmla="*/ 28 w 548"/>
                <a:gd name="T53" fmla="*/ 277 h 530"/>
                <a:gd name="T54" fmla="*/ 14 w 548"/>
                <a:gd name="T55" fmla="*/ 307 h 530"/>
                <a:gd name="T56" fmla="*/ 0 w 548"/>
                <a:gd name="T57" fmla="*/ 350 h 530"/>
                <a:gd name="T58" fmla="*/ 42 w 548"/>
                <a:gd name="T59" fmla="*/ 377 h 530"/>
                <a:gd name="T60" fmla="*/ 62 w 548"/>
                <a:gd name="T61" fmla="*/ 380 h 530"/>
                <a:gd name="T62" fmla="*/ 92 w 548"/>
                <a:gd name="T63" fmla="*/ 421 h 530"/>
                <a:gd name="T64" fmla="*/ 115 w 548"/>
                <a:gd name="T65" fmla="*/ 409 h 530"/>
                <a:gd name="T66" fmla="*/ 149 w 548"/>
                <a:gd name="T67" fmla="*/ 368 h 530"/>
                <a:gd name="T68" fmla="*/ 182 w 548"/>
                <a:gd name="T69" fmla="*/ 308 h 530"/>
                <a:gd name="T70" fmla="*/ 240 w 548"/>
                <a:gd name="T71" fmla="*/ 296 h 530"/>
                <a:gd name="T72" fmla="*/ 276 w 548"/>
                <a:gd name="T73" fmla="*/ 332 h 530"/>
                <a:gd name="T74" fmla="*/ 251 w 548"/>
                <a:gd name="T75" fmla="*/ 392 h 530"/>
                <a:gd name="T76" fmla="*/ 218 w 548"/>
                <a:gd name="T77" fmla="*/ 445 h 530"/>
                <a:gd name="T78" fmla="*/ 246 w 548"/>
                <a:gd name="T79" fmla="*/ 467 h 530"/>
                <a:gd name="T80" fmla="*/ 246 w 548"/>
                <a:gd name="T81" fmla="*/ 494 h 530"/>
                <a:gd name="T82" fmla="*/ 223 w 548"/>
                <a:gd name="T83" fmla="*/ 518 h 530"/>
                <a:gd name="T84" fmla="*/ 228 w 548"/>
                <a:gd name="T85" fmla="*/ 529 h 530"/>
                <a:gd name="T86" fmla="*/ 269 w 548"/>
                <a:gd name="T87" fmla="*/ 507 h 530"/>
                <a:gd name="T88" fmla="*/ 330 w 548"/>
                <a:gd name="T89" fmla="*/ 425 h 530"/>
                <a:gd name="T90" fmla="*/ 423 w 548"/>
                <a:gd name="T91" fmla="*/ 374 h 530"/>
                <a:gd name="T92" fmla="*/ 453 w 548"/>
                <a:gd name="T93" fmla="*/ 3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Freeform 8"/>
            <p:cNvSpPr>
              <a:spLocks/>
            </p:cNvSpPr>
            <p:nvPr/>
          </p:nvSpPr>
          <p:spPr bwMode="auto">
            <a:xfrm>
              <a:off x="5458810" y="2630586"/>
              <a:ext cx="869950" cy="579438"/>
            </a:xfrm>
            <a:custGeom>
              <a:avLst/>
              <a:gdLst>
                <a:gd name="T0" fmla="*/ 768 w 793"/>
                <a:gd name="T1" fmla="*/ 148 h 540"/>
                <a:gd name="T2" fmla="*/ 705 w 793"/>
                <a:gd name="T3" fmla="*/ 136 h 540"/>
                <a:gd name="T4" fmla="*/ 681 w 793"/>
                <a:gd name="T5" fmla="*/ 133 h 540"/>
                <a:gd name="T6" fmla="*/ 625 w 793"/>
                <a:gd name="T7" fmla="*/ 163 h 540"/>
                <a:gd name="T8" fmla="*/ 600 w 793"/>
                <a:gd name="T9" fmla="*/ 178 h 540"/>
                <a:gd name="T10" fmla="*/ 554 w 793"/>
                <a:gd name="T11" fmla="*/ 144 h 540"/>
                <a:gd name="T12" fmla="*/ 511 w 793"/>
                <a:gd name="T13" fmla="*/ 108 h 540"/>
                <a:gd name="T14" fmla="*/ 504 w 793"/>
                <a:gd name="T15" fmla="*/ 156 h 540"/>
                <a:gd name="T16" fmla="*/ 460 w 793"/>
                <a:gd name="T17" fmla="*/ 108 h 540"/>
                <a:gd name="T18" fmla="*/ 423 w 793"/>
                <a:gd name="T19" fmla="*/ 70 h 540"/>
                <a:gd name="T20" fmla="*/ 342 w 793"/>
                <a:gd name="T21" fmla="*/ 70 h 540"/>
                <a:gd name="T22" fmla="*/ 301 w 793"/>
                <a:gd name="T23" fmla="*/ 39 h 540"/>
                <a:gd name="T24" fmla="*/ 241 w 793"/>
                <a:gd name="T25" fmla="*/ 61 h 540"/>
                <a:gd name="T26" fmla="*/ 180 w 793"/>
                <a:gd name="T27" fmla="*/ 45 h 540"/>
                <a:gd name="T28" fmla="*/ 98 w 793"/>
                <a:gd name="T29" fmla="*/ 9 h 540"/>
                <a:gd name="T30" fmla="*/ 73 w 793"/>
                <a:gd name="T31" fmla="*/ 66 h 540"/>
                <a:gd name="T32" fmla="*/ 0 w 793"/>
                <a:gd name="T33" fmla="*/ 70 h 540"/>
                <a:gd name="T34" fmla="*/ 39 w 793"/>
                <a:gd name="T35" fmla="*/ 108 h 540"/>
                <a:gd name="T36" fmla="*/ 44 w 793"/>
                <a:gd name="T37" fmla="*/ 176 h 540"/>
                <a:gd name="T38" fmla="*/ 66 w 793"/>
                <a:gd name="T39" fmla="*/ 231 h 540"/>
                <a:gd name="T40" fmla="*/ 130 w 793"/>
                <a:gd name="T41" fmla="*/ 195 h 540"/>
                <a:gd name="T42" fmla="*/ 180 w 793"/>
                <a:gd name="T43" fmla="*/ 296 h 540"/>
                <a:gd name="T44" fmla="*/ 208 w 793"/>
                <a:gd name="T45" fmla="*/ 298 h 540"/>
                <a:gd name="T46" fmla="*/ 283 w 793"/>
                <a:gd name="T47" fmla="*/ 344 h 540"/>
                <a:gd name="T48" fmla="*/ 301 w 793"/>
                <a:gd name="T49" fmla="*/ 320 h 540"/>
                <a:gd name="T50" fmla="*/ 375 w 793"/>
                <a:gd name="T51" fmla="*/ 452 h 540"/>
                <a:gd name="T52" fmla="*/ 418 w 793"/>
                <a:gd name="T53" fmla="*/ 539 h 540"/>
                <a:gd name="T54" fmla="*/ 483 w 793"/>
                <a:gd name="T55" fmla="*/ 426 h 540"/>
                <a:gd name="T56" fmla="*/ 534 w 793"/>
                <a:gd name="T57" fmla="*/ 440 h 540"/>
                <a:gd name="T58" fmla="*/ 609 w 793"/>
                <a:gd name="T59" fmla="*/ 415 h 540"/>
                <a:gd name="T60" fmla="*/ 591 w 793"/>
                <a:gd name="T61" fmla="*/ 364 h 540"/>
                <a:gd name="T62" fmla="*/ 664 w 793"/>
                <a:gd name="T63" fmla="*/ 307 h 540"/>
                <a:gd name="T64" fmla="*/ 694 w 793"/>
                <a:gd name="T65" fmla="*/ 252 h 540"/>
                <a:gd name="T66" fmla="*/ 716 w 793"/>
                <a:gd name="T67" fmla="*/ 220 h 540"/>
                <a:gd name="T68" fmla="*/ 745 w 793"/>
                <a:gd name="T69" fmla="*/ 246 h 540"/>
                <a:gd name="T70" fmla="*/ 792 w 793"/>
                <a:gd name="T71" fmla="*/ 16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Freeform 9"/>
            <p:cNvSpPr>
              <a:spLocks/>
            </p:cNvSpPr>
            <p:nvPr/>
          </p:nvSpPr>
          <p:spPr bwMode="auto">
            <a:xfrm>
              <a:off x="3299810" y="4803874"/>
              <a:ext cx="947738" cy="962025"/>
            </a:xfrm>
            <a:custGeom>
              <a:avLst/>
              <a:gdLst>
                <a:gd name="T0" fmla="*/ 756 w 867"/>
                <a:gd name="T1" fmla="*/ 139 h 900"/>
                <a:gd name="T2" fmla="*/ 695 w 867"/>
                <a:gd name="T3" fmla="*/ 156 h 900"/>
                <a:gd name="T4" fmla="*/ 671 w 867"/>
                <a:gd name="T5" fmla="*/ 110 h 900"/>
                <a:gd name="T6" fmla="*/ 658 w 867"/>
                <a:gd name="T7" fmla="*/ 78 h 900"/>
                <a:gd name="T8" fmla="*/ 616 w 867"/>
                <a:gd name="T9" fmla="*/ 80 h 900"/>
                <a:gd name="T10" fmla="*/ 591 w 867"/>
                <a:gd name="T11" fmla="*/ 117 h 900"/>
                <a:gd name="T12" fmla="*/ 591 w 867"/>
                <a:gd name="T13" fmla="*/ 157 h 900"/>
                <a:gd name="T14" fmla="*/ 540 w 867"/>
                <a:gd name="T15" fmla="*/ 313 h 900"/>
                <a:gd name="T16" fmla="*/ 497 w 867"/>
                <a:gd name="T17" fmla="*/ 322 h 900"/>
                <a:gd name="T18" fmla="*/ 416 w 867"/>
                <a:gd name="T19" fmla="*/ 345 h 900"/>
                <a:gd name="T20" fmla="*/ 296 w 867"/>
                <a:gd name="T21" fmla="*/ 156 h 900"/>
                <a:gd name="T22" fmla="*/ 255 w 867"/>
                <a:gd name="T23" fmla="*/ 124 h 900"/>
                <a:gd name="T24" fmla="*/ 245 w 867"/>
                <a:gd name="T25" fmla="*/ 80 h 900"/>
                <a:gd name="T26" fmla="*/ 188 w 867"/>
                <a:gd name="T27" fmla="*/ 110 h 900"/>
                <a:gd name="T28" fmla="*/ 163 w 867"/>
                <a:gd name="T29" fmla="*/ 0 h 900"/>
                <a:gd name="T30" fmla="*/ 121 w 867"/>
                <a:gd name="T31" fmla="*/ 44 h 900"/>
                <a:gd name="T32" fmla="*/ 116 w 867"/>
                <a:gd name="T33" fmla="*/ 112 h 900"/>
                <a:gd name="T34" fmla="*/ 88 w 867"/>
                <a:gd name="T35" fmla="*/ 100 h 900"/>
                <a:gd name="T36" fmla="*/ 88 w 867"/>
                <a:gd name="T37" fmla="*/ 182 h 900"/>
                <a:gd name="T38" fmla="*/ 121 w 867"/>
                <a:gd name="T39" fmla="*/ 192 h 900"/>
                <a:gd name="T40" fmla="*/ 117 w 867"/>
                <a:gd name="T41" fmla="*/ 367 h 900"/>
                <a:gd name="T42" fmla="*/ 20 w 867"/>
                <a:gd name="T43" fmla="*/ 482 h 900"/>
                <a:gd name="T44" fmla="*/ 0 w 867"/>
                <a:gd name="T45" fmla="*/ 514 h 900"/>
                <a:gd name="T46" fmla="*/ 2 w 867"/>
                <a:gd name="T47" fmla="*/ 583 h 900"/>
                <a:gd name="T48" fmla="*/ 57 w 867"/>
                <a:gd name="T49" fmla="*/ 572 h 900"/>
                <a:gd name="T50" fmla="*/ 116 w 867"/>
                <a:gd name="T51" fmla="*/ 597 h 900"/>
                <a:gd name="T52" fmla="*/ 133 w 867"/>
                <a:gd name="T53" fmla="*/ 660 h 900"/>
                <a:gd name="T54" fmla="*/ 179 w 867"/>
                <a:gd name="T55" fmla="*/ 672 h 900"/>
                <a:gd name="T56" fmla="*/ 177 w 867"/>
                <a:gd name="T57" fmla="*/ 709 h 900"/>
                <a:gd name="T58" fmla="*/ 160 w 867"/>
                <a:gd name="T59" fmla="*/ 775 h 900"/>
                <a:gd name="T60" fmla="*/ 195 w 867"/>
                <a:gd name="T61" fmla="*/ 790 h 900"/>
                <a:gd name="T62" fmla="*/ 230 w 867"/>
                <a:gd name="T63" fmla="*/ 820 h 900"/>
                <a:gd name="T64" fmla="*/ 297 w 867"/>
                <a:gd name="T65" fmla="*/ 861 h 900"/>
                <a:gd name="T66" fmla="*/ 361 w 867"/>
                <a:gd name="T67" fmla="*/ 841 h 900"/>
                <a:gd name="T68" fmla="*/ 368 w 867"/>
                <a:gd name="T69" fmla="*/ 882 h 900"/>
                <a:gd name="T70" fmla="*/ 409 w 867"/>
                <a:gd name="T71" fmla="*/ 891 h 900"/>
                <a:gd name="T72" fmla="*/ 428 w 867"/>
                <a:gd name="T73" fmla="*/ 886 h 900"/>
                <a:gd name="T74" fmla="*/ 410 w 867"/>
                <a:gd name="T75" fmla="*/ 775 h 900"/>
                <a:gd name="T76" fmla="*/ 465 w 867"/>
                <a:gd name="T77" fmla="*/ 756 h 900"/>
                <a:gd name="T78" fmla="*/ 497 w 867"/>
                <a:gd name="T79" fmla="*/ 728 h 900"/>
                <a:gd name="T80" fmla="*/ 578 w 867"/>
                <a:gd name="T81" fmla="*/ 726 h 900"/>
                <a:gd name="T82" fmla="*/ 616 w 867"/>
                <a:gd name="T83" fmla="*/ 721 h 900"/>
                <a:gd name="T84" fmla="*/ 647 w 867"/>
                <a:gd name="T85" fmla="*/ 745 h 900"/>
                <a:gd name="T86" fmla="*/ 676 w 867"/>
                <a:gd name="T87" fmla="*/ 714 h 900"/>
                <a:gd name="T88" fmla="*/ 713 w 867"/>
                <a:gd name="T89" fmla="*/ 716 h 900"/>
                <a:gd name="T90" fmla="*/ 762 w 867"/>
                <a:gd name="T91" fmla="*/ 660 h 900"/>
                <a:gd name="T92" fmla="*/ 809 w 867"/>
                <a:gd name="T93" fmla="*/ 672 h 900"/>
                <a:gd name="T94" fmla="*/ 846 w 867"/>
                <a:gd name="T95" fmla="*/ 636 h 900"/>
                <a:gd name="T96" fmla="*/ 866 w 867"/>
                <a:gd name="T97" fmla="*/ 595 h 900"/>
                <a:gd name="T98" fmla="*/ 771 w 867"/>
                <a:gd name="T99" fmla="*/ 561 h 900"/>
                <a:gd name="T100" fmla="*/ 734 w 867"/>
                <a:gd name="T101" fmla="*/ 538 h 900"/>
                <a:gd name="T102" fmla="*/ 694 w 867"/>
                <a:gd name="T103" fmla="*/ 512 h 900"/>
                <a:gd name="T104" fmla="*/ 706 w 867"/>
                <a:gd name="T105" fmla="*/ 438 h 900"/>
                <a:gd name="T106" fmla="*/ 695 w 867"/>
                <a:gd name="T107" fmla="*/ 302 h 900"/>
                <a:gd name="T108" fmla="*/ 628 w 867"/>
                <a:gd name="T109" fmla="*/ 306 h 900"/>
                <a:gd name="T110" fmla="*/ 616 w 867"/>
                <a:gd name="T111" fmla="*/ 258 h 900"/>
                <a:gd name="T112" fmla="*/ 630 w 867"/>
                <a:gd name="T113" fmla="*/ 210 h 900"/>
                <a:gd name="T114" fmla="*/ 671 w 867"/>
                <a:gd name="T115" fmla="*/ 207 h 900"/>
                <a:gd name="T116" fmla="*/ 752 w 867"/>
                <a:gd name="T117" fmla="*/ 20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Freeform 10"/>
            <p:cNvSpPr>
              <a:spLocks/>
            </p:cNvSpPr>
            <p:nvPr/>
          </p:nvSpPr>
          <p:spPr bwMode="auto">
            <a:xfrm>
              <a:off x="5031773" y="4603849"/>
              <a:ext cx="493712" cy="673100"/>
            </a:xfrm>
            <a:custGeom>
              <a:avLst/>
              <a:gdLst>
                <a:gd name="T0" fmla="*/ 9 w 449"/>
                <a:gd name="T1" fmla="*/ 138 h 630"/>
                <a:gd name="T2" fmla="*/ 38 w 449"/>
                <a:gd name="T3" fmla="*/ 194 h 630"/>
                <a:gd name="T4" fmla="*/ 40 w 449"/>
                <a:gd name="T5" fmla="*/ 223 h 630"/>
                <a:gd name="T6" fmla="*/ 27 w 449"/>
                <a:gd name="T7" fmla="*/ 253 h 630"/>
                <a:gd name="T8" fmla="*/ 4 w 449"/>
                <a:gd name="T9" fmla="*/ 270 h 630"/>
                <a:gd name="T10" fmla="*/ 0 w 449"/>
                <a:gd name="T11" fmla="*/ 322 h 630"/>
                <a:gd name="T12" fmla="*/ 7 w 449"/>
                <a:gd name="T13" fmla="*/ 331 h 630"/>
                <a:gd name="T14" fmla="*/ 19 w 449"/>
                <a:gd name="T15" fmla="*/ 326 h 630"/>
                <a:gd name="T16" fmla="*/ 27 w 449"/>
                <a:gd name="T17" fmla="*/ 331 h 630"/>
                <a:gd name="T18" fmla="*/ 27 w 449"/>
                <a:gd name="T19" fmla="*/ 366 h 630"/>
                <a:gd name="T20" fmla="*/ 40 w 449"/>
                <a:gd name="T21" fmla="*/ 405 h 630"/>
                <a:gd name="T22" fmla="*/ 58 w 449"/>
                <a:gd name="T23" fmla="*/ 412 h 630"/>
                <a:gd name="T24" fmla="*/ 61 w 449"/>
                <a:gd name="T25" fmla="*/ 471 h 630"/>
                <a:gd name="T26" fmla="*/ 50 w 449"/>
                <a:gd name="T27" fmla="*/ 510 h 630"/>
                <a:gd name="T28" fmla="*/ 61 w 449"/>
                <a:gd name="T29" fmla="*/ 528 h 630"/>
                <a:gd name="T30" fmla="*/ 81 w 449"/>
                <a:gd name="T31" fmla="*/ 547 h 630"/>
                <a:gd name="T32" fmla="*/ 126 w 449"/>
                <a:gd name="T33" fmla="*/ 535 h 630"/>
                <a:gd name="T34" fmla="*/ 136 w 449"/>
                <a:gd name="T35" fmla="*/ 553 h 630"/>
                <a:gd name="T36" fmla="*/ 120 w 449"/>
                <a:gd name="T37" fmla="*/ 572 h 630"/>
                <a:gd name="T38" fmla="*/ 97 w 449"/>
                <a:gd name="T39" fmla="*/ 608 h 630"/>
                <a:gd name="T40" fmla="*/ 97 w 449"/>
                <a:gd name="T41" fmla="*/ 618 h 630"/>
                <a:gd name="T42" fmla="*/ 112 w 449"/>
                <a:gd name="T43" fmla="*/ 629 h 630"/>
                <a:gd name="T44" fmla="*/ 209 w 449"/>
                <a:gd name="T45" fmla="*/ 588 h 630"/>
                <a:gd name="T46" fmla="*/ 244 w 449"/>
                <a:gd name="T47" fmla="*/ 608 h 630"/>
                <a:gd name="T48" fmla="*/ 253 w 449"/>
                <a:gd name="T49" fmla="*/ 598 h 630"/>
                <a:gd name="T50" fmla="*/ 244 w 449"/>
                <a:gd name="T51" fmla="*/ 576 h 630"/>
                <a:gd name="T52" fmla="*/ 246 w 449"/>
                <a:gd name="T53" fmla="*/ 562 h 630"/>
                <a:gd name="T54" fmla="*/ 261 w 449"/>
                <a:gd name="T55" fmla="*/ 472 h 630"/>
                <a:gd name="T56" fmla="*/ 275 w 449"/>
                <a:gd name="T57" fmla="*/ 452 h 630"/>
                <a:gd name="T58" fmla="*/ 282 w 449"/>
                <a:gd name="T59" fmla="*/ 427 h 630"/>
                <a:gd name="T60" fmla="*/ 299 w 449"/>
                <a:gd name="T61" fmla="*/ 390 h 630"/>
                <a:gd name="T62" fmla="*/ 289 w 449"/>
                <a:gd name="T63" fmla="*/ 375 h 630"/>
                <a:gd name="T64" fmla="*/ 292 w 449"/>
                <a:gd name="T65" fmla="*/ 344 h 630"/>
                <a:gd name="T66" fmla="*/ 334 w 449"/>
                <a:gd name="T67" fmla="*/ 296 h 630"/>
                <a:gd name="T68" fmla="*/ 333 w 449"/>
                <a:gd name="T69" fmla="*/ 264 h 630"/>
                <a:gd name="T70" fmla="*/ 358 w 449"/>
                <a:gd name="T71" fmla="*/ 218 h 630"/>
                <a:gd name="T72" fmla="*/ 385 w 449"/>
                <a:gd name="T73" fmla="*/ 226 h 630"/>
                <a:gd name="T74" fmla="*/ 438 w 449"/>
                <a:gd name="T75" fmla="*/ 186 h 630"/>
                <a:gd name="T76" fmla="*/ 448 w 449"/>
                <a:gd name="T77" fmla="*/ 166 h 630"/>
                <a:gd name="T78" fmla="*/ 414 w 449"/>
                <a:gd name="T79" fmla="*/ 103 h 630"/>
                <a:gd name="T80" fmla="*/ 392 w 449"/>
                <a:gd name="T81" fmla="*/ 70 h 630"/>
                <a:gd name="T82" fmla="*/ 408 w 449"/>
                <a:gd name="T83" fmla="*/ 56 h 630"/>
                <a:gd name="T84" fmla="*/ 388 w 449"/>
                <a:gd name="T85" fmla="*/ 37 h 630"/>
                <a:gd name="T86" fmla="*/ 336 w 449"/>
                <a:gd name="T87" fmla="*/ 37 h 630"/>
                <a:gd name="T88" fmla="*/ 315 w 449"/>
                <a:gd name="T89" fmla="*/ 12 h 630"/>
                <a:gd name="T90" fmla="*/ 273 w 449"/>
                <a:gd name="T91" fmla="*/ 54 h 630"/>
                <a:gd name="T92" fmla="*/ 258 w 449"/>
                <a:gd name="T93" fmla="*/ 46 h 630"/>
                <a:gd name="T94" fmla="*/ 275 w 449"/>
                <a:gd name="T95" fmla="*/ 14 h 630"/>
                <a:gd name="T96" fmla="*/ 273 w 449"/>
                <a:gd name="T97" fmla="*/ 4 h 630"/>
                <a:gd name="T98" fmla="*/ 258 w 449"/>
                <a:gd name="T99" fmla="*/ 0 h 630"/>
                <a:gd name="T100" fmla="*/ 209 w 449"/>
                <a:gd name="T101" fmla="*/ 27 h 630"/>
                <a:gd name="T102" fmla="*/ 171 w 449"/>
                <a:gd name="T103" fmla="*/ 39 h 630"/>
                <a:gd name="T104" fmla="*/ 138 w 449"/>
                <a:gd name="T105" fmla="*/ 37 h 630"/>
                <a:gd name="T106" fmla="*/ 70 w 449"/>
                <a:gd name="T107" fmla="*/ 100 h 630"/>
                <a:gd name="T108" fmla="*/ 34 w 449"/>
                <a:gd name="T109" fmla="*/ 112 h 630"/>
                <a:gd name="T110" fmla="*/ 9 w 449"/>
                <a:gd name="T111" fmla="*/ 13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Freeform 11"/>
            <p:cNvSpPr>
              <a:spLocks/>
            </p:cNvSpPr>
            <p:nvPr/>
          </p:nvSpPr>
          <p:spPr bwMode="auto">
            <a:xfrm>
              <a:off x="3960210" y="4800699"/>
              <a:ext cx="657225" cy="541337"/>
            </a:xfrm>
            <a:custGeom>
              <a:avLst/>
              <a:gdLst>
                <a:gd name="T0" fmla="*/ 163 w 600"/>
                <a:gd name="T1" fmla="*/ 169 h 506"/>
                <a:gd name="T2" fmla="*/ 152 w 600"/>
                <a:gd name="T3" fmla="*/ 210 h 506"/>
                <a:gd name="T4" fmla="*/ 126 w 600"/>
                <a:gd name="T5" fmla="*/ 217 h 506"/>
                <a:gd name="T6" fmla="*/ 70 w 600"/>
                <a:gd name="T7" fmla="*/ 210 h 506"/>
                <a:gd name="T8" fmla="*/ 57 w 600"/>
                <a:gd name="T9" fmla="*/ 222 h 506"/>
                <a:gd name="T10" fmla="*/ 28 w 600"/>
                <a:gd name="T11" fmla="*/ 212 h 506"/>
                <a:gd name="T12" fmla="*/ 0 w 600"/>
                <a:gd name="T13" fmla="*/ 249 h 506"/>
                <a:gd name="T14" fmla="*/ 13 w 600"/>
                <a:gd name="T15" fmla="*/ 261 h 506"/>
                <a:gd name="T16" fmla="*/ 13 w 600"/>
                <a:gd name="T17" fmla="*/ 286 h 506"/>
                <a:gd name="T18" fmla="*/ 26 w 600"/>
                <a:gd name="T19" fmla="*/ 308 h 506"/>
                <a:gd name="T20" fmla="*/ 80 w 600"/>
                <a:gd name="T21" fmla="*/ 291 h 506"/>
                <a:gd name="T22" fmla="*/ 95 w 600"/>
                <a:gd name="T23" fmla="*/ 304 h 506"/>
                <a:gd name="T24" fmla="*/ 70 w 600"/>
                <a:gd name="T25" fmla="*/ 407 h 506"/>
                <a:gd name="T26" fmla="*/ 106 w 600"/>
                <a:gd name="T27" fmla="*/ 439 h 506"/>
                <a:gd name="T28" fmla="*/ 94 w 600"/>
                <a:gd name="T29" fmla="*/ 496 h 506"/>
                <a:gd name="T30" fmla="*/ 130 w 600"/>
                <a:gd name="T31" fmla="*/ 500 h 506"/>
                <a:gd name="T32" fmla="*/ 163 w 600"/>
                <a:gd name="T33" fmla="*/ 467 h 506"/>
                <a:gd name="T34" fmla="*/ 177 w 600"/>
                <a:gd name="T35" fmla="*/ 476 h 506"/>
                <a:gd name="T36" fmla="*/ 246 w 600"/>
                <a:gd name="T37" fmla="*/ 505 h 506"/>
                <a:gd name="T38" fmla="*/ 257 w 600"/>
                <a:gd name="T39" fmla="*/ 496 h 506"/>
                <a:gd name="T40" fmla="*/ 260 w 600"/>
                <a:gd name="T41" fmla="*/ 476 h 506"/>
                <a:gd name="T42" fmla="*/ 274 w 600"/>
                <a:gd name="T43" fmla="*/ 463 h 506"/>
                <a:gd name="T44" fmla="*/ 372 w 600"/>
                <a:gd name="T45" fmla="*/ 402 h 506"/>
                <a:gd name="T46" fmla="*/ 386 w 600"/>
                <a:gd name="T47" fmla="*/ 422 h 506"/>
                <a:gd name="T48" fmla="*/ 448 w 600"/>
                <a:gd name="T49" fmla="*/ 439 h 506"/>
                <a:gd name="T50" fmla="*/ 478 w 600"/>
                <a:gd name="T51" fmla="*/ 397 h 506"/>
                <a:gd name="T52" fmla="*/ 493 w 600"/>
                <a:gd name="T53" fmla="*/ 407 h 506"/>
                <a:gd name="T54" fmla="*/ 517 w 600"/>
                <a:gd name="T55" fmla="*/ 407 h 506"/>
                <a:gd name="T56" fmla="*/ 517 w 600"/>
                <a:gd name="T57" fmla="*/ 395 h 506"/>
                <a:gd name="T58" fmla="*/ 548 w 600"/>
                <a:gd name="T59" fmla="*/ 385 h 506"/>
                <a:gd name="T60" fmla="*/ 548 w 600"/>
                <a:gd name="T61" fmla="*/ 377 h 506"/>
                <a:gd name="T62" fmla="*/ 559 w 600"/>
                <a:gd name="T63" fmla="*/ 364 h 506"/>
                <a:gd name="T64" fmla="*/ 566 w 600"/>
                <a:gd name="T65" fmla="*/ 366 h 506"/>
                <a:gd name="T66" fmla="*/ 599 w 600"/>
                <a:gd name="T67" fmla="*/ 337 h 506"/>
                <a:gd name="T68" fmla="*/ 571 w 600"/>
                <a:gd name="T69" fmla="*/ 293 h 506"/>
                <a:gd name="T70" fmla="*/ 585 w 600"/>
                <a:gd name="T71" fmla="*/ 232 h 506"/>
                <a:gd name="T72" fmla="*/ 570 w 600"/>
                <a:gd name="T73" fmla="*/ 212 h 506"/>
                <a:gd name="T74" fmla="*/ 524 w 600"/>
                <a:gd name="T75" fmla="*/ 224 h 506"/>
                <a:gd name="T76" fmla="*/ 519 w 600"/>
                <a:gd name="T77" fmla="*/ 217 h 506"/>
                <a:gd name="T78" fmla="*/ 570 w 600"/>
                <a:gd name="T79" fmla="*/ 164 h 506"/>
                <a:gd name="T80" fmla="*/ 548 w 600"/>
                <a:gd name="T81" fmla="*/ 78 h 506"/>
                <a:gd name="T82" fmla="*/ 514 w 600"/>
                <a:gd name="T83" fmla="*/ 103 h 506"/>
                <a:gd name="T84" fmla="*/ 483 w 600"/>
                <a:gd name="T85" fmla="*/ 74 h 506"/>
                <a:gd name="T86" fmla="*/ 456 w 600"/>
                <a:gd name="T87" fmla="*/ 38 h 506"/>
                <a:gd name="T88" fmla="*/ 452 w 600"/>
                <a:gd name="T89" fmla="*/ 15 h 506"/>
                <a:gd name="T90" fmla="*/ 436 w 600"/>
                <a:gd name="T91" fmla="*/ 10 h 506"/>
                <a:gd name="T92" fmla="*/ 410 w 600"/>
                <a:gd name="T93" fmla="*/ 17 h 506"/>
                <a:gd name="T94" fmla="*/ 372 w 600"/>
                <a:gd name="T95" fmla="*/ 0 h 506"/>
                <a:gd name="T96" fmla="*/ 354 w 600"/>
                <a:gd name="T97" fmla="*/ 41 h 506"/>
                <a:gd name="T98" fmla="*/ 322 w 600"/>
                <a:gd name="T99" fmla="*/ 44 h 506"/>
                <a:gd name="T100" fmla="*/ 298 w 600"/>
                <a:gd name="T101" fmla="*/ 78 h 506"/>
                <a:gd name="T102" fmla="*/ 283 w 600"/>
                <a:gd name="T103" fmla="*/ 71 h 506"/>
                <a:gd name="T104" fmla="*/ 260 w 600"/>
                <a:gd name="T105" fmla="*/ 78 h 506"/>
                <a:gd name="T106" fmla="*/ 225 w 600"/>
                <a:gd name="T107" fmla="*/ 58 h 506"/>
                <a:gd name="T108" fmla="*/ 197 w 600"/>
                <a:gd name="T109" fmla="*/ 90 h 506"/>
                <a:gd name="T110" fmla="*/ 197 w 600"/>
                <a:gd name="T111" fmla="*/ 106 h 506"/>
                <a:gd name="T112" fmla="*/ 252 w 600"/>
                <a:gd name="T113" fmla="*/ 133 h 506"/>
                <a:gd name="T114" fmla="*/ 265 w 600"/>
                <a:gd name="T115" fmla="*/ 156 h 506"/>
                <a:gd name="T116" fmla="*/ 225 w 600"/>
                <a:gd name="T117" fmla="*/ 170 h 506"/>
                <a:gd name="T118" fmla="*/ 163 w 600"/>
                <a:gd name="T119" fmla="*/ 16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Freeform 12"/>
            <p:cNvSpPr>
              <a:spLocks/>
            </p:cNvSpPr>
            <p:nvPr/>
          </p:nvSpPr>
          <p:spPr bwMode="auto">
            <a:xfrm>
              <a:off x="3329973" y="4229199"/>
              <a:ext cx="1290637" cy="954087"/>
            </a:xfrm>
            <a:custGeom>
              <a:avLst/>
              <a:gdLst>
                <a:gd name="T0" fmla="*/ 462 w 1181"/>
                <a:gd name="T1" fmla="*/ 75 h 893"/>
                <a:gd name="T2" fmla="*/ 441 w 1181"/>
                <a:gd name="T3" fmla="*/ 27 h 893"/>
                <a:gd name="T4" fmla="*/ 517 w 1181"/>
                <a:gd name="T5" fmla="*/ 0 h 893"/>
                <a:gd name="T6" fmla="*/ 530 w 1181"/>
                <a:gd name="T7" fmla="*/ 52 h 893"/>
                <a:gd name="T8" fmla="*/ 600 w 1181"/>
                <a:gd name="T9" fmla="*/ 111 h 893"/>
                <a:gd name="T10" fmla="*/ 636 w 1181"/>
                <a:gd name="T11" fmla="*/ 111 h 893"/>
                <a:gd name="T12" fmla="*/ 667 w 1181"/>
                <a:gd name="T13" fmla="*/ 166 h 893"/>
                <a:gd name="T14" fmla="*/ 739 w 1181"/>
                <a:gd name="T15" fmla="*/ 160 h 893"/>
                <a:gd name="T16" fmla="*/ 771 w 1181"/>
                <a:gd name="T17" fmla="*/ 135 h 893"/>
                <a:gd name="T18" fmla="*/ 794 w 1181"/>
                <a:gd name="T19" fmla="*/ 160 h 893"/>
                <a:gd name="T20" fmla="*/ 876 w 1181"/>
                <a:gd name="T21" fmla="*/ 150 h 893"/>
                <a:gd name="T22" fmla="*/ 893 w 1181"/>
                <a:gd name="T23" fmla="*/ 171 h 893"/>
                <a:gd name="T24" fmla="*/ 974 w 1181"/>
                <a:gd name="T25" fmla="*/ 207 h 893"/>
                <a:gd name="T26" fmla="*/ 1076 w 1181"/>
                <a:gd name="T27" fmla="*/ 219 h 893"/>
                <a:gd name="T28" fmla="*/ 1124 w 1181"/>
                <a:gd name="T29" fmla="*/ 230 h 893"/>
                <a:gd name="T30" fmla="*/ 1169 w 1181"/>
                <a:gd name="T31" fmla="*/ 262 h 893"/>
                <a:gd name="T32" fmla="*/ 1172 w 1181"/>
                <a:gd name="T33" fmla="*/ 339 h 893"/>
                <a:gd name="T34" fmla="*/ 1115 w 1181"/>
                <a:gd name="T35" fmla="*/ 367 h 893"/>
                <a:gd name="T36" fmla="*/ 1025 w 1181"/>
                <a:gd name="T37" fmla="*/ 398 h 893"/>
                <a:gd name="T38" fmla="*/ 1041 w 1181"/>
                <a:gd name="T39" fmla="*/ 461 h 893"/>
                <a:gd name="T40" fmla="*/ 1110 w 1181"/>
                <a:gd name="T41" fmla="*/ 527 h 893"/>
                <a:gd name="T42" fmla="*/ 1081 w 1181"/>
                <a:gd name="T43" fmla="*/ 633 h 893"/>
                <a:gd name="T44" fmla="*/ 1025 w 1181"/>
                <a:gd name="T45" fmla="*/ 566 h 893"/>
                <a:gd name="T46" fmla="*/ 1004 w 1181"/>
                <a:gd name="T47" fmla="*/ 539 h 893"/>
                <a:gd name="T48" fmla="*/ 942 w 1181"/>
                <a:gd name="T49" fmla="*/ 528 h 893"/>
                <a:gd name="T50" fmla="*/ 893 w 1181"/>
                <a:gd name="T51" fmla="*/ 573 h 893"/>
                <a:gd name="T52" fmla="*/ 857 w 1181"/>
                <a:gd name="T53" fmla="*/ 601 h 893"/>
                <a:gd name="T54" fmla="*/ 799 w 1181"/>
                <a:gd name="T55" fmla="*/ 588 h 893"/>
                <a:gd name="T56" fmla="*/ 771 w 1181"/>
                <a:gd name="T57" fmla="*/ 636 h 893"/>
                <a:gd name="T58" fmla="*/ 839 w 1181"/>
                <a:gd name="T59" fmla="*/ 686 h 893"/>
                <a:gd name="T60" fmla="*/ 739 w 1181"/>
                <a:gd name="T61" fmla="*/ 699 h 893"/>
                <a:gd name="T62" fmla="*/ 710 w 1181"/>
                <a:gd name="T63" fmla="*/ 668 h 893"/>
                <a:gd name="T64" fmla="*/ 649 w 1181"/>
                <a:gd name="T65" fmla="*/ 677 h 893"/>
                <a:gd name="T66" fmla="*/ 636 w 1181"/>
                <a:gd name="T67" fmla="*/ 631 h 893"/>
                <a:gd name="T68" fmla="*/ 600 w 1181"/>
                <a:gd name="T69" fmla="*/ 606 h 893"/>
                <a:gd name="T70" fmla="*/ 597 w 1181"/>
                <a:gd name="T71" fmla="*/ 641 h 893"/>
                <a:gd name="T72" fmla="*/ 561 w 1181"/>
                <a:gd name="T73" fmla="*/ 668 h 893"/>
                <a:gd name="T74" fmla="*/ 505 w 1181"/>
                <a:gd name="T75" fmla="*/ 764 h 893"/>
                <a:gd name="T76" fmla="*/ 488 w 1181"/>
                <a:gd name="T77" fmla="*/ 871 h 893"/>
                <a:gd name="T78" fmla="*/ 414 w 1181"/>
                <a:gd name="T79" fmla="*/ 892 h 893"/>
                <a:gd name="T80" fmla="*/ 304 w 1181"/>
                <a:gd name="T81" fmla="*/ 714 h 893"/>
                <a:gd name="T82" fmla="*/ 244 w 1181"/>
                <a:gd name="T83" fmla="*/ 681 h 893"/>
                <a:gd name="T84" fmla="*/ 247 w 1181"/>
                <a:gd name="T85" fmla="*/ 636 h 893"/>
                <a:gd name="T86" fmla="*/ 192 w 1181"/>
                <a:gd name="T87" fmla="*/ 641 h 893"/>
                <a:gd name="T88" fmla="*/ 142 w 1181"/>
                <a:gd name="T89" fmla="*/ 557 h 893"/>
                <a:gd name="T90" fmla="*/ 132 w 1181"/>
                <a:gd name="T91" fmla="*/ 391 h 893"/>
                <a:gd name="T92" fmla="*/ 124 w 1181"/>
                <a:gd name="T93" fmla="*/ 306 h 893"/>
                <a:gd name="T94" fmla="*/ 0 w 1181"/>
                <a:gd name="T95" fmla="*/ 147 h 893"/>
                <a:gd name="T96" fmla="*/ 16 w 1181"/>
                <a:gd name="T97" fmla="*/ 106 h 893"/>
                <a:gd name="T98" fmla="*/ 184 w 1181"/>
                <a:gd name="T99" fmla="*/ 111 h 893"/>
                <a:gd name="T100" fmla="*/ 240 w 1181"/>
                <a:gd name="T101" fmla="*/ 122 h 893"/>
                <a:gd name="T102" fmla="*/ 327 w 1181"/>
                <a:gd name="T103" fmla="*/ 165 h 893"/>
                <a:gd name="T104" fmla="*/ 337 w 1181"/>
                <a:gd name="T105" fmla="*/ 116 h 893"/>
                <a:gd name="T106" fmla="*/ 392 w 1181"/>
                <a:gd name="T107" fmla="*/ 126 h 893"/>
                <a:gd name="T108" fmla="*/ 446 w 1181"/>
                <a:gd name="T109" fmla="*/ 112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Freeform 13"/>
            <p:cNvSpPr>
              <a:spLocks/>
            </p:cNvSpPr>
            <p:nvPr/>
          </p:nvSpPr>
          <p:spPr bwMode="auto">
            <a:xfrm>
              <a:off x="1445610" y="3865661"/>
              <a:ext cx="2035175" cy="1076325"/>
            </a:xfrm>
            <a:custGeom>
              <a:avLst/>
              <a:gdLst>
                <a:gd name="T0" fmla="*/ 1132 w 1863"/>
                <a:gd name="T1" fmla="*/ 958 h 1005"/>
                <a:gd name="T2" fmla="*/ 1161 w 1863"/>
                <a:gd name="T3" fmla="*/ 990 h 1005"/>
                <a:gd name="T4" fmla="*/ 1256 w 1863"/>
                <a:gd name="T5" fmla="*/ 958 h 1005"/>
                <a:gd name="T6" fmla="*/ 1316 w 1863"/>
                <a:gd name="T7" fmla="*/ 915 h 1005"/>
                <a:gd name="T8" fmla="*/ 1386 w 1863"/>
                <a:gd name="T9" fmla="*/ 887 h 1005"/>
                <a:gd name="T10" fmla="*/ 1461 w 1863"/>
                <a:gd name="T11" fmla="*/ 863 h 1005"/>
                <a:gd name="T12" fmla="*/ 1582 w 1863"/>
                <a:gd name="T13" fmla="*/ 843 h 1005"/>
                <a:gd name="T14" fmla="*/ 1584 w 1863"/>
                <a:gd name="T15" fmla="*/ 887 h 1005"/>
                <a:gd name="T16" fmla="*/ 1622 w 1863"/>
                <a:gd name="T17" fmla="*/ 895 h 1005"/>
                <a:gd name="T18" fmla="*/ 1599 w 1863"/>
                <a:gd name="T19" fmla="*/ 951 h 1005"/>
                <a:gd name="T20" fmla="*/ 1622 w 1863"/>
                <a:gd name="T21" fmla="*/ 958 h 1005"/>
                <a:gd name="T22" fmla="*/ 1725 w 1863"/>
                <a:gd name="T23" fmla="*/ 951 h 1005"/>
                <a:gd name="T24" fmla="*/ 1787 w 1863"/>
                <a:gd name="T25" fmla="*/ 971 h 1005"/>
                <a:gd name="T26" fmla="*/ 1815 w 1863"/>
                <a:gd name="T27" fmla="*/ 983 h 1005"/>
                <a:gd name="T28" fmla="*/ 1820 w 1863"/>
                <a:gd name="T29" fmla="*/ 915 h 1005"/>
                <a:gd name="T30" fmla="*/ 1862 w 1863"/>
                <a:gd name="T31" fmla="*/ 870 h 1005"/>
                <a:gd name="T32" fmla="*/ 1829 w 1863"/>
                <a:gd name="T33" fmla="*/ 655 h 1005"/>
                <a:gd name="T34" fmla="*/ 1792 w 1863"/>
                <a:gd name="T35" fmla="*/ 538 h 1005"/>
                <a:gd name="T36" fmla="*/ 1703 w 1863"/>
                <a:gd name="T37" fmla="*/ 495 h 1005"/>
                <a:gd name="T38" fmla="*/ 1647 w 1863"/>
                <a:gd name="T39" fmla="*/ 602 h 1005"/>
                <a:gd name="T40" fmla="*/ 1540 w 1863"/>
                <a:gd name="T41" fmla="*/ 547 h 1005"/>
                <a:gd name="T42" fmla="*/ 1342 w 1863"/>
                <a:gd name="T43" fmla="*/ 475 h 1005"/>
                <a:gd name="T44" fmla="*/ 1260 w 1863"/>
                <a:gd name="T45" fmla="*/ 463 h 1005"/>
                <a:gd name="T46" fmla="*/ 1102 w 1863"/>
                <a:gd name="T47" fmla="*/ 397 h 1005"/>
                <a:gd name="T48" fmla="*/ 1026 w 1863"/>
                <a:gd name="T49" fmla="*/ 214 h 1005"/>
                <a:gd name="T50" fmla="*/ 1055 w 1863"/>
                <a:gd name="T51" fmla="*/ 157 h 1005"/>
                <a:gd name="T52" fmla="*/ 1054 w 1863"/>
                <a:gd name="T53" fmla="*/ 78 h 1005"/>
                <a:gd name="T54" fmla="*/ 1066 w 1863"/>
                <a:gd name="T55" fmla="*/ 39 h 1005"/>
                <a:gd name="T56" fmla="*/ 927 w 1863"/>
                <a:gd name="T57" fmla="*/ 0 h 1005"/>
                <a:gd name="T58" fmla="*/ 827 w 1863"/>
                <a:gd name="T59" fmla="*/ 13 h 1005"/>
                <a:gd name="T60" fmla="*/ 703 w 1863"/>
                <a:gd name="T61" fmla="*/ 54 h 1005"/>
                <a:gd name="T62" fmla="*/ 578 w 1863"/>
                <a:gd name="T63" fmla="*/ 67 h 1005"/>
                <a:gd name="T64" fmla="*/ 494 w 1863"/>
                <a:gd name="T65" fmla="*/ 24 h 1005"/>
                <a:gd name="T66" fmla="*/ 358 w 1863"/>
                <a:gd name="T67" fmla="*/ 49 h 1005"/>
                <a:gd name="T68" fmla="*/ 304 w 1863"/>
                <a:gd name="T69" fmla="*/ 18 h 1005"/>
                <a:gd name="T70" fmla="*/ 202 w 1863"/>
                <a:gd name="T71" fmla="*/ 28 h 1005"/>
                <a:gd name="T72" fmla="*/ 153 w 1863"/>
                <a:gd name="T73" fmla="*/ 94 h 1005"/>
                <a:gd name="T74" fmla="*/ 124 w 1863"/>
                <a:gd name="T75" fmla="*/ 127 h 1005"/>
                <a:gd name="T76" fmla="*/ 89 w 1863"/>
                <a:gd name="T77" fmla="*/ 147 h 1005"/>
                <a:gd name="T78" fmla="*/ 74 w 1863"/>
                <a:gd name="T79" fmla="*/ 172 h 1005"/>
                <a:gd name="T80" fmla="*/ 101 w 1863"/>
                <a:gd name="T81" fmla="*/ 231 h 1005"/>
                <a:gd name="T82" fmla="*/ 94 w 1863"/>
                <a:gd name="T83" fmla="*/ 288 h 1005"/>
                <a:gd name="T84" fmla="*/ 27 w 1863"/>
                <a:gd name="T85" fmla="*/ 267 h 1005"/>
                <a:gd name="T86" fmla="*/ 0 w 1863"/>
                <a:gd name="T87" fmla="*/ 293 h 1005"/>
                <a:gd name="T88" fmla="*/ 17 w 1863"/>
                <a:gd name="T89" fmla="*/ 347 h 1005"/>
                <a:gd name="T90" fmla="*/ 9 w 1863"/>
                <a:gd name="T91" fmla="*/ 397 h 1005"/>
                <a:gd name="T92" fmla="*/ 43 w 1863"/>
                <a:gd name="T93" fmla="*/ 415 h 1005"/>
                <a:gd name="T94" fmla="*/ 124 w 1863"/>
                <a:gd name="T95" fmla="*/ 495 h 1005"/>
                <a:gd name="T96" fmla="*/ 172 w 1863"/>
                <a:gd name="T97" fmla="*/ 565 h 1005"/>
                <a:gd name="T98" fmla="*/ 205 w 1863"/>
                <a:gd name="T99" fmla="*/ 588 h 1005"/>
                <a:gd name="T100" fmla="*/ 261 w 1863"/>
                <a:gd name="T101" fmla="*/ 584 h 1005"/>
                <a:gd name="T102" fmla="*/ 395 w 1863"/>
                <a:gd name="T103" fmla="*/ 730 h 1005"/>
                <a:gd name="T104" fmla="*/ 435 w 1863"/>
                <a:gd name="T105" fmla="*/ 715 h 1005"/>
                <a:gd name="T106" fmla="*/ 447 w 1863"/>
                <a:gd name="T107" fmla="*/ 771 h 1005"/>
                <a:gd name="T108" fmla="*/ 529 w 1863"/>
                <a:gd name="T109" fmla="*/ 805 h 1005"/>
                <a:gd name="T110" fmla="*/ 596 w 1863"/>
                <a:gd name="T111" fmla="*/ 875 h 1005"/>
                <a:gd name="T112" fmla="*/ 608 w 1863"/>
                <a:gd name="T113" fmla="*/ 905 h 1005"/>
                <a:gd name="T114" fmla="*/ 682 w 1863"/>
                <a:gd name="T115" fmla="*/ 903 h 1005"/>
                <a:gd name="T116" fmla="*/ 813 w 1863"/>
                <a:gd name="T117" fmla="*/ 928 h 1005"/>
                <a:gd name="T118" fmla="*/ 872 w 1863"/>
                <a:gd name="T119" fmla="*/ 946 h 1005"/>
                <a:gd name="T120" fmla="*/ 872 w 1863"/>
                <a:gd name="T121" fmla="*/ 1004 h 1005"/>
                <a:gd name="T122" fmla="*/ 984 w 1863"/>
                <a:gd name="T123" fmla="*/ 918 h 1005"/>
                <a:gd name="T124" fmla="*/ 1073 w 1863"/>
                <a:gd name="T125" fmla="*/ 951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Freeform 14"/>
            <p:cNvSpPr>
              <a:spLocks/>
            </p:cNvSpPr>
            <p:nvPr/>
          </p:nvSpPr>
          <p:spPr bwMode="auto">
            <a:xfrm>
              <a:off x="4607910" y="3921224"/>
              <a:ext cx="633413" cy="542925"/>
            </a:xfrm>
            <a:custGeom>
              <a:avLst/>
              <a:gdLst>
                <a:gd name="T0" fmla="*/ 67 w 580"/>
                <a:gd name="T1" fmla="*/ 352 h 507"/>
                <a:gd name="T2" fmla="*/ 151 w 580"/>
                <a:gd name="T3" fmla="*/ 423 h 507"/>
                <a:gd name="T4" fmla="*/ 220 w 580"/>
                <a:gd name="T5" fmla="*/ 437 h 507"/>
                <a:gd name="T6" fmla="*/ 282 w 580"/>
                <a:gd name="T7" fmla="*/ 430 h 507"/>
                <a:gd name="T8" fmla="*/ 303 w 580"/>
                <a:gd name="T9" fmla="*/ 437 h 507"/>
                <a:gd name="T10" fmla="*/ 326 w 580"/>
                <a:gd name="T11" fmla="*/ 425 h 507"/>
                <a:gd name="T12" fmla="*/ 340 w 580"/>
                <a:gd name="T13" fmla="*/ 443 h 507"/>
                <a:gd name="T14" fmla="*/ 347 w 580"/>
                <a:gd name="T15" fmla="*/ 465 h 507"/>
                <a:gd name="T16" fmla="*/ 378 w 580"/>
                <a:gd name="T17" fmla="*/ 480 h 507"/>
                <a:gd name="T18" fmla="*/ 418 w 580"/>
                <a:gd name="T19" fmla="*/ 480 h 507"/>
                <a:gd name="T20" fmla="*/ 448 w 580"/>
                <a:gd name="T21" fmla="*/ 506 h 507"/>
                <a:gd name="T22" fmla="*/ 475 w 580"/>
                <a:gd name="T23" fmla="*/ 494 h 507"/>
                <a:gd name="T24" fmla="*/ 496 w 580"/>
                <a:gd name="T25" fmla="*/ 506 h 507"/>
                <a:gd name="T26" fmla="*/ 513 w 580"/>
                <a:gd name="T27" fmla="*/ 471 h 507"/>
                <a:gd name="T28" fmla="*/ 538 w 580"/>
                <a:gd name="T29" fmla="*/ 460 h 507"/>
                <a:gd name="T30" fmla="*/ 543 w 580"/>
                <a:gd name="T31" fmla="*/ 432 h 507"/>
                <a:gd name="T32" fmla="*/ 533 w 580"/>
                <a:gd name="T33" fmla="*/ 382 h 507"/>
                <a:gd name="T34" fmla="*/ 529 w 580"/>
                <a:gd name="T35" fmla="*/ 378 h 507"/>
                <a:gd name="T36" fmla="*/ 503 w 580"/>
                <a:gd name="T37" fmla="*/ 405 h 507"/>
                <a:gd name="T38" fmla="*/ 465 w 580"/>
                <a:gd name="T39" fmla="*/ 374 h 507"/>
                <a:gd name="T40" fmla="*/ 437 w 580"/>
                <a:gd name="T41" fmla="*/ 340 h 507"/>
                <a:gd name="T42" fmla="*/ 465 w 580"/>
                <a:gd name="T43" fmla="*/ 320 h 507"/>
                <a:gd name="T44" fmla="*/ 474 w 580"/>
                <a:gd name="T45" fmla="*/ 286 h 507"/>
                <a:gd name="T46" fmla="*/ 490 w 580"/>
                <a:gd name="T47" fmla="*/ 274 h 507"/>
                <a:gd name="T48" fmla="*/ 489 w 580"/>
                <a:gd name="T49" fmla="*/ 227 h 507"/>
                <a:gd name="T50" fmla="*/ 501 w 580"/>
                <a:gd name="T51" fmla="*/ 217 h 507"/>
                <a:gd name="T52" fmla="*/ 524 w 580"/>
                <a:gd name="T53" fmla="*/ 235 h 507"/>
                <a:gd name="T54" fmla="*/ 538 w 580"/>
                <a:gd name="T55" fmla="*/ 254 h 507"/>
                <a:gd name="T56" fmla="*/ 569 w 580"/>
                <a:gd name="T57" fmla="*/ 235 h 507"/>
                <a:gd name="T58" fmla="*/ 579 w 580"/>
                <a:gd name="T59" fmla="*/ 223 h 507"/>
                <a:gd name="T60" fmla="*/ 574 w 580"/>
                <a:gd name="T61" fmla="*/ 199 h 507"/>
                <a:gd name="T62" fmla="*/ 538 w 580"/>
                <a:gd name="T63" fmla="*/ 181 h 507"/>
                <a:gd name="T64" fmla="*/ 530 w 580"/>
                <a:gd name="T65" fmla="*/ 155 h 507"/>
                <a:gd name="T66" fmla="*/ 469 w 580"/>
                <a:gd name="T67" fmla="*/ 164 h 507"/>
                <a:gd name="T68" fmla="*/ 428 w 580"/>
                <a:gd name="T69" fmla="*/ 131 h 507"/>
                <a:gd name="T70" fmla="*/ 410 w 580"/>
                <a:gd name="T71" fmla="*/ 127 h 507"/>
                <a:gd name="T72" fmla="*/ 410 w 580"/>
                <a:gd name="T73" fmla="*/ 103 h 507"/>
                <a:gd name="T74" fmla="*/ 498 w 580"/>
                <a:gd name="T75" fmla="*/ 9 h 507"/>
                <a:gd name="T76" fmla="*/ 465 w 580"/>
                <a:gd name="T77" fmla="*/ 17 h 507"/>
                <a:gd name="T78" fmla="*/ 445 w 580"/>
                <a:gd name="T79" fmla="*/ 28 h 507"/>
                <a:gd name="T80" fmla="*/ 437 w 580"/>
                <a:gd name="T81" fmla="*/ 17 h 507"/>
                <a:gd name="T82" fmla="*/ 437 w 580"/>
                <a:gd name="T83" fmla="*/ 4 h 507"/>
                <a:gd name="T84" fmla="*/ 423 w 580"/>
                <a:gd name="T85" fmla="*/ 0 h 507"/>
                <a:gd name="T86" fmla="*/ 383 w 580"/>
                <a:gd name="T87" fmla="*/ 14 h 507"/>
                <a:gd name="T88" fmla="*/ 282 w 580"/>
                <a:gd name="T89" fmla="*/ 2 h 507"/>
                <a:gd name="T90" fmla="*/ 277 w 580"/>
                <a:gd name="T91" fmla="*/ 82 h 507"/>
                <a:gd name="T92" fmla="*/ 230 w 580"/>
                <a:gd name="T93" fmla="*/ 121 h 507"/>
                <a:gd name="T94" fmla="*/ 163 w 580"/>
                <a:gd name="T95" fmla="*/ 131 h 507"/>
                <a:gd name="T96" fmla="*/ 72 w 580"/>
                <a:gd name="T97" fmla="*/ 190 h 507"/>
                <a:gd name="T98" fmla="*/ 0 w 580"/>
                <a:gd name="T99" fmla="*/ 211 h 507"/>
                <a:gd name="T100" fmla="*/ 0 w 580"/>
                <a:gd name="T101" fmla="*/ 223 h 507"/>
                <a:gd name="T102" fmla="*/ 67 w 580"/>
                <a:gd name="T103" fmla="*/ 322 h 507"/>
                <a:gd name="T104" fmla="*/ 67 w 580"/>
                <a:gd name="T105" fmla="*/ 35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Freeform 15"/>
            <p:cNvSpPr>
              <a:spLocks/>
            </p:cNvSpPr>
            <p:nvPr/>
          </p:nvSpPr>
          <p:spPr bwMode="auto">
            <a:xfrm>
              <a:off x="2571148" y="3594199"/>
              <a:ext cx="1317625" cy="915987"/>
            </a:xfrm>
            <a:custGeom>
              <a:avLst/>
              <a:gdLst>
                <a:gd name="T0" fmla="*/ 98 w 1202"/>
                <a:gd name="T1" fmla="*/ 320 h 856"/>
                <a:gd name="T2" fmla="*/ 154 w 1202"/>
                <a:gd name="T3" fmla="*/ 281 h 856"/>
                <a:gd name="T4" fmla="*/ 129 w 1202"/>
                <a:gd name="T5" fmla="*/ 266 h 856"/>
                <a:gd name="T6" fmla="*/ 166 w 1202"/>
                <a:gd name="T7" fmla="*/ 232 h 856"/>
                <a:gd name="T8" fmla="*/ 122 w 1202"/>
                <a:gd name="T9" fmla="*/ 140 h 856"/>
                <a:gd name="T10" fmla="*/ 149 w 1202"/>
                <a:gd name="T11" fmla="*/ 56 h 856"/>
                <a:gd name="T12" fmla="*/ 392 w 1202"/>
                <a:gd name="T13" fmla="*/ 0 h 856"/>
                <a:gd name="T14" fmla="*/ 539 w 1202"/>
                <a:gd name="T15" fmla="*/ 31 h 856"/>
                <a:gd name="T16" fmla="*/ 623 w 1202"/>
                <a:gd name="T17" fmla="*/ 80 h 856"/>
                <a:gd name="T18" fmla="*/ 705 w 1202"/>
                <a:gd name="T19" fmla="*/ 49 h 856"/>
                <a:gd name="T20" fmla="*/ 811 w 1202"/>
                <a:gd name="T21" fmla="*/ 37 h 856"/>
                <a:gd name="T22" fmla="*/ 944 w 1202"/>
                <a:gd name="T23" fmla="*/ 73 h 856"/>
                <a:gd name="T24" fmla="*/ 1028 w 1202"/>
                <a:gd name="T25" fmla="*/ 169 h 856"/>
                <a:gd name="T26" fmla="*/ 1103 w 1202"/>
                <a:gd name="T27" fmla="*/ 197 h 856"/>
                <a:gd name="T28" fmla="*/ 1175 w 1202"/>
                <a:gd name="T29" fmla="*/ 329 h 856"/>
                <a:gd name="T30" fmla="*/ 1193 w 1202"/>
                <a:gd name="T31" fmla="*/ 423 h 856"/>
                <a:gd name="T32" fmla="*/ 1154 w 1202"/>
                <a:gd name="T33" fmla="*/ 484 h 856"/>
                <a:gd name="T34" fmla="*/ 1108 w 1202"/>
                <a:gd name="T35" fmla="*/ 526 h 856"/>
                <a:gd name="T36" fmla="*/ 1088 w 1202"/>
                <a:gd name="T37" fmla="*/ 587 h 856"/>
                <a:gd name="T38" fmla="*/ 1037 w 1202"/>
                <a:gd name="T39" fmla="*/ 557 h 856"/>
                <a:gd name="T40" fmla="*/ 1040 w 1202"/>
                <a:gd name="T41" fmla="*/ 601 h 856"/>
                <a:gd name="T42" fmla="*/ 1117 w 1202"/>
                <a:gd name="T43" fmla="*/ 643 h 856"/>
                <a:gd name="T44" fmla="*/ 1156 w 1202"/>
                <a:gd name="T45" fmla="*/ 663 h 856"/>
                <a:gd name="T46" fmla="*/ 1141 w 1202"/>
                <a:gd name="T47" fmla="*/ 700 h 856"/>
                <a:gd name="T48" fmla="*/ 1088 w 1202"/>
                <a:gd name="T49" fmla="*/ 713 h 856"/>
                <a:gd name="T50" fmla="*/ 1033 w 1202"/>
                <a:gd name="T51" fmla="*/ 703 h 856"/>
                <a:gd name="T52" fmla="*/ 1023 w 1202"/>
                <a:gd name="T53" fmla="*/ 753 h 856"/>
                <a:gd name="T54" fmla="*/ 934 w 1202"/>
                <a:gd name="T55" fmla="*/ 709 h 856"/>
                <a:gd name="T56" fmla="*/ 880 w 1202"/>
                <a:gd name="T57" fmla="*/ 699 h 856"/>
                <a:gd name="T58" fmla="*/ 711 w 1202"/>
                <a:gd name="T59" fmla="*/ 694 h 856"/>
                <a:gd name="T60" fmla="*/ 695 w 1202"/>
                <a:gd name="T61" fmla="*/ 735 h 856"/>
                <a:gd name="T62" fmla="*/ 677 w 1202"/>
                <a:gd name="T63" fmla="*/ 780 h 856"/>
                <a:gd name="T64" fmla="*/ 519 w 1202"/>
                <a:gd name="T65" fmla="*/ 835 h 856"/>
                <a:gd name="T66" fmla="*/ 451 w 1202"/>
                <a:gd name="T67" fmla="*/ 749 h 856"/>
                <a:gd name="T68" fmla="*/ 256 w 1202"/>
                <a:gd name="T69" fmla="*/ 718 h 856"/>
                <a:gd name="T70" fmla="*/ 182 w 1202"/>
                <a:gd name="T71" fmla="*/ 672 h 856"/>
                <a:gd name="T72" fmla="*/ 1 w 1202"/>
                <a:gd name="T73" fmla="*/ 506 h 856"/>
                <a:gd name="T74" fmla="*/ 28 w 1202"/>
                <a:gd name="T75" fmla="*/ 454 h 856"/>
                <a:gd name="T76" fmla="*/ 51 w 1202"/>
                <a:gd name="T77" fmla="*/ 356 h 856"/>
                <a:gd name="T78" fmla="*/ 58 w 1202"/>
                <a:gd name="T79" fmla="*/ 30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Freeform 16"/>
            <p:cNvSpPr>
              <a:spLocks/>
            </p:cNvSpPr>
            <p:nvPr/>
          </p:nvSpPr>
          <p:spPr bwMode="auto">
            <a:xfrm>
              <a:off x="4036410" y="3618011"/>
              <a:ext cx="271463" cy="474663"/>
            </a:xfrm>
            <a:custGeom>
              <a:avLst/>
              <a:gdLst>
                <a:gd name="T0" fmla="*/ 232 w 252"/>
                <a:gd name="T1" fmla="*/ 247 h 443"/>
                <a:gd name="T2" fmla="*/ 236 w 252"/>
                <a:gd name="T3" fmla="*/ 200 h 443"/>
                <a:gd name="T4" fmla="*/ 251 w 252"/>
                <a:gd name="T5" fmla="*/ 178 h 443"/>
                <a:gd name="T6" fmla="*/ 246 w 252"/>
                <a:gd name="T7" fmla="*/ 156 h 443"/>
                <a:gd name="T8" fmla="*/ 165 w 252"/>
                <a:gd name="T9" fmla="*/ 127 h 443"/>
                <a:gd name="T10" fmla="*/ 174 w 252"/>
                <a:gd name="T11" fmla="*/ 96 h 443"/>
                <a:gd name="T12" fmla="*/ 196 w 252"/>
                <a:gd name="T13" fmla="*/ 61 h 443"/>
                <a:gd name="T14" fmla="*/ 181 w 252"/>
                <a:gd name="T15" fmla="*/ 7 h 443"/>
                <a:gd name="T16" fmla="*/ 174 w 252"/>
                <a:gd name="T17" fmla="*/ 0 h 443"/>
                <a:gd name="T18" fmla="*/ 124 w 252"/>
                <a:gd name="T19" fmla="*/ 34 h 443"/>
                <a:gd name="T20" fmla="*/ 102 w 252"/>
                <a:gd name="T21" fmla="*/ 111 h 443"/>
                <a:gd name="T22" fmla="*/ 91 w 252"/>
                <a:gd name="T23" fmla="*/ 165 h 443"/>
                <a:gd name="T24" fmla="*/ 52 w 252"/>
                <a:gd name="T25" fmla="*/ 200 h 443"/>
                <a:gd name="T26" fmla="*/ 28 w 252"/>
                <a:gd name="T27" fmla="*/ 210 h 443"/>
                <a:gd name="T28" fmla="*/ 0 w 252"/>
                <a:gd name="T29" fmla="*/ 214 h 443"/>
                <a:gd name="T30" fmla="*/ 63 w 252"/>
                <a:gd name="T31" fmla="*/ 299 h 443"/>
                <a:gd name="T32" fmla="*/ 80 w 252"/>
                <a:gd name="T33" fmla="*/ 356 h 443"/>
                <a:gd name="T34" fmla="*/ 72 w 252"/>
                <a:gd name="T35" fmla="*/ 389 h 443"/>
                <a:gd name="T36" fmla="*/ 115 w 252"/>
                <a:gd name="T37" fmla="*/ 413 h 443"/>
                <a:gd name="T38" fmla="*/ 115 w 252"/>
                <a:gd name="T39" fmla="*/ 429 h 443"/>
                <a:gd name="T40" fmla="*/ 156 w 252"/>
                <a:gd name="T41" fmla="*/ 442 h 443"/>
                <a:gd name="T42" fmla="*/ 169 w 252"/>
                <a:gd name="T43" fmla="*/ 442 h 443"/>
                <a:gd name="T44" fmla="*/ 169 w 252"/>
                <a:gd name="T45" fmla="*/ 408 h 443"/>
                <a:gd name="T46" fmla="*/ 200 w 252"/>
                <a:gd name="T47" fmla="*/ 402 h 443"/>
                <a:gd name="T48" fmla="*/ 210 w 252"/>
                <a:gd name="T49" fmla="*/ 361 h 443"/>
                <a:gd name="T50" fmla="*/ 186 w 252"/>
                <a:gd name="T51" fmla="*/ 344 h 443"/>
                <a:gd name="T52" fmla="*/ 169 w 252"/>
                <a:gd name="T53" fmla="*/ 327 h 443"/>
                <a:gd name="T54" fmla="*/ 176 w 252"/>
                <a:gd name="T55" fmla="*/ 251 h 443"/>
                <a:gd name="T56" fmla="*/ 192 w 252"/>
                <a:gd name="T57" fmla="*/ 239 h 443"/>
                <a:gd name="T58" fmla="*/ 223 w 252"/>
                <a:gd name="T59" fmla="*/ 252 h 443"/>
                <a:gd name="T60" fmla="*/ 232 w 252"/>
                <a:gd name="T61" fmla="*/ 24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Freeform 17"/>
            <p:cNvSpPr>
              <a:spLocks/>
            </p:cNvSpPr>
            <p:nvPr/>
          </p:nvSpPr>
          <p:spPr bwMode="auto">
            <a:xfrm>
              <a:off x="4861910" y="3148111"/>
              <a:ext cx="557213" cy="785813"/>
            </a:xfrm>
            <a:custGeom>
              <a:avLst/>
              <a:gdLst>
                <a:gd name="T0" fmla="*/ 201 w 507"/>
                <a:gd name="T1" fmla="*/ 710 h 733"/>
                <a:gd name="T2" fmla="*/ 243 w 507"/>
                <a:gd name="T3" fmla="*/ 572 h 733"/>
                <a:gd name="T4" fmla="*/ 336 w 507"/>
                <a:gd name="T5" fmla="*/ 514 h 733"/>
                <a:gd name="T6" fmla="*/ 359 w 507"/>
                <a:gd name="T7" fmla="*/ 457 h 733"/>
                <a:gd name="T8" fmla="*/ 317 w 507"/>
                <a:gd name="T9" fmla="*/ 434 h 733"/>
                <a:gd name="T10" fmla="*/ 268 w 507"/>
                <a:gd name="T11" fmla="*/ 411 h 733"/>
                <a:gd name="T12" fmla="*/ 242 w 507"/>
                <a:gd name="T13" fmla="*/ 340 h 733"/>
                <a:gd name="T14" fmla="*/ 195 w 507"/>
                <a:gd name="T15" fmla="*/ 346 h 733"/>
                <a:gd name="T16" fmla="*/ 146 w 507"/>
                <a:gd name="T17" fmla="*/ 334 h 733"/>
                <a:gd name="T18" fmla="*/ 183 w 507"/>
                <a:gd name="T19" fmla="*/ 261 h 733"/>
                <a:gd name="T20" fmla="*/ 221 w 507"/>
                <a:gd name="T21" fmla="*/ 186 h 733"/>
                <a:gd name="T22" fmla="*/ 293 w 507"/>
                <a:gd name="T23" fmla="*/ 216 h 733"/>
                <a:gd name="T24" fmla="*/ 318 w 507"/>
                <a:gd name="T25" fmla="*/ 266 h 733"/>
                <a:gd name="T26" fmla="*/ 324 w 507"/>
                <a:gd name="T27" fmla="*/ 309 h 733"/>
                <a:gd name="T28" fmla="*/ 364 w 507"/>
                <a:gd name="T29" fmla="*/ 354 h 733"/>
                <a:gd name="T30" fmla="*/ 464 w 507"/>
                <a:gd name="T31" fmla="*/ 326 h 733"/>
                <a:gd name="T32" fmla="*/ 506 w 507"/>
                <a:gd name="T33" fmla="*/ 243 h 733"/>
                <a:gd name="T34" fmla="*/ 455 w 507"/>
                <a:gd name="T35" fmla="*/ 199 h 733"/>
                <a:gd name="T36" fmla="*/ 428 w 507"/>
                <a:gd name="T37" fmla="*/ 128 h 733"/>
                <a:gd name="T38" fmla="*/ 336 w 507"/>
                <a:gd name="T39" fmla="*/ 80 h 733"/>
                <a:gd name="T40" fmla="*/ 286 w 507"/>
                <a:gd name="T41" fmla="*/ 0 h 733"/>
                <a:gd name="T42" fmla="*/ 221 w 507"/>
                <a:gd name="T43" fmla="*/ 46 h 733"/>
                <a:gd name="T44" fmla="*/ 224 w 507"/>
                <a:gd name="T45" fmla="*/ 82 h 733"/>
                <a:gd name="T46" fmla="*/ 163 w 507"/>
                <a:gd name="T47" fmla="*/ 103 h 733"/>
                <a:gd name="T48" fmla="*/ 129 w 507"/>
                <a:gd name="T49" fmla="*/ 112 h 733"/>
                <a:gd name="T50" fmla="*/ 73 w 507"/>
                <a:gd name="T51" fmla="*/ 130 h 733"/>
                <a:gd name="T52" fmla="*/ 58 w 507"/>
                <a:gd name="T53" fmla="*/ 82 h 733"/>
                <a:gd name="T54" fmla="*/ 9 w 507"/>
                <a:gd name="T55" fmla="*/ 150 h 733"/>
                <a:gd name="T56" fmla="*/ 32 w 507"/>
                <a:gd name="T57" fmla="*/ 258 h 733"/>
                <a:gd name="T58" fmla="*/ 58 w 507"/>
                <a:gd name="T59" fmla="*/ 326 h 733"/>
                <a:gd name="T60" fmla="*/ 68 w 507"/>
                <a:gd name="T61" fmla="*/ 406 h 733"/>
                <a:gd name="T62" fmla="*/ 7 w 507"/>
                <a:gd name="T63" fmla="*/ 496 h 733"/>
                <a:gd name="T64" fmla="*/ 65 w 507"/>
                <a:gd name="T65" fmla="*/ 584 h 733"/>
                <a:gd name="T66" fmla="*/ 45 w 507"/>
                <a:gd name="T67" fmla="*/ 644 h 733"/>
                <a:gd name="T68" fmla="*/ 23 w 507"/>
                <a:gd name="T69" fmla="*/ 691 h 733"/>
                <a:gd name="T70" fmla="*/ 143 w 507"/>
                <a:gd name="T71" fmla="*/ 732 h 733"/>
                <a:gd name="T72" fmla="*/ 197 w 507"/>
                <a:gd name="T73" fmla="*/ 72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Freeform 18"/>
            <p:cNvSpPr>
              <a:spLocks/>
            </p:cNvSpPr>
            <p:nvPr/>
          </p:nvSpPr>
          <p:spPr bwMode="auto">
            <a:xfrm>
              <a:off x="5154010" y="3424336"/>
              <a:ext cx="114300" cy="184150"/>
            </a:xfrm>
            <a:custGeom>
              <a:avLst/>
              <a:gdLst>
                <a:gd name="T0" fmla="*/ 86 w 105"/>
                <a:gd name="T1" fmla="*/ 159 h 173"/>
                <a:gd name="T2" fmla="*/ 60 w 105"/>
                <a:gd name="T3" fmla="*/ 172 h 173"/>
                <a:gd name="T4" fmla="*/ 14 w 105"/>
                <a:gd name="T5" fmla="*/ 162 h 173"/>
                <a:gd name="T6" fmla="*/ 3 w 105"/>
                <a:gd name="T7" fmla="*/ 150 h 173"/>
                <a:gd name="T8" fmla="*/ 0 w 105"/>
                <a:gd name="T9" fmla="*/ 74 h 173"/>
                <a:gd name="T10" fmla="*/ 41 w 105"/>
                <a:gd name="T11" fmla="*/ 57 h 173"/>
                <a:gd name="T12" fmla="*/ 37 w 105"/>
                <a:gd name="T13" fmla="*/ 43 h 173"/>
                <a:gd name="T14" fmla="*/ 44 w 105"/>
                <a:gd name="T15" fmla="*/ 14 h 173"/>
                <a:gd name="T16" fmla="*/ 47 w 105"/>
                <a:gd name="T17" fmla="*/ 0 h 173"/>
                <a:gd name="T18" fmla="*/ 62 w 105"/>
                <a:gd name="T19" fmla="*/ 8 h 173"/>
                <a:gd name="T20" fmla="*/ 69 w 105"/>
                <a:gd name="T21" fmla="*/ 33 h 173"/>
                <a:gd name="T22" fmla="*/ 66 w 105"/>
                <a:gd name="T23" fmla="*/ 50 h 173"/>
                <a:gd name="T24" fmla="*/ 99 w 105"/>
                <a:gd name="T25" fmla="*/ 74 h 173"/>
                <a:gd name="T26" fmla="*/ 104 w 105"/>
                <a:gd name="T27" fmla="*/ 93 h 173"/>
                <a:gd name="T28" fmla="*/ 86 w 105"/>
                <a:gd name="T29" fmla="*/ 107 h 173"/>
                <a:gd name="T30" fmla="*/ 78 w 105"/>
                <a:gd name="T31" fmla="*/ 139 h 173"/>
                <a:gd name="T32" fmla="*/ 86 w 105"/>
                <a:gd name="T33" fmla="*/ 15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Freeform 19"/>
            <p:cNvSpPr>
              <a:spLocks/>
            </p:cNvSpPr>
            <p:nvPr/>
          </p:nvSpPr>
          <p:spPr bwMode="auto">
            <a:xfrm>
              <a:off x="5019073" y="3344961"/>
              <a:ext cx="180975" cy="182563"/>
            </a:xfrm>
            <a:custGeom>
              <a:avLst/>
              <a:gdLst>
                <a:gd name="T0" fmla="*/ 125 w 164"/>
                <a:gd name="T1" fmla="*/ 141 h 169"/>
                <a:gd name="T2" fmla="*/ 124 w 164"/>
                <a:gd name="T3" fmla="*/ 118 h 169"/>
                <a:gd name="T4" fmla="*/ 117 w 164"/>
                <a:gd name="T5" fmla="*/ 100 h 169"/>
                <a:gd name="T6" fmla="*/ 159 w 164"/>
                <a:gd name="T7" fmla="*/ 84 h 169"/>
                <a:gd name="T8" fmla="*/ 163 w 164"/>
                <a:gd name="T9" fmla="*/ 69 h 169"/>
                <a:gd name="T10" fmla="*/ 152 w 164"/>
                <a:gd name="T11" fmla="*/ 30 h 169"/>
                <a:gd name="T12" fmla="*/ 139 w 164"/>
                <a:gd name="T13" fmla="*/ 30 h 169"/>
                <a:gd name="T14" fmla="*/ 74 w 164"/>
                <a:gd name="T15" fmla="*/ 0 h 169"/>
                <a:gd name="T16" fmla="*/ 47 w 164"/>
                <a:gd name="T17" fmla="*/ 30 h 169"/>
                <a:gd name="T18" fmla="*/ 35 w 164"/>
                <a:gd name="T19" fmla="*/ 66 h 169"/>
                <a:gd name="T20" fmla="*/ 5 w 164"/>
                <a:gd name="T21" fmla="*/ 109 h 169"/>
                <a:gd name="T22" fmla="*/ 0 w 164"/>
                <a:gd name="T23" fmla="*/ 139 h 169"/>
                <a:gd name="T24" fmla="*/ 11 w 164"/>
                <a:gd name="T25" fmla="*/ 159 h 169"/>
                <a:gd name="T26" fmla="*/ 57 w 164"/>
                <a:gd name="T27" fmla="*/ 156 h 169"/>
                <a:gd name="T28" fmla="*/ 81 w 164"/>
                <a:gd name="T29" fmla="*/ 168 h 169"/>
                <a:gd name="T30" fmla="*/ 103 w 164"/>
                <a:gd name="T31" fmla="*/ 151 h 169"/>
                <a:gd name="T32" fmla="*/ 125 w 164"/>
                <a:gd name="T33" fmla="*/ 1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Freeform 20"/>
            <p:cNvSpPr>
              <a:spLocks/>
            </p:cNvSpPr>
            <p:nvPr/>
          </p:nvSpPr>
          <p:spPr bwMode="auto">
            <a:xfrm>
              <a:off x="4590448" y="3419574"/>
              <a:ext cx="352425" cy="717550"/>
            </a:xfrm>
            <a:custGeom>
              <a:avLst/>
              <a:gdLst>
                <a:gd name="T0" fmla="*/ 21 w 323"/>
                <a:gd name="T1" fmla="*/ 671 h 672"/>
                <a:gd name="T2" fmla="*/ 90 w 323"/>
                <a:gd name="T3" fmla="*/ 650 h 672"/>
                <a:gd name="T4" fmla="*/ 179 w 323"/>
                <a:gd name="T5" fmla="*/ 592 h 672"/>
                <a:gd name="T6" fmla="*/ 241 w 323"/>
                <a:gd name="T7" fmla="*/ 580 h 672"/>
                <a:gd name="T8" fmla="*/ 288 w 323"/>
                <a:gd name="T9" fmla="*/ 542 h 672"/>
                <a:gd name="T10" fmla="*/ 293 w 323"/>
                <a:gd name="T11" fmla="*/ 462 h 672"/>
                <a:gd name="T12" fmla="*/ 270 w 323"/>
                <a:gd name="T13" fmla="*/ 433 h 672"/>
                <a:gd name="T14" fmla="*/ 278 w 323"/>
                <a:gd name="T15" fmla="*/ 406 h 672"/>
                <a:gd name="T16" fmla="*/ 293 w 323"/>
                <a:gd name="T17" fmla="*/ 386 h 672"/>
                <a:gd name="T18" fmla="*/ 296 w 323"/>
                <a:gd name="T19" fmla="*/ 351 h 672"/>
                <a:gd name="T20" fmla="*/ 312 w 323"/>
                <a:gd name="T21" fmla="*/ 326 h 672"/>
                <a:gd name="T22" fmla="*/ 288 w 323"/>
                <a:gd name="T23" fmla="*/ 278 h 672"/>
                <a:gd name="T24" fmla="*/ 253 w 323"/>
                <a:gd name="T25" fmla="*/ 238 h 672"/>
                <a:gd name="T26" fmla="*/ 274 w 323"/>
                <a:gd name="T27" fmla="*/ 174 h 672"/>
                <a:gd name="T28" fmla="*/ 314 w 323"/>
                <a:gd name="T29" fmla="*/ 148 h 672"/>
                <a:gd name="T30" fmla="*/ 322 w 323"/>
                <a:gd name="T31" fmla="*/ 105 h 672"/>
                <a:gd name="T32" fmla="*/ 305 w 323"/>
                <a:gd name="T33" fmla="*/ 68 h 672"/>
                <a:gd name="T34" fmla="*/ 305 w 323"/>
                <a:gd name="T35" fmla="*/ 25 h 672"/>
                <a:gd name="T36" fmla="*/ 278 w 323"/>
                <a:gd name="T37" fmla="*/ 0 h 672"/>
                <a:gd name="T38" fmla="*/ 215 w 323"/>
                <a:gd name="T39" fmla="*/ 32 h 672"/>
                <a:gd name="T40" fmla="*/ 205 w 323"/>
                <a:gd name="T41" fmla="*/ 22 h 672"/>
                <a:gd name="T42" fmla="*/ 172 w 323"/>
                <a:gd name="T43" fmla="*/ 48 h 672"/>
                <a:gd name="T44" fmla="*/ 144 w 323"/>
                <a:gd name="T45" fmla="*/ 45 h 672"/>
                <a:gd name="T46" fmla="*/ 90 w 323"/>
                <a:gd name="T47" fmla="*/ 123 h 672"/>
                <a:gd name="T48" fmla="*/ 75 w 323"/>
                <a:gd name="T49" fmla="*/ 123 h 672"/>
                <a:gd name="T50" fmla="*/ 45 w 323"/>
                <a:gd name="T51" fmla="*/ 148 h 672"/>
                <a:gd name="T52" fmla="*/ 47 w 323"/>
                <a:gd name="T53" fmla="*/ 181 h 672"/>
                <a:gd name="T54" fmla="*/ 33 w 323"/>
                <a:gd name="T55" fmla="*/ 211 h 672"/>
                <a:gd name="T56" fmla="*/ 28 w 323"/>
                <a:gd name="T57" fmla="*/ 252 h 672"/>
                <a:gd name="T58" fmla="*/ 2 w 323"/>
                <a:gd name="T59" fmla="*/ 292 h 672"/>
                <a:gd name="T60" fmla="*/ 31 w 323"/>
                <a:gd name="T61" fmla="*/ 351 h 672"/>
                <a:gd name="T62" fmla="*/ 21 w 323"/>
                <a:gd name="T63" fmla="*/ 386 h 672"/>
                <a:gd name="T64" fmla="*/ 0 w 323"/>
                <a:gd name="T65" fmla="*/ 423 h 672"/>
                <a:gd name="T66" fmla="*/ 31 w 323"/>
                <a:gd name="T67" fmla="*/ 567 h 672"/>
                <a:gd name="T68" fmla="*/ 10 w 323"/>
                <a:gd name="T69" fmla="*/ 640 h 672"/>
                <a:gd name="T70" fmla="*/ 21 w 323"/>
                <a:gd name="T71"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Freeform 21"/>
            <p:cNvSpPr>
              <a:spLocks/>
            </p:cNvSpPr>
            <p:nvPr/>
          </p:nvSpPr>
          <p:spPr bwMode="auto">
            <a:xfrm>
              <a:off x="5155598" y="3437036"/>
              <a:ext cx="41275" cy="58738"/>
            </a:xfrm>
            <a:custGeom>
              <a:avLst/>
              <a:gdLst>
                <a:gd name="T0" fmla="*/ 37 w 38"/>
                <a:gd name="T1" fmla="*/ 0 h 53"/>
                <a:gd name="T2" fmla="*/ 31 w 38"/>
                <a:gd name="T3" fmla="*/ 27 h 53"/>
                <a:gd name="T4" fmla="*/ 34 w 38"/>
                <a:gd name="T5" fmla="*/ 39 h 53"/>
                <a:gd name="T6" fmla="*/ 8 w 38"/>
                <a:gd name="T7" fmla="*/ 52 h 53"/>
                <a:gd name="T8" fmla="*/ 5 w 38"/>
                <a:gd name="T9" fmla="*/ 30 h 53"/>
                <a:gd name="T10" fmla="*/ 0 w 38"/>
                <a:gd name="T11" fmla="*/ 15 h 53"/>
                <a:gd name="T12" fmla="*/ 37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7" y="0"/>
                  </a:moveTo>
                  <a:lnTo>
                    <a:pt x="31" y="27"/>
                  </a:lnTo>
                  <a:lnTo>
                    <a:pt x="34" y="39"/>
                  </a:lnTo>
                  <a:lnTo>
                    <a:pt x="8" y="52"/>
                  </a:lnTo>
                  <a:lnTo>
                    <a:pt x="5" y="30"/>
                  </a:lnTo>
                  <a:lnTo>
                    <a:pt x="0" y="15"/>
                  </a:lnTo>
                  <a:lnTo>
                    <a:pt x="37" y="0"/>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Freeform 22"/>
            <p:cNvSpPr>
              <a:spLocks/>
            </p:cNvSpPr>
            <p:nvPr/>
          </p:nvSpPr>
          <p:spPr bwMode="auto">
            <a:xfrm>
              <a:off x="5127023" y="5518249"/>
              <a:ext cx="79375" cy="55562"/>
            </a:xfrm>
            <a:custGeom>
              <a:avLst/>
              <a:gdLst>
                <a:gd name="T0" fmla="*/ 4 w 72"/>
                <a:gd name="T1" fmla="*/ 13 h 49"/>
                <a:gd name="T2" fmla="*/ 30 w 72"/>
                <a:gd name="T3" fmla="*/ 18 h 49"/>
                <a:gd name="T4" fmla="*/ 57 w 72"/>
                <a:gd name="T5" fmla="*/ 0 h 49"/>
                <a:gd name="T6" fmla="*/ 71 w 72"/>
                <a:gd name="T7" fmla="*/ 36 h 49"/>
                <a:gd name="T8" fmla="*/ 42 w 72"/>
                <a:gd name="T9" fmla="*/ 48 h 49"/>
                <a:gd name="T10" fmla="*/ 6 w 72"/>
                <a:gd name="T11" fmla="*/ 45 h 49"/>
                <a:gd name="T12" fmla="*/ 0 w 72"/>
                <a:gd name="T13" fmla="*/ 18 h 49"/>
                <a:gd name="T14" fmla="*/ 4 w 72"/>
                <a:gd name="T15" fmla="*/ 13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49">
                  <a:moveTo>
                    <a:pt x="4" y="13"/>
                  </a:moveTo>
                  <a:lnTo>
                    <a:pt x="30" y="18"/>
                  </a:lnTo>
                  <a:lnTo>
                    <a:pt x="57" y="0"/>
                  </a:lnTo>
                  <a:lnTo>
                    <a:pt x="71" y="36"/>
                  </a:lnTo>
                  <a:lnTo>
                    <a:pt x="42" y="48"/>
                  </a:lnTo>
                  <a:lnTo>
                    <a:pt x="6" y="45"/>
                  </a:lnTo>
                  <a:lnTo>
                    <a:pt x="0" y="18"/>
                  </a:lnTo>
                  <a:lnTo>
                    <a:pt x="4" y="1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Freeform 23"/>
            <p:cNvSpPr>
              <a:spLocks/>
            </p:cNvSpPr>
            <p:nvPr/>
          </p:nvSpPr>
          <p:spPr bwMode="auto">
            <a:xfrm>
              <a:off x="4666648" y="5167411"/>
              <a:ext cx="798512" cy="646113"/>
            </a:xfrm>
            <a:custGeom>
              <a:avLst/>
              <a:gdLst>
                <a:gd name="T0" fmla="*/ 214 w 729"/>
                <a:gd name="T1" fmla="*/ 87 h 604"/>
                <a:gd name="T2" fmla="*/ 224 w 729"/>
                <a:gd name="T3" fmla="*/ 49 h 604"/>
                <a:gd name="T4" fmla="*/ 291 w 729"/>
                <a:gd name="T5" fmla="*/ 70 h 604"/>
                <a:gd name="T6" fmla="*/ 289 w 729"/>
                <a:gd name="T7" fmla="*/ 39 h 604"/>
                <a:gd name="T8" fmla="*/ 317 w 729"/>
                <a:gd name="T9" fmla="*/ 4 h 604"/>
                <a:gd name="T10" fmla="*/ 392 w 729"/>
                <a:gd name="T11" fmla="*/ 0 h 604"/>
                <a:gd name="T12" fmla="*/ 458 w 729"/>
                <a:gd name="T13" fmla="*/ 7 h 604"/>
                <a:gd name="T14" fmla="*/ 452 w 729"/>
                <a:gd name="T15" fmla="*/ 44 h 604"/>
                <a:gd name="T16" fmla="*/ 426 w 729"/>
                <a:gd name="T17" fmla="*/ 89 h 604"/>
                <a:gd name="T18" fmla="*/ 542 w 729"/>
                <a:gd name="T19" fmla="*/ 59 h 604"/>
                <a:gd name="T20" fmla="*/ 585 w 729"/>
                <a:gd name="T21" fmla="*/ 70 h 604"/>
                <a:gd name="T22" fmla="*/ 578 w 729"/>
                <a:gd name="T23" fmla="*/ 34 h 604"/>
                <a:gd name="T24" fmla="*/ 654 w 729"/>
                <a:gd name="T25" fmla="*/ 57 h 604"/>
                <a:gd name="T26" fmla="*/ 698 w 729"/>
                <a:gd name="T27" fmla="*/ 89 h 604"/>
                <a:gd name="T28" fmla="*/ 708 w 729"/>
                <a:gd name="T29" fmla="*/ 167 h 604"/>
                <a:gd name="T30" fmla="*/ 675 w 729"/>
                <a:gd name="T31" fmla="*/ 206 h 604"/>
                <a:gd name="T32" fmla="*/ 612 w 729"/>
                <a:gd name="T33" fmla="*/ 258 h 604"/>
                <a:gd name="T34" fmla="*/ 580 w 729"/>
                <a:gd name="T35" fmla="*/ 268 h 604"/>
                <a:gd name="T36" fmla="*/ 566 w 729"/>
                <a:gd name="T37" fmla="*/ 275 h 604"/>
                <a:gd name="T38" fmla="*/ 514 w 729"/>
                <a:gd name="T39" fmla="*/ 293 h 604"/>
                <a:gd name="T40" fmla="*/ 474 w 729"/>
                <a:gd name="T41" fmla="*/ 296 h 604"/>
                <a:gd name="T42" fmla="*/ 376 w 729"/>
                <a:gd name="T43" fmla="*/ 285 h 604"/>
                <a:gd name="T44" fmla="*/ 389 w 729"/>
                <a:gd name="T45" fmla="*/ 354 h 604"/>
                <a:gd name="T46" fmla="*/ 327 w 729"/>
                <a:gd name="T47" fmla="*/ 399 h 604"/>
                <a:gd name="T48" fmla="*/ 263 w 729"/>
                <a:gd name="T49" fmla="*/ 418 h 604"/>
                <a:gd name="T50" fmla="*/ 189 w 729"/>
                <a:gd name="T51" fmla="*/ 450 h 604"/>
                <a:gd name="T52" fmla="*/ 70 w 729"/>
                <a:gd name="T53" fmla="*/ 502 h 604"/>
                <a:gd name="T54" fmla="*/ 88 w 729"/>
                <a:gd name="T55" fmla="*/ 582 h 604"/>
                <a:gd name="T56" fmla="*/ 35 w 729"/>
                <a:gd name="T57" fmla="*/ 599 h 604"/>
                <a:gd name="T58" fmla="*/ 8 w 729"/>
                <a:gd name="T59" fmla="*/ 491 h 604"/>
                <a:gd name="T60" fmla="*/ 33 w 729"/>
                <a:gd name="T61" fmla="*/ 431 h 604"/>
                <a:gd name="T62" fmla="*/ 61 w 729"/>
                <a:gd name="T63" fmla="*/ 403 h 604"/>
                <a:gd name="T64" fmla="*/ 98 w 729"/>
                <a:gd name="T65" fmla="*/ 352 h 604"/>
                <a:gd name="T66" fmla="*/ 153 w 729"/>
                <a:gd name="T67" fmla="*/ 246 h 604"/>
                <a:gd name="T68" fmla="*/ 194 w 729"/>
                <a:gd name="T69" fmla="*/ 170 h 604"/>
                <a:gd name="T70" fmla="*/ 194 w 729"/>
                <a:gd name="T71" fmla="*/ 1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Freeform 24"/>
            <p:cNvSpPr>
              <a:spLocks/>
            </p:cNvSpPr>
            <p:nvPr/>
          </p:nvSpPr>
          <p:spPr bwMode="auto">
            <a:xfrm>
              <a:off x="4069748" y="5099149"/>
              <a:ext cx="822325" cy="581025"/>
            </a:xfrm>
            <a:custGeom>
              <a:avLst/>
              <a:gdLst>
                <a:gd name="T0" fmla="*/ 34 w 753"/>
                <a:gd name="T1" fmla="*/ 211 h 542"/>
                <a:gd name="T2" fmla="*/ 80 w 753"/>
                <a:gd name="T3" fmla="*/ 187 h 542"/>
                <a:gd name="T4" fmla="*/ 159 w 753"/>
                <a:gd name="T5" fmla="*/ 207 h 542"/>
                <a:gd name="T6" fmla="*/ 175 w 753"/>
                <a:gd name="T7" fmla="*/ 173 h 542"/>
                <a:gd name="T8" fmla="*/ 284 w 753"/>
                <a:gd name="T9" fmla="*/ 133 h 542"/>
                <a:gd name="T10" fmla="*/ 373 w 753"/>
                <a:gd name="T11" fmla="*/ 107 h 542"/>
                <a:gd name="T12" fmla="*/ 410 w 753"/>
                <a:gd name="T13" fmla="*/ 117 h 542"/>
                <a:gd name="T14" fmla="*/ 438 w 753"/>
                <a:gd name="T15" fmla="*/ 95 h 542"/>
                <a:gd name="T16" fmla="*/ 450 w 753"/>
                <a:gd name="T17" fmla="*/ 73 h 542"/>
                <a:gd name="T18" fmla="*/ 489 w 753"/>
                <a:gd name="T19" fmla="*/ 46 h 542"/>
                <a:gd name="T20" fmla="*/ 537 w 753"/>
                <a:gd name="T21" fmla="*/ 19 h 542"/>
                <a:gd name="T22" fmla="*/ 557 w 753"/>
                <a:gd name="T23" fmla="*/ 44 h 542"/>
                <a:gd name="T24" fmla="*/ 606 w 753"/>
                <a:gd name="T25" fmla="*/ 9 h 542"/>
                <a:gd name="T26" fmla="*/ 656 w 753"/>
                <a:gd name="T27" fmla="*/ 9 h 542"/>
                <a:gd name="T28" fmla="*/ 681 w 753"/>
                <a:gd name="T29" fmla="*/ 47 h 542"/>
                <a:gd name="T30" fmla="*/ 651 w 753"/>
                <a:gd name="T31" fmla="*/ 119 h 542"/>
                <a:gd name="T32" fmla="*/ 651 w 753"/>
                <a:gd name="T33" fmla="*/ 151 h 542"/>
                <a:gd name="T34" fmla="*/ 700 w 753"/>
                <a:gd name="T35" fmla="*/ 176 h 542"/>
                <a:gd name="T36" fmla="*/ 736 w 753"/>
                <a:gd name="T37" fmla="*/ 164 h 542"/>
                <a:gd name="T38" fmla="*/ 736 w 753"/>
                <a:gd name="T39" fmla="*/ 231 h 542"/>
                <a:gd name="T40" fmla="*/ 694 w 753"/>
                <a:gd name="T41" fmla="*/ 308 h 542"/>
                <a:gd name="T42" fmla="*/ 640 w 753"/>
                <a:gd name="T43" fmla="*/ 413 h 542"/>
                <a:gd name="T44" fmla="*/ 603 w 753"/>
                <a:gd name="T45" fmla="*/ 465 h 542"/>
                <a:gd name="T46" fmla="*/ 574 w 753"/>
                <a:gd name="T47" fmla="*/ 493 h 542"/>
                <a:gd name="T48" fmla="*/ 485 w 753"/>
                <a:gd name="T49" fmla="*/ 541 h 542"/>
                <a:gd name="T50" fmla="*/ 417 w 753"/>
                <a:gd name="T51" fmla="*/ 503 h 542"/>
                <a:gd name="T52" fmla="*/ 347 w 753"/>
                <a:gd name="T53" fmla="*/ 541 h 542"/>
                <a:gd name="T54" fmla="*/ 232 w 753"/>
                <a:gd name="T55" fmla="*/ 499 h 542"/>
                <a:gd name="T56" fmla="*/ 237 w 753"/>
                <a:gd name="T57" fmla="*/ 418 h 542"/>
                <a:gd name="T58" fmla="*/ 185 w 753"/>
                <a:gd name="T59" fmla="*/ 404 h 542"/>
                <a:gd name="T60" fmla="*/ 147 w 753"/>
                <a:gd name="T61" fmla="*/ 404 h 542"/>
                <a:gd name="T62" fmla="*/ 127 w 753"/>
                <a:gd name="T63" fmla="*/ 346 h 542"/>
                <a:gd name="T64" fmla="*/ 161 w 753"/>
                <a:gd name="T65" fmla="*/ 337 h 542"/>
                <a:gd name="T66" fmla="*/ 159 w 753"/>
                <a:gd name="T67" fmla="*/ 289 h 542"/>
                <a:gd name="T68" fmla="*/ 62 w 753"/>
                <a:gd name="T69" fmla="*/ 249 h 542"/>
                <a:gd name="T70" fmla="*/ 14 w 753"/>
                <a:gd name="T71" fmla="*/ 249 h 542"/>
                <a:gd name="T72" fmla="*/ 0 w 753"/>
                <a:gd name="T73" fmla="*/ 2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25"/>
            <p:cNvSpPr>
              <a:spLocks/>
            </p:cNvSpPr>
            <p:nvPr/>
          </p:nvSpPr>
          <p:spPr bwMode="auto">
            <a:xfrm>
              <a:off x="4523773" y="4668936"/>
              <a:ext cx="569912" cy="622300"/>
            </a:xfrm>
            <a:custGeom>
              <a:avLst/>
              <a:gdLst>
                <a:gd name="T0" fmla="*/ 446 w 521"/>
                <a:gd name="T1" fmla="*/ 70 h 582"/>
                <a:gd name="T2" fmla="*/ 435 w 521"/>
                <a:gd name="T3" fmla="*/ 21 h 582"/>
                <a:gd name="T4" fmla="*/ 399 w 521"/>
                <a:gd name="T5" fmla="*/ 28 h 582"/>
                <a:gd name="T6" fmla="*/ 371 w 521"/>
                <a:gd name="T7" fmla="*/ 46 h 582"/>
                <a:gd name="T8" fmla="*/ 343 w 521"/>
                <a:gd name="T9" fmla="*/ 26 h 582"/>
                <a:gd name="T10" fmla="*/ 295 w 521"/>
                <a:gd name="T11" fmla="*/ 33 h 582"/>
                <a:gd name="T12" fmla="*/ 141 w 521"/>
                <a:gd name="T13" fmla="*/ 0 h 582"/>
                <a:gd name="T14" fmla="*/ 151 w 521"/>
                <a:gd name="T15" fmla="*/ 39 h 582"/>
                <a:gd name="T16" fmla="*/ 82 w 521"/>
                <a:gd name="T17" fmla="*/ 39 h 582"/>
                <a:gd name="T18" fmla="*/ 25 w 521"/>
                <a:gd name="T19" fmla="*/ 110 h 582"/>
                <a:gd name="T20" fmla="*/ 49 w 521"/>
                <a:gd name="T21" fmla="*/ 277 h 582"/>
                <a:gd name="T22" fmla="*/ 4 w 521"/>
                <a:gd name="T23" fmla="*/ 338 h 582"/>
                <a:gd name="T24" fmla="*/ 63 w 521"/>
                <a:gd name="T25" fmla="*/ 345 h 582"/>
                <a:gd name="T26" fmla="*/ 76 w 521"/>
                <a:gd name="T27" fmla="*/ 451 h 582"/>
                <a:gd name="T28" fmla="*/ 124 w 521"/>
                <a:gd name="T29" fmla="*/ 423 h 582"/>
                <a:gd name="T30" fmla="*/ 144 w 521"/>
                <a:gd name="T31" fmla="*/ 447 h 582"/>
                <a:gd name="T32" fmla="*/ 194 w 521"/>
                <a:gd name="T33" fmla="*/ 414 h 582"/>
                <a:gd name="T34" fmla="*/ 242 w 521"/>
                <a:gd name="T35" fmla="*/ 414 h 582"/>
                <a:gd name="T36" fmla="*/ 267 w 521"/>
                <a:gd name="T37" fmla="*/ 452 h 582"/>
                <a:gd name="T38" fmla="*/ 237 w 521"/>
                <a:gd name="T39" fmla="*/ 524 h 582"/>
                <a:gd name="T40" fmla="*/ 237 w 521"/>
                <a:gd name="T41" fmla="*/ 555 h 582"/>
                <a:gd name="T42" fmla="*/ 288 w 521"/>
                <a:gd name="T43" fmla="*/ 581 h 582"/>
                <a:gd name="T44" fmla="*/ 323 w 521"/>
                <a:gd name="T45" fmla="*/ 568 h 582"/>
                <a:gd name="T46" fmla="*/ 343 w 521"/>
                <a:gd name="T47" fmla="*/ 524 h 582"/>
                <a:gd name="T48" fmla="*/ 378 w 521"/>
                <a:gd name="T49" fmla="*/ 517 h 582"/>
                <a:gd name="T50" fmla="*/ 426 w 521"/>
                <a:gd name="T51" fmla="*/ 522 h 582"/>
                <a:gd name="T52" fmla="*/ 419 w 521"/>
                <a:gd name="T53" fmla="*/ 493 h 582"/>
                <a:gd name="T54" fmla="*/ 492 w 521"/>
                <a:gd name="T55" fmla="*/ 482 h 582"/>
                <a:gd name="T56" fmla="*/ 509 w 521"/>
                <a:gd name="T57" fmla="*/ 447 h 582"/>
                <a:gd name="T58" fmla="*/ 517 w 521"/>
                <a:gd name="T59" fmla="*/ 350 h 582"/>
                <a:gd name="T60" fmla="*/ 485 w 521"/>
                <a:gd name="T61" fmla="*/ 303 h 582"/>
                <a:gd name="T62" fmla="*/ 476 w 521"/>
                <a:gd name="T63" fmla="*/ 264 h 582"/>
                <a:gd name="T64" fmla="*/ 458 w 521"/>
                <a:gd name="T65" fmla="*/ 260 h 582"/>
                <a:gd name="T66" fmla="*/ 485 w 521"/>
                <a:gd name="T67" fmla="*/ 190 h 582"/>
                <a:gd name="T68" fmla="*/ 497 w 521"/>
                <a:gd name="T69" fmla="*/ 13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Freeform 26"/>
            <p:cNvSpPr>
              <a:spLocks/>
            </p:cNvSpPr>
            <p:nvPr/>
          </p:nvSpPr>
          <p:spPr bwMode="auto">
            <a:xfrm>
              <a:off x="4457098" y="4300636"/>
              <a:ext cx="801687" cy="490538"/>
            </a:xfrm>
            <a:custGeom>
              <a:avLst/>
              <a:gdLst>
                <a:gd name="T0" fmla="*/ 99 w 733"/>
                <a:gd name="T1" fmla="*/ 420 h 456"/>
                <a:gd name="T2" fmla="*/ 184 w 733"/>
                <a:gd name="T3" fmla="*/ 400 h 456"/>
                <a:gd name="T4" fmla="*/ 189 w 733"/>
                <a:gd name="T5" fmla="*/ 356 h 456"/>
                <a:gd name="T6" fmla="*/ 315 w 733"/>
                <a:gd name="T7" fmla="*/ 351 h 456"/>
                <a:gd name="T8" fmla="*/ 375 w 733"/>
                <a:gd name="T9" fmla="*/ 391 h 456"/>
                <a:gd name="T10" fmla="*/ 427 w 733"/>
                <a:gd name="T11" fmla="*/ 363 h 456"/>
                <a:gd name="T12" fmla="*/ 448 w 733"/>
                <a:gd name="T13" fmla="*/ 391 h 456"/>
                <a:gd name="T14" fmla="*/ 486 w 733"/>
                <a:gd name="T15" fmla="*/ 349 h 456"/>
                <a:gd name="T16" fmla="*/ 498 w 733"/>
                <a:gd name="T17" fmla="*/ 400 h 456"/>
                <a:gd name="T18" fmla="*/ 530 w 733"/>
                <a:gd name="T19" fmla="*/ 420 h 456"/>
                <a:gd name="T20" fmla="*/ 591 w 733"/>
                <a:gd name="T21" fmla="*/ 384 h 456"/>
                <a:gd name="T22" fmla="*/ 692 w 733"/>
                <a:gd name="T23" fmla="*/ 322 h 456"/>
                <a:gd name="T24" fmla="*/ 684 w 733"/>
                <a:gd name="T25" fmla="*/ 222 h 456"/>
                <a:gd name="T26" fmla="*/ 693 w 733"/>
                <a:gd name="T27" fmla="*/ 187 h 456"/>
                <a:gd name="T28" fmla="*/ 628 w 733"/>
                <a:gd name="T29" fmla="*/ 153 h 456"/>
                <a:gd name="T30" fmla="*/ 582 w 733"/>
                <a:gd name="T31" fmla="*/ 153 h 456"/>
                <a:gd name="T32" fmla="*/ 513 w 733"/>
                <a:gd name="T33" fmla="*/ 128 h 456"/>
                <a:gd name="T34" fmla="*/ 476 w 733"/>
                <a:gd name="T35" fmla="*/ 91 h 456"/>
                <a:gd name="T36" fmla="*/ 439 w 733"/>
                <a:gd name="T37" fmla="*/ 85 h 456"/>
                <a:gd name="T38" fmla="*/ 358 w 733"/>
                <a:gd name="T39" fmla="*/ 85 h 456"/>
                <a:gd name="T40" fmla="*/ 210 w 733"/>
                <a:gd name="T41" fmla="*/ 0 h 456"/>
                <a:gd name="T42" fmla="*/ 180 w 733"/>
                <a:gd name="T43" fmla="*/ 10 h 456"/>
                <a:gd name="T44" fmla="*/ 87 w 733"/>
                <a:gd name="T45" fmla="*/ 10 h 456"/>
                <a:gd name="T46" fmla="*/ 99 w 733"/>
                <a:gd name="T47" fmla="*/ 42 h 456"/>
                <a:gd name="T48" fmla="*/ 142 w 733"/>
                <a:gd name="T49" fmla="*/ 52 h 456"/>
                <a:gd name="T50" fmla="*/ 94 w 733"/>
                <a:gd name="T51" fmla="*/ 85 h 456"/>
                <a:gd name="T52" fmla="*/ 94 w 733"/>
                <a:gd name="T53" fmla="*/ 123 h 456"/>
                <a:gd name="T54" fmla="*/ 122 w 733"/>
                <a:gd name="T55" fmla="*/ 164 h 456"/>
                <a:gd name="T56" fmla="*/ 154 w 733"/>
                <a:gd name="T57" fmla="*/ 249 h 456"/>
                <a:gd name="T58" fmla="*/ 133 w 733"/>
                <a:gd name="T59" fmla="*/ 264 h 456"/>
                <a:gd name="T60" fmla="*/ 19 w 733"/>
                <a:gd name="T61" fmla="*/ 308 h 456"/>
                <a:gd name="T62" fmla="*/ 14 w 733"/>
                <a:gd name="T63" fmla="*/ 346 h 456"/>
                <a:gd name="T64" fmla="*/ 36 w 733"/>
                <a:gd name="T65" fmla="*/ 39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Freeform 27"/>
            <p:cNvSpPr>
              <a:spLocks/>
            </p:cNvSpPr>
            <p:nvPr/>
          </p:nvSpPr>
          <p:spPr bwMode="auto">
            <a:xfrm>
              <a:off x="4565048" y="5851624"/>
              <a:ext cx="258762" cy="231775"/>
            </a:xfrm>
            <a:custGeom>
              <a:avLst/>
              <a:gdLst>
                <a:gd name="T0" fmla="*/ 237 w 238"/>
                <a:gd name="T1" fmla="*/ 36 h 215"/>
                <a:gd name="T2" fmla="*/ 192 w 238"/>
                <a:gd name="T3" fmla="*/ 110 h 215"/>
                <a:gd name="T4" fmla="*/ 192 w 238"/>
                <a:gd name="T5" fmla="*/ 144 h 215"/>
                <a:gd name="T6" fmla="*/ 105 w 238"/>
                <a:gd name="T7" fmla="*/ 214 h 215"/>
                <a:gd name="T8" fmla="*/ 18 w 238"/>
                <a:gd name="T9" fmla="*/ 182 h 215"/>
                <a:gd name="T10" fmla="*/ 0 w 238"/>
                <a:gd name="T11" fmla="*/ 120 h 215"/>
                <a:gd name="T12" fmla="*/ 4 w 238"/>
                <a:gd name="T13" fmla="*/ 90 h 215"/>
                <a:gd name="T14" fmla="*/ 54 w 238"/>
                <a:gd name="T15" fmla="*/ 43 h 215"/>
                <a:gd name="T16" fmla="*/ 69 w 238"/>
                <a:gd name="T17" fmla="*/ 28 h 215"/>
                <a:gd name="T18" fmla="*/ 150 w 238"/>
                <a:gd name="T19" fmla="*/ 16 h 215"/>
                <a:gd name="T20" fmla="*/ 186 w 238"/>
                <a:gd name="T21" fmla="*/ 12 h 215"/>
                <a:gd name="T22" fmla="*/ 198 w 238"/>
                <a:gd name="T23" fmla="*/ 0 h 215"/>
                <a:gd name="T24" fmla="*/ 224 w 238"/>
                <a:gd name="T25" fmla="*/ 4 h 215"/>
                <a:gd name="T26" fmla="*/ 237 w 238"/>
                <a:gd name="T27" fmla="*/ 3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Oval 28"/>
            <p:cNvSpPr>
              <a:spLocks noChangeArrowheads="1"/>
            </p:cNvSpPr>
            <p:nvPr/>
          </p:nvSpPr>
          <p:spPr bwMode="auto">
            <a:xfrm>
              <a:off x="5484210" y="4368899"/>
              <a:ext cx="66675" cy="65087"/>
            </a:xfrm>
            <a:prstGeom prst="ellips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2121" tIns="26060" rIns="52121" bIns="26060"/>
            <a:lstStyle/>
            <a:p>
              <a:endParaRPr lang="zh-CN" altLang="zh-CN"/>
            </a:p>
          </p:txBody>
        </p:sp>
        <p:sp>
          <p:nvSpPr>
            <p:cNvPr id="29" name="Freeform 29"/>
            <p:cNvSpPr>
              <a:spLocks/>
            </p:cNvSpPr>
            <p:nvPr/>
          </p:nvSpPr>
          <p:spPr bwMode="auto">
            <a:xfrm>
              <a:off x="3017235" y="3225899"/>
              <a:ext cx="1417638" cy="1185862"/>
            </a:xfrm>
            <a:custGeom>
              <a:avLst/>
              <a:gdLst>
                <a:gd name="T0" fmla="*/ 0 w 1299"/>
                <a:gd name="T1" fmla="*/ 207 h 1107"/>
                <a:gd name="T2" fmla="*/ 49 w 1299"/>
                <a:gd name="T3" fmla="*/ 157 h 1107"/>
                <a:gd name="T4" fmla="*/ 200 w 1299"/>
                <a:gd name="T5" fmla="*/ 71 h 1107"/>
                <a:gd name="T6" fmla="*/ 237 w 1299"/>
                <a:gd name="T7" fmla="*/ 19 h 1107"/>
                <a:gd name="T8" fmla="*/ 269 w 1299"/>
                <a:gd name="T9" fmla="*/ 2 h 1107"/>
                <a:gd name="T10" fmla="*/ 327 w 1299"/>
                <a:gd name="T11" fmla="*/ 39 h 1107"/>
                <a:gd name="T12" fmla="*/ 332 w 1299"/>
                <a:gd name="T13" fmla="*/ 149 h 1107"/>
                <a:gd name="T14" fmla="*/ 412 w 1299"/>
                <a:gd name="T15" fmla="*/ 244 h 1107"/>
                <a:gd name="T16" fmla="*/ 542 w 1299"/>
                <a:gd name="T17" fmla="*/ 212 h 1107"/>
                <a:gd name="T18" fmla="*/ 577 w 1299"/>
                <a:gd name="T19" fmla="*/ 239 h 1107"/>
                <a:gd name="T20" fmla="*/ 519 w 1299"/>
                <a:gd name="T21" fmla="*/ 299 h 1107"/>
                <a:gd name="T22" fmla="*/ 580 w 1299"/>
                <a:gd name="T23" fmla="*/ 362 h 1107"/>
                <a:gd name="T24" fmla="*/ 609 w 1299"/>
                <a:gd name="T25" fmla="*/ 371 h 1107"/>
                <a:gd name="T26" fmla="*/ 639 w 1299"/>
                <a:gd name="T27" fmla="*/ 417 h 1107"/>
                <a:gd name="T28" fmla="*/ 756 w 1299"/>
                <a:gd name="T29" fmla="*/ 419 h 1107"/>
                <a:gd name="T30" fmla="*/ 868 w 1299"/>
                <a:gd name="T31" fmla="*/ 374 h 1107"/>
                <a:gd name="T32" fmla="*/ 879 w 1299"/>
                <a:gd name="T33" fmla="*/ 446 h 1107"/>
                <a:gd name="T34" fmla="*/ 849 w 1299"/>
                <a:gd name="T35" fmla="*/ 485 h 1107"/>
                <a:gd name="T36" fmla="*/ 840 w 1299"/>
                <a:gd name="T37" fmla="*/ 543 h 1107"/>
                <a:gd name="T38" fmla="*/ 923 w 1299"/>
                <a:gd name="T39" fmla="*/ 576 h 1107"/>
                <a:gd name="T40" fmla="*/ 1005 w 1299"/>
                <a:gd name="T41" fmla="*/ 719 h 1107"/>
                <a:gd name="T42" fmla="*/ 1041 w 1299"/>
                <a:gd name="T43" fmla="*/ 777 h 1107"/>
                <a:gd name="T44" fmla="*/ 1083 w 1299"/>
                <a:gd name="T45" fmla="*/ 806 h 1107"/>
                <a:gd name="T46" fmla="*/ 1096 w 1299"/>
                <a:gd name="T47" fmla="*/ 772 h 1107"/>
                <a:gd name="T48" fmla="*/ 1138 w 1299"/>
                <a:gd name="T49" fmla="*/ 724 h 1107"/>
                <a:gd name="T50" fmla="*/ 1096 w 1299"/>
                <a:gd name="T51" fmla="*/ 689 h 1107"/>
                <a:gd name="T52" fmla="*/ 1120 w 1299"/>
                <a:gd name="T53" fmla="*/ 600 h 1107"/>
                <a:gd name="T54" fmla="*/ 1162 w 1299"/>
                <a:gd name="T55" fmla="*/ 609 h 1107"/>
                <a:gd name="T56" fmla="*/ 1247 w 1299"/>
                <a:gd name="T57" fmla="*/ 662 h 1107"/>
                <a:gd name="T58" fmla="*/ 1298 w 1299"/>
                <a:gd name="T59" fmla="*/ 714 h 1107"/>
                <a:gd name="T60" fmla="*/ 1288 w 1299"/>
                <a:gd name="T61" fmla="*/ 784 h 1107"/>
                <a:gd name="T62" fmla="*/ 1223 w 1299"/>
                <a:gd name="T63" fmla="*/ 806 h 1107"/>
                <a:gd name="T64" fmla="*/ 1214 w 1299"/>
                <a:gd name="T65" fmla="*/ 824 h 1107"/>
                <a:gd name="T66" fmla="*/ 1167 w 1299"/>
                <a:gd name="T67" fmla="*/ 843 h 1107"/>
                <a:gd name="T68" fmla="*/ 1113 w 1299"/>
                <a:gd name="T69" fmla="*/ 830 h 1107"/>
                <a:gd name="T70" fmla="*/ 1113 w 1299"/>
                <a:gd name="T71" fmla="*/ 855 h 1107"/>
                <a:gd name="T72" fmla="*/ 1091 w 1299"/>
                <a:gd name="T73" fmla="*/ 892 h 1107"/>
                <a:gd name="T74" fmla="*/ 1101 w 1299"/>
                <a:gd name="T75" fmla="*/ 962 h 1107"/>
                <a:gd name="T76" fmla="*/ 1106 w 1299"/>
                <a:gd name="T77" fmla="*/ 996 h 1107"/>
                <a:gd name="T78" fmla="*/ 1046 w 1299"/>
                <a:gd name="T79" fmla="*/ 1008 h 1107"/>
                <a:gd name="T80" fmla="*/ 1053 w 1299"/>
                <a:gd name="T81" fmla="*/ 1070 h 1107"/>
                <a:gd name="T82" fmla="*/ 1020 w 1299"/>
                <a:gd name="T83" fmla="*/ 1095 h 1107"/>
                <a:gd name="T84" fmla="*/ 948 w 1299"/>
                <a:gd name="T85" fmla="*/ 1101 h 1107"/>
                <a:gd name="T86" fmla="*/ 917 w 1299"/>
                <a:gd name="T87" fmla="*/ 1046 h 1107"/>
                <a:gd name="T88" fmla="*/ 881 w 1299"/>
                <a:gd name="T89" fmla="*/ 1046 h 1107"/>
                <a:gd name="T90" fmla="*/ 812 w 1299"/>
                <a:gd name="T91" fmla="*/ 987 h 1107"/>
                <a:gd name="T92" fmla="*/ 798 w 1299"/>
                <a:gd name="T93" fmla="*/ 934 h 1107"/>
                <a:gd name="T94" fmla="*/ 723 w 1299"/>
                <a:gd name="T95" fmla="*/ 962 h 1107"/>
                <a:gd name="T96" fmla="*/ 704 w 1299"/>
                <a:gd name="T97" fmla="*/ 992 h 1107"/>
                <a:gd name="T98" fmla="*/ 626 w 1299"/>
                <a:gd name="T99" fmla="*/ 948 h 1107"/>
                <a:gd name="T100" fmla="*/ 623 w 1299"/>
                <a:gd name="T101" fmla="*/ 904 h 1107"/>
                <a:gd name="T102" fmla="*/ 674 w 1299"/>
                <a:gd name="T103" fmla="*/ 934 h 1107"/>
                <a:gd name="T104" fmla="*/ 695 w 1299"/>
                <a:gd name="T105" fmla="*/ 873 h 1107"/>
                <a:gd name="T106" fmla="*/ 741 w 1299"/>
                <a:gd name="T107" fmla="*/ 830 h 1107"/>
                <a:gd name="T108" fmla="*/ 779 w 1299"/>
                <a:gd name="T109" fmla="*/ 770 h 1107"/>
                <a:gd name="T110" fmla="*/ 761 w 1299"/>
                <a:gd name="T111" fmla="*/ 675 h 1107"/>
                <a:gd name="T112" fmla="*/ 690 w 1299"/>
                <a:gd name="T113" fmla="*/ 543 h 1107"/>
                <a:gd name="T114" fmla="*/ 614 w 1299"/>
                <a:gd name="T115" fmla="*/ 514 h 1107"/>
                <a:gd name="T116" fmla="*/ 531 w 1299"/>
                <a:gd name="T117" fmla="*/ 419 h 1107"/>
                <a:gd name="T118" fmla="*/ 397 w 1299"/>
                <a:gd name="T119" fmla="*/ 382 h 1107"/>
                <a:gd name="T120" fmla="*/ 292 w 1299"/>
                <a:gd name="T121" fmla="*/ 394 h 1107"/>
                <a:gd name="T122" fmla="*/ 209 w 1299"/>
                <a:gd name="T123" fmla="*/ 427 h 1107"/>
                <a:gd name="T124" fmla="*/ 125 w 1299"/>
                <a:gd name="T125" fmla="*/ 376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Freeform 30"/>
            <p:cNvSpPr>
              <a:spLocks/>
            </p:cNvSpPr>
            <p:nvPr/>
          </p:nvSpPr>
          <p:spPr bwMode="auto">
            <a:xfrm>
              <a:off x="4158648" y="3570386"/>
              <a:ext cx="530225" cy="908050"/>
            </a:xfrm>
            <a:custGeom>
              <a:avLst/>
              <a:gdLst>
                <a:gd name="T0" fmla="*/ 401 w 482"/>
                <a:gd name="T1" fmla="*/ 504 h 849"/>
                <a:gd name="T2" fmla="*/ 390 w 482"/>
                <a:gd name="T3" fmla="*/ 287 h 849"/>
                <a:gd name="T4" fmla="*/ 424 w 482"/>
                <a:gd name="T5" fmla="*/ 213 h 849"/>
                <a:gd name="T6" fmla="*/ 421 w 482"/>
                <a:gd name="T7" fmla="*/ 114 h 849"/>
                <a:gd name="T8" fmla="*/ 441 w 482"/>
                <a:gd name="T9" fmla="*/ 44 h 849"/>
                <a:gd name="T10" fmla="*/ 426 w 482"/>
                <a:gd name="T11" fmla="*/ 0 h 849"/>
                <a:gd name="T12" fmla="*/ 353 w 482"/>
                <a:gd name="T13" fmla="*/ 25 h 849"/>
                <a:gd name="T14" fmla="*/ 327 w 482"/>
                <a:gd name="T15" fmla="*/ 86 h 849"/>
                <a:gd name="T16" fmla="*/ 299 w 482"/>
                <a:gd name="T17" fmla="*/ 109 h 849"/>
                <a:gd name="T18" fmla="*/ 205 w 482"/>
                <a:gd name="T19" fmla="*/ 217 h 849"/>
                <a:gd name="T20" fmla="*/ 136 w 482"/>
                <a:gd name="T21" fmla="*/ 213 h 849"/>
                <a:gd name="T22" fmla="*/ 118 w 482"/>
                <a:gd name="T23" fmla="*/ 283 h 849"/>
                <a:gd name="T24" fmla="*/ 205 w 482"/>
                <a:gd name="T25" fmla="*/ 337 h 849"/>
                <a:gd name="T26" fmla="*/ 257 w 482"/>
                <a:gd name="T27" fmla="*/ 389 h 849"/>
                <a:gd name="T28" fmla="*/ 247 w 482"/>
                <a:gd name="T29" fmla="*/ 458 h 849"/>
                <a:gd name="T30" fmla="*/ 181 w 482"/>
                <a:gd name="T31" fmla="*/ 480 h 849"/>
                <a:gd name="T32" fmla="*/ 171 w 482"/>
                <a:gd name="T33" fmla="*/ 497 h 849"/>
                <a:gd name="T34" fmla="*/ 122 w 482"/>
                <a:gd name="T35" fmla="*/ 517 h 849"/>
                <a:gd name="T36" fmla="*/ 68 w 482"/>
                <a:gd name="T37" fmla="*/ 504 h 849"/>
                <a:gd name="T38" fmla="*/ 68 w 482"/>
                <a:gd name="T39" fmla="*/ 529 h 849"/>
                <a:gd name="T40" fmla="*/ 45 w 482"/>
                <a:gd name="T41" fmla="*/ 566 h 849"/>
                <a:gd name="T42" fmla="*/ 55 w 482"/>
                <a:gd name="T43" fmla="*/ 636 h 849"/>
                <a:gd name="T44" fmla="*/ 60 w 482"/>
                <a:gd name="T45" fmla="*/ 670 h 849"/>
                <a:gd name="T46" fmla="*/ 0 w 482"/>
                <a:gd name="T47" fmla="*/ 682 h 849"/>
                <a:gd name="T48" fmla="*/ 7 w 482"/>
                <a:gd name="T49" fmla="*/ 744 h 849"/>
                <a:gd name="T50" fmla="*/ 30 w 482"/>
                <a:gd name="T51" fmla="*/ 769 h 849"/>
                <a:gd name="T52" fmla="*/ 113 w 482"/>
                <a:gd name="T53" fmla="*/ 759 h 849"/>
                <a:gd name="T54" fmla="*/ 131 w 482"/>
                <a:gd name="T55" fmla="*/ 779 h 849"/>
                <a:gd name="T56" fmla="*/ 213 w 482"/>
                <a:gd name="T57" fmla="*/ 815 h 849"/>
                <a:gd name="T58" fmla="*/ 317 w 482"/>
                <a:gd name="T59" fmla="*/ 827 h 849"/>
                <a:gd name="T60" fmla="*/ 367 w 482"/>
                <a:gd name="T61" fmla="*/ 839 h 849"/>
                <a:gd name="T62" fmla="*/ 356 w 482"/>
                <a:gd name="T63" fmla="*/ 792 h 849"/>
                <a:gd name="T64" fmla="*/ 401 w 482"/>
                <a:gd name="T65" fmla="*/ 747 h 849"/>
                <a:gd name="T66" fmla="*/ 390 w 482"/>
                <a:gd name="T67" fmla="*/ 725 h 849"/>
                <a:gd name="T68" fmla="*/ 346 w 482"/>
                <a:gd name="T69" fmla="*/ 697 h 849"/>
                <a:gd name="T70" fmla="*/ 431 w 482"/>
                <a:gd name="T71" fmla="*/ 688 h 849"/>
                <a:gd name="T72" fmla="*/ 458 w 482"/>
                <a:gd name="T73" fmla="*/ 694 h 849"/>
                <a:gd name="T74" fmla="*/ 481 w 482"/>
                <a:gd name="T75" fmla="*/ 647 h 849"/>
                <a:gd name="T76" fmla="*/ 412 w 482"/>
                <a:gd name="T77" fmla="*/ 5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Freeform 31"/>
            <p:cNvSpPr>
              <a:spLocks/>
            </p:cNvSpPr>
            <p:nvPr/>
          </p:nvSpPr>
          <p:spPr bwMode="auto">
            <a:xfrm>
              <a:off x="5088923" y="4083149"/>
              <a:ext cx="493712" cy="582612"/>
            </a:xfrm>
            <a:custGeom>
              <a:avLst/>
              <a:gdLst>
                <a:gd name="T0" fmla="*/ 108 w 451"/>
                <a:gd name="T1" fmla="*/ 0 h 543"/>
                <a:gd name="T2" fmla="*/ 186 w 451"/>
                <a:gd name="T3" fmla="*/ 46 h 543"/>
                <a:gd name="T4" fmla="*/ 247 w 451"/>
                <a:gd name="T5" fmla="*/ 73 h 543"/>
                <a:gd name="T6" fmla="*/ 276 w 451"/>
                <a:gd name="T7" fmla="*/ 77 h 543"/>
                <a:gd name="T8" fmla="*/ 292 w 451"/>
                <a:gd name="T9" fmla="*/ 143 h 543"/>
                <a:gd name="T10" fmla="*/ 339 w 451"/>
                <a:gd name="T11" fmla="*/ 171 h 543"/>
                <a:gd name="T12" fmla="*/ 376 w 451"/>
                <a:gd name="T13" fmla="*/ 148 h 543"/>
                <a:gd name="T14" fmla="*/ 388 w 451"/>
                <a:gd name="T15" fmla="*/ 187 h 543"/>
                <a:gd name="T16" fmla="*/ 344 w 451"/>
                <a:gd name="T17" fmla="*/ 212 h 543"/>
                <a:gd name="T18" fmla="*/ 328 w 451"/>
                <a:gd name="T19" fmla="*/ 244 h 543"/>
                <a:gd name="T20" fmla="*/ 376 w 451"/>
                <a:gd name="T21" fmla="*/ 292 h 543"/>
                <a:gd name="T22" fmla="*/ 450 w 451"/>
                <a:gd name="T23" fmla="*/ 328 h 543"/>
                <a:gd name="T24" fmla="*/ 438 w 451"/>
                <a:gd name="T25" fmla="*/ 388 h 543"/>
                <a:gd name="T26" fmla="*/ 438 w 451"/>
                <a:gd name="T27" fmla="*/ 418 h 543"/>
                <a:gd name="T28" fmla="*/ 398 w 451"/>
                <a:gd name="T29" fmla="*/ 441 h 543"/>
                <a:gd name="T30" fmla="*/ 364 w 451"/>
                <a:gd name="T31" fmla="*/ 534 h 543"/>
                <a:gd name="T32" fmla="*/ 337 w 451"/>
                <a:gd name="T33" fmla="*/ 521 h 543"/>
                <a:gd name="T34" fmla="*/ 264 w 451"/>
                <a:gd name="T35" fmla="*/ 496 h 543"/>
                <a:gd name="T36" fmla="*/ 207 w 451"/>
                <a:gd name="T37" fmla="*/ 531 h 543"/>
                <a:gd name="T38" fmla="*/ 223 w 451"/>
                <a:gd name="T39" fmla="*/ 490 h 543"/>
                <a:gd name="T40" fmla="*/ 159 w 451"/>
                <a:gd name="T41" fmla="*/ 512 h 543"/>
                <a:gd name="T42" fmla="*/ 127 w 451"/>
                <a:gd name="T43" fmla="*/ 398 h 543"/>
                <a:gd name="T44" fmla="*/ 98 w 451"/>
                <a:gd name="T45" fmla="*/ 380 h 543"/>
                <a:gd name="T46" fmla="*/ 73 w 451"/>
                <a:gd name="T47" fmla="*/ 320 h 543"/>
                <a:gd name="T48" fmla="*/ 103 w 451"/>
                <a:gd name="T49" fmla="*/ 281 h 543"/>
                <a:gd name="T50" fmla="*/ 88 w 451"/>
                <a:gd name="T51" fmla="*/ 226 h 543"/>
                <a:gd name="T52" fmla="*/ 27 w 451"/>
                <a:gd name="T53" fmla="*/ 223 h 543"/>
                <a:gd name="T54" fmla="*/ 27 w 451"/>
                <a:gd name="T55" fmla="*/ 169 h 543"/>
                <a:gd name="T56" fmla="*/ 50 w 451"/>
                <a:gd name="T57" fmla="*/ 123 h 543"/>
                <a:gd name="T58" fmla="*/ 61 w 451"/>
                <a:gd name="T59" fmla="*/ 65 h 543"/>
                <a:gd name="T60" fmla="*/ 98 w 451"/>
                <a:gd name="T61" fmla="*/ 103 h 543"/>
                <a:gd name="T62" fmla="*/ 136 w 451"/>
                <a:gd name="T63" fmla="*/ 71 h 543"/>
                <a:gd name="T64" fmla="*/ 98 w 451"/>
                <a:gd name="T65" fmla="*/ 2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Freeform 32"/>
            <p:cNvSpPr>
              <a:spLocks/>
            </p:cNvSpPr>
            <p:nvPr/>
          </p:nvSpPr>
          <p:spPr bwMode="auto">
            <a:xfrm>
              <a:off x="5207985" y="3997424"/>
              <a:ext cx="584200" cy="454025"/>
            </a:xfrm>
            <a:custGeom>
              <a:avLst/>
              <a:gdLst>
                <a:gd name="T0" fmla="*/ 494 w 533"/>
                <a:gd name="T1" fmla="*/ 338 h 427"/>
                <a:gd name="T2" fmla="*/ 483 w 533"/>
                <a:gd name="T3" fmla="*/ 374 h 427"/>
                <a:gd name="T4" fmla="*/ 468 w 533"/>
                <a:gd name="T5" fmla="*/ 394 h 427"/>
                <a:gd name="T6" fmla="*/ 441 w 533"/>
                <a:gd name="T7" fmla="*/ 426 h 427"/>
                <a:gd name="T8" fmla="*/ 398 w 533"/>
                <a:gd name="T9" fmla="*/ 418 h 427"/>
                <a:gd name="T10" fmla="*/ 365 w 533"/>
                <a:gd name="T11" fmla="*/ 399 h 427"/>
                <a:gd name="T12" fmla="*/ 343 w 533"/>
                <a:gd name="T13" fmla="*/ 409 h 427"/>
                <a:gd name="T14" fmla="*/ 272 w 533"/>
                <a:gd name="T15" fmla="*/ 400 h 427"/>
                <a:gd name="T16" fmla="*/ 270 w 533"/>
                <a:gd name="T17" fmla="*/ 373 h 427"/>
                <a:gd name="T18" fmla="*/ 232 w 533"/>
                <a:gd name="T19" fmla="*/ 347 h 427"/>
                <a:gd name="T20" fmla="*/ 222 w 533"/>
                <a:gd name="T21" fmla="*/ 324 h 427"/>
                <a:gd name="T22" fmla="*/ 237 w 533"/>
                <a:gd name="T23" fmla="*/ 306 h 427"/>
                <a:gd name="T24" fmla="*/ 237 w 533"/>
                <a:gd name="T25" fmla="*/ 292 h 427"/>
                <a:gd name="T26" fmla="*/ 237 w 533"/>
                <a:gd name="T27" fmla="*/ 274 h 427"/>
                <a:gd name="T28" fmla="*/ 282 w 533"/>
                <a:gd name="T29" fmla="*/ 267 h 427"/>
                <a:gd name="T30" fmla="*/ 284 w 533"/>
                <a:gd name="T31" fmla="*/ 249 h 427"/>
                <a:gd name="T32" fmla="*/ 270 w 533"/>
                <a:gd name="T33" fmla="*/ 229 h 427"/>
                <a:gd name="T34" fmla="*/ 244 w 533"/>
                <a:gd name="T35" fmla="*/ 227 h 427"/>
                <a:gd name="T36" fmla="*/ 232 w 533"/>
                <a:gd name="T37" fmla="*/ 251 h 427"/>
                <a:gd name="T38" fmla="*/ 196 w 533"/>
                <a:gd name="T39" fmla="*/ 245 h 427"/>
                <a:gd name="T40" fmla="*/ 186 w 533"/>
                <a:gd name="T41" fmla="*/ 225 h 427"/>
                <a:gd name="T42" fmla="*/ 162 w 533"/>
                <a:gd name="T43" fmla="*/ 213 h 427"/>
                <a:gd name="T44" fmla="*/ 169 w 533"/>
                <a:gd name="T45" fmla="*/ 158 h 427"/>
                <a:gd name="T46" fmla="*/ 164 w 533"/>
                <a:gd name="T47" fmla="*/ 152 h 427"/>
                <a:gd name="T48" fmla="*/ 139 w 533"/>
                <a:gd name="T49" fmla="*/ 154 h 427"/>
                <a:gd name="T50" fmla="*/ 123 w 533"/>
                <a:gd name="T51" fmla="*/ 139 h 427"/>
                <a:gd name="T52" fmla="*/ 78 w 533"/>
                <a:gd name="T53" fmla="*/ 127 h 427"/>
                <a:gd name="T54" fmla="*/ 54 w 533"/>
                <a:gd name="T55" fmla="*/ 103 h 427"/>
                <a:gd name="T56" fmla="*/ 0 w 533"/>
                <a:gd name="T57" fmla="*/ 80 h 427"/>
                <a:gd name="T58" fmla="*/ 4 w 533"/>
                <a:gd name="T59" fmla="*/ 56 h 427"/>
                <a:gd name="T60" fmla="*/ 27 w 533"/>
                <a:gd name="T61" fmla="*/ 49 h 427"/>
                <a:gd name="T62" fmla="*/ 66 w 533"/>
                <a:gd name="T63" fmla="*/ 80 h 427"/>
                <a:gd name="T64" fmla="*/ 78 w 533"/>
                <a:gd name="T65" fmla="*/ 80 h 427"/>
                <a:gd name="T66" fmla="*/ 116 w 533"/>
                <a:gd name="T67" fmla="*/ 78 h 427"/>
                <a:gd name="T68" fmla="*/ 136 w 533"/>
                <a:gd name="T69" fmla="*/ 61 h 427"/>
                <a:gd name="T70" fmla="*/ 166 w 533"/>
                <a:gd name="T71" fmla="*/ 85 h 427"/>
                <a:gd name="T72" fmla="*/ 180 w 533"/>
                <a:gd name="T73" fmla="*/ 63 h 427"/>
                <a:gd name="T74" fmla="*/ 181 w 533"/>
                <a:gd name="T75" fmla="*/ 51 h 427"/>
                <a:gd name="T76" fmla="*/ 206 w 533"/>
                <a:gd name="T77" fmla="*/ 36 h 427"/>
                <a:gd name="T78" fmla="*/ 214 w 533"/>
                <a:gd name="T79" fmla="*/ 4 h 427"/>
                <a:gd name="T80" fmla="*/ 237 w 533"/>
                <a:gd name="T81" fmla="*/ 0 h 427"/>
                <a:gd name="T82" fmla="*/ 300 w 533"/>
                <a:gd name="T83" fmla="*/ 44 h 427"/>
                <a:gd name="T84" fmla="*/ 343 w 533"/>
                <a:gd name="T85" fmla="*/ 61 h 427"/>
                <a:gd name="T86" fmla="*/ 427 w 533"/>
                <a:gd name="T87" fmla="*/ 200 h 427"/>
                <a:gd name="T88" fmla="*/ 422 w 533"/>
                <a:gd name="T89" fmla="*/ 213 h 427"/>
                <a:gd name="T90" fmla="*/ 479 w 533"/>
                <a:gd name="T91" fmla="*/ 240 h 427"/>
                <a:gd name="T92" fmla="*/ 494 w 533"/>
                <a:gd name="T93" fmla="*/ 264 h 427"/>
                <a:gd name="T94" fmla="*/ 519 w 533"/>
                <a:gd name="T95" fmla="*/ 276 h 427"/>
                <a:gd name="T96" fmla="*/ 532 w 533"/>
                <a:gd name="T97" fmla="*/ 302 h 427"/>
                <a:gd name="T98" fmla="*/ 515 w 533"/>
                <a:gd name="T99" fmla="*/ 308 h 427"/>
                <a:gd name="T100" fmla="*/ 487 w 533"/>
                <a:gd name="T101" fmla="*/ 298 h 427"/>
                <a:gd name="T102" fmla="*/ 446 w 533"/>
                <a:gd name="T103" fmla="*/ 298 h 427"/>
                <a:gd name="T104" fmla="*/ 409 w 533"/>
                <a:gd name="T105" fmla="*/ 286 h 427"/>
                <a:gd name="T106" fmla="*/ 398 w 533"/>
                <a:gd name="T107" fmla="*/ 298 h 427"/>
                <a:gd name="T108" fmla="*/ 429 w 533"/>
                <a:gd name="T109" fmla="*/ 308 h 427"/>
                <a:gd name="T110" fmla="*/ 463 w 533"/>
                <a:gd name="T111" fmla="*/ 323 h 427"/>
                <a:gd name="T112" fmla="*/ 494 w 533"/>
                <a:gd name="T113" fmla="*/ 3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Freeform 33"/>
            <p:cNvSpPr>
              <a:spLocks/>
            </p:cNvSpPr>
            <p:nvPr/>
          </p:nvSpPr>
          <p:spPr bwMode="auto">
            <a:xfrm>
              <a:off x="5727098" y="4364136"/>
              <a:ext cx="82550" cy="85725"/>
            </a:xfrm>
            <a:custGeom>
              <a:avLst/>
              <a:gdLst>
                <a:gd name="T0" fmla="*/ 32 w 76"/>
                <a:gd name="T1" fmla="*/ 79 h 80"/>
                <a:gd name="T2" fmla="*/ 0 w 76"/>
                <a:gd name="T3" fmla="*/ 52 h 80"/>
                <a:gd name="T4" fmla="*/ 14 w 76"/>
                <a:gd name="T5" fmla="*/ 33 h 80"/>
                <a:gd name="T6" fmla="*/ 25 w 76"/>
                <a:gd name="T7" fmla="*/ 0 h 80"/>
                <a:gd name="T8" fmla="*/ 58 w 76"/>
                <a:gd name="T9" fmla="*/ 13 h 80"/>
                <a:gd name="T10" fmla="*/ 75 w 76"/>
                <a:gd name="T11" fmla="*/ 35 h 80"/>
                <a:gd name="T12" fmla="*/ 64 w 76"/>
                <a:gd name="T13" fmla="*/ 52 h 80"/>
                <a:gd name="T14" fmla="*/ 32 w 76"/>
                <a:gd name="T15" fmla="*/ 7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0">
                  <a:moveTo>
                    <a:pt x="32" y="79"/>
                  </a:moveTo>
                  <a:lnTo>
                    <a:pt x="0" y="52"/>
                  </a:lnTo>
                  <a:lnTo>
                    <a:pt x="14" y="33"/>
                  </a:lnTo>
                  <a:lnTo>
                    <a:pt x="25" y="0"/>
                  </a:lnTo>
                  <a:lnTo>
                    <a:pt x="58" y="13"/>
                  </a:lnTo>
                  <a:lnTo>
                    <a:pt x="75" y="35"/>
                  </a:lnTo>
                  <a:lnTo>
                    <a:pt x="64" y="52"/>
                  </a:lnTo>
                  <a:lnTo>
                    <a:pt x="32" y="7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Freeform 34"/>
            <p:cNvSpPr>
              <a:spLocks/>
            </p:cNvSpPr>
            <p:nvPr/>
          </p:nvSpPr>
          <p:spPr bwMode="auto">
            <a:xfrm>
              <a:off x="5306410" y="4784824"/>
              <a:ext cx="450850" cy="550862"/>
            </a:xfrm>
            <a:custGeom>
              <a:avLst/>
              <a:gdLst>
                <a:gd name="T0" fmla="*/ 0 w 410"/>
                <a:gd name="T1" fmla="*/ 393 h 515"/>
                <a:gd name="T2" fmla="*/ 15 w 410"/>
                <a:gd name="T3" fmla="*/ 305 h 515"/>
                <a:gd name="T4" fmla="*/ 30 w 410"/>
                <a:gd name="T5" fmla="*/ 284 h 515"/>
                <a:gd name="T6" fmla="*/ 36 w 410"/>
                <a:gd name="T7" fmla="*/ 259 h 515"/>
                <a:gd name="T8" fmla="*/ 52 w 410"/>
                <a:gd name="T9" fmla="*/ 222 h 515"/>
                <a:gd name="T10" fmla="*/ 43 w 410"/>
                <a:gd name="T11" fmla="*/ 208 h 515"/>
                <a:gd name="T12" fmla="*/ 45 w 410"/>
                <a:gd name="T13" fmla="*/ 176 h 515"/>
                <a:gd name="T14" fmla="*/ 87 w 410"/>
                <a:gd name="T15" fmla="*/ 128 h 515"/>
                <a:gd name="T16" fmla="*/ 86 w 410"/>
                <a:gd name="T17" fmla="*/ 97 h 515"/>
                <a:gd name="T18" fmla="*/ 111 w 410"/>
                <a:gd name="T19" fmla="*/ 50 h 515"/>
                <a:gd name="T20" fmla="*/ 139 w 410"/>
                <a:gd name="T21" fmla="*/ 58 h 515"/>
                <a:gd name="T22" fmla="*/ 192 w 410"/>
                <a:gd name="T23" fmla="*/ 19 h 515"/>
                <a:gd name="T24" fmla="*/ 202 w 410"/>
                <a:gd name="T25" fmla="*/ 0 h 515"/>
                <a:gd name="T26" fmla="*/ 235 w 410"/>
                <a:gd name="T27" fmla="*/ 4 h 515"/>
                <a:gd name="T28" fmla="*/ 251 w 410"/>
                <a:gd name="T29" fmla="*/ 48 h 515"/>
                <a:gd name="T30" fmla="*/ 265 w 410"/>
                <a:gd name="T31" fmla="*/ 78 h 515"/>
                <a:gd name="T32" fmla="*/ 300 w 410"/>
                <a:gd name="T33" fmla="*/ 78 h 515"/>
                <a:gd name="T34" fmla="*/ 319 w 410"/>
                <a:gd name="T35" fmla="*/ 50 h 515"/>
                <a:gd name="T36" fmla="*/ 352 w 410"/>
                <a:gd name="T37" fmla="*/ 82 h 515"/>
                <a:gd name="T38" fmla="*/ 409 w 410"/>
                <a:gd name="T39" fmla="*/ 63 h 515"/>
                <a:gd name="T40" fmla="*/ 374 w 410"/>
                <a:gd name="T41" fmla="*/ 145 h 515"/>
                <a:gd name="T42" fmla="*/ 352 w 410"/>
                <a:gd name="T43" fmla="*/ 135 h 515"/>
                <a:gd name="T44" fmla="*/ 340 w 410"/>
                <a:gd name="T45" fmla="*/ 144 h 515"/>
                <a:gd name="T46" fmla="*/ 338 w 410"/>
                <a:gd name="T47" fmla="*/ 150 h 515"/>
                <a:gd name="T48" fmla="*/ 357 w 410"/>
                <a:gd name="T49" fmla="*/ 172 h 515"/>
                <a:gd name="T50" fmla="*/ 352 w 410"/>
                <a:gd name="T51" fmla="*/ 249 h 515"/>
                <a:gd name="T52" fmla="*/ 357 w 410"/>
                <a:gd name="T53" fmla="*/ 273 h 515"/>
                <a:gd name="T54" fmla="*/ 352 w 410"/>
                <a:gd name="T55" fmla="*/ 281 h 515"/>
                <a:gd name="T56" fmla="*/ 327 w 410"/>
                <a:gd name="T57" fmla="*/ 276 h 515"/>
                <a:gd name="T58" fmla="*/ 315 w 410"/>
                <a:gd name="T59" fmla="*/ 290 h 515"/>
                <a:gd name="T60" fmla="*/ 324 w 410"/>
                <a:gd name="T61" fmla="*/ 311 h 515"/>
                <a:gd name="T62" fmla="*/ 295 w 410"/>
                <a:gd name="T63" fmla="*/ 337 h 515"/>
                <a:gd name="T64" fmla="*/ 303 w 410"/>
                <a:gd name="T65" fmla="*/ 347 h 515"/>
                <a:gd name="T66" fmla="*/ 275 w 410"/>
                <a:gd name="T67" fmla="*/ 362 h 515"/>
                <a:gd name="T68" fmla="*/ 279 w 410"/>
                <a:gd name="T69" fmla="*/ 381 h 515"/>
                <a:gd name="T70" fmla="*/ 270 w 410"/>
                <a:gd name="T71" fmla="*/ 391 h 515"/>
                <a:gd name="T72" fmla="*/ 235 w 410"/>
                <a:gd name="T73" fmla="*/ 391 h 515"/>
                <a:gd name="T74" fmla="*/ 215 w 410"/>
                <a:gd name="T75" fmla="*/ 408 h 515"/>
                <a:gd name="T76" fmla="*/ 212 w 410"/>
                <a:gd name="T77" fmla="*/ 415 h 515"/>
                <a:gd name="T78" fmla="*/ 229 w 410"/>
                <a:gd name="T79" fmla="*/ 427 h 515"/>
                <a:gd name="T80" fmla="*/ 210 w 410"/>
                <a:gd name="T81" fmla="*/ 457 h 515"/>
                <a:gd name="T82" fmla="*/ 185 w 410"/>
                <a:gd name="T83" fmla="*/ 489 h 515"/>
                <a:gd name="T84" fmla="*/ 173 w 410"/>
                <a:gd name="T85" fmla="*/ 485 h 515"/>
                <a:gd name="T86" fmla="*/ 149 w 410"/>
                <a:gd name="T87" fmla="*/ 514 h 515"/>
                <a:gd name="T88" fmla="*/ 119 w 410"/>
                <a:gd name="T89" fmla="*/ 450 h 515"/>
                <a:gd name="T90" fmla="*/ 92 w 410"/>
                <a:gd name="T91" fmla="*/ 415 h 515"/>
                <a:gd name="T92" fmla="*/ 75 w 410"/>
                <a:gd name="T93" fmla="*/ 417 h 515"/>
                <a:gd name="T94" fmla="*/ 63 w 410"/>
                <a:gd name="T95" fmla="*/ 408 h 515"/>
                <a:gd name="T96" fmla="*/ 0 w 410"/>
                <a:gd name="T97" fmla="*/ 393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Freeform 35"/>
            <p:cNvSpPr>
              <a:spLocks/>
            </p:cNvSpPr>
            <p:nvPr/>
          </p:nvSpPr>
          <p:spPr bwMode="auto">
            <a:xfrm>
              <a:off x="5447698" y="4403824"/>
              <a:ext cx="395287" cy="452437"/>
            </a:xfrm>
            <a:custGeom>
              <a:avLst/>
              <a:gdLst>
                <a:gd name="T0" fmla="*/ 261 w 361"/>
                <a:gd name="T1" fmla="*/ 399 h 420"/>
                <a:gd name="T2" fmla="*/ 205 w 361"/>
                <a:gd name="T3" fmla="*/ 419 h 420"/>
                <a:gd name="T4" fmla="*/ 172 w 361"/>
                <a:gd name="T5" fmla="*/ 386 h 420"/>
                <a:gd name="T6" fmla="*/ 152 w 361"/>
                <a:gd name="T7" fmla="*/ 414 h 420"/>
                <a:gd name="T8" fmla="*/ 118 w 361"/>
                <a:gd name="T9" fmla="*/ 414 h 420"/>
                <a:gd name="T10" fmla="*/ 104 w 361"/>
                <a:gd name="T11" fmla="*/ 384 h 420"/>
                <a:gd name="T12" fmla="*/ 88 w 361"/>
                <a:gd name="T13" fmla="*/ 340 h 420"/>
                <a:gd name="T14" fmla="*/ 55 w 361"/>
                <a:gd name="T15" fmla="*/ 336 h 420"/>
                <a:gd name="T16" fmla="*/ 22 w 361"/>
                <a:gd name="T17" fmla="*/ 272 h 420"/>
                <a:gd name="T18" fmla="*/ 0 w 361"/>
                <a:gd name="T19" fmla="*/ 241 h 420"/>
                <a:gd name="T20" fmla="*/ 15 w 361"/>
                <a:gd name="T21" fmla="*/ 226 h 420"/>
                <a:gd name="T22" fmla="*/ 22 w 361"/>
                <a:gd name="T23" fmla="*/ 219 h 420"/>
                <a:gd name="T24" fmla="*/ 57 w 361"/>
                <a:gd name="T25" fmla="*/ 168 h 420"/>
                <a:gd name="T26" fmla="*/ 55 w 361"/>
                <a:gd name="T27" fmla="*/ 126 h 420"/>
                <a:gd name="T28" fmla="*/ 68 w 361"/>
                <a:gd name="T29" fmla="*/ 108 h 420"/>
                <a:gd name="T30" fmla="*/ 94 w 361"/>
                <a:gd name="T31" fmla="*/ 104 h 420"/>
                <a:gd name="T32" fmla="*/ 104 w 361"/>
                <a:gd name="T33" fmla="*/ 92 h 420"/>
                <a:gd name="T34" fmla="*/ 94 w 361"/>
                <a:gd name="T35" fmla="*/ 73 h 420"/>
                <a:gd name="T36" fmla="*/ 106 w 361"/>
                <a:gd name="T37" fmla="*/ 51 h 420"/>
                <a:gd name="T38" fmla="*/ 106 w 361"/>
                <a:gd name="T39" fmla="*/ 14 h 420"/>
                <a:gd name="T40" fmla="*/ 128 w 361"/>
                <a:gd name="T41" fmla="*/ 4 h 420"/>
                <a:gd name="T42" fmla="*/ 160 w 361"/>
                <a:gd name="T43" fmla="*/ 24 h 420"/>
                <a:gd name="T44" fmla="*/ 205 w 361"/>
                <a:gd name="T45" fmla="*/ 31 h 420"/>
                <a:gd name="T46" fmla="*/ 230 w 361"/>
                <a:gd name="T47" fmla="*/ 0 h 420"/>
                <a:gd name="T48" fmla="*/ 266 w 361"/>
                <a:gd name="T49" fmla="*/ 28 h 420"/>
                <a:gd name="T50" fmla="*/ 250 w 361"/>
                <a:gd name="T51" fmla="*/ 37 h 420"/>
                <a:gd name="T52" fmla="*/ 232 w 361"/>
                <a:gd name="T53" fmla="*/ 64 h 420"/>
                <a:gd name="T54" fmla="*/ 205 w 361"/>
                <a:gd name="T55" fmla="*/ 73 h 420"/>
                <a:gd name="T56" fmla="*/ 198 w 361"/>
                <a:gd name="T57" fmla="*/ 79 h 420"/>
                <a:gd name="T58" fmla="*/ 220 w 361"/>
                <a:gd name="T59" fmla="*/ 94 h 420"/>
                <a:gd name="T60" fmla="*/ 270 w 361"/>
                <a:gd name="T61" fmla="*/ 73 h 420"/>
                <a:gd name="T62" fmla="*/ 350 w 361"/>
                <a:gd name="T63" fmla="*/ 105 h 420"/>
                <a:gd name="T64" fmla="*/ 360 w 361"/>
                <a:gd name="T65" fmla="*/ 174 h 420"/>
                <a:gd name="T66" fmla="*/ 326 w 361"/>
                <a:gd name="T67" fmla="*/ 174 h 420"/>
                <a:gd name="T68" fmla="*/ 324 w 361"/>
                <a:gd name="T69" fmla="*/ 194 h 420"/>
                <a:gd name="T70" fmla="*/ 340 w 361"/>
                <a:gd name="T71" fmla="*/ 224 h 420"/>
                <a:gd name="T72" fmla="*/ 326 w 361"/>
                <a:gd name="T73" fmla="*/ 241 h 420"/>
                <a:gd name="T74" fmla="*/ 343 w 361"/>
                <a:gd name="T75" fmla="*/ 266 h 420"/>
                <a:gd name="T76" fmla="*/ 316 w 361"/>
                <a:gd name="T77" fmla="*/ 300 h 420"/>
                <a:gd name="T78" fmla="*/ 306 w 361"/>
                <a:gd name="T79" fmla="*/ 284 h 420"/>
                <a:gd name="T80" fmla="*/ 266 w 361"/>
                <a:gd name="T81" fmla="*/ 384 h 420"/>
                <a:gd name="T82" fmla="*/ 261 w 361"/>
                <a:gd name="T83" fmla="*/ 39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Freeform 36"/>
            <p:cNvSpPr>
              <a:spLocks/>
            </p:cNvSpPr>
            <p:nvPr/>
          </p:nvSpPr>
          <p:spPr bwMode="auto">
            <a:xfrm>
              <a:off x="5803298" y="5132486"/>
              <a:ext cx="168275" cy="333375"/>
            </a:xfrm>
            <a:custGeom>
              <a:avLst/>
              <a:gdLst>
                <a:gd name="T0" fmla="*/ 0 w 152"/>
                <a:gd name="T1" fmla="*/ 151 h 313"/>
                <a:gd name="T2" fmla="*/ 0 w 152"/>
                <a:gd name="T3" fmla="*/ 200 h 313"/>
                <a:gd name="T4" fmla="*/ 10 w 152"/>
                <a:gd name="T5" fmla="*/ 252 h 313"/>
                <a:gd name="T6" fmla="*/ 40 w 152"/>
                <a:gd name="T7" fmla="*/ 271 h 313"/>
                <a:gd name="T8" fmla="*/ 59 w 152"/>
                <a:gd name="T9" fmla="*/ 312 h 313"/>
                <a:gd name="T10" fmla="*/ 70 w 152"/>
                <a:gd name="T11" fmla="*/ 252 h 313"/>
                <a:gd name="T12" fmla="*/ 99 w 152"/>
                <a:gd name="T13" fmla="*/ 217 h 313"/>
                <a:gd name="T14" fmla="*/ 151 w 152"/>
                <a:gd name="T15" fmla="*/ 65 h 313"/>
                <a:gd name="T16" fmla="*/ 151 w 152"/>
                <a:gd name="T17" fmla="*/ 16 h 313"/>
                <a:gd name="T18" fmla="*/ 124 w 152"/>
                <a:gd name="T19" fmla="*/ 0 h 313"/>
                <a:gd name="T20" fmla="*/ 75 w 152"/>
                <a:gd name="T21" fmla="*/ 21 h 313"/>
                <a:gd name="T22" fmla="*/ 0 w 152"/>
                <a:gd name="T23" fmla="*/ 1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Freeform 37"/>
            <p:cNvSpPr>
              <a:spLocks/>
            </p:cNvSpPr>
            <p:nvPr/>
          </p:nvSpPr>
          <p:spPr bwMode="auto">
            <a:xfrm>
              <a:off x="5046060" y="3648174"/>
              <a:ext cx="692150" cy="447675"/>
            </a:xfrm>
            <a:custGeom>
              <a:avLst/>
              <a:gdLst>
                <a:gd name="T0" fmla="*/ 139 w 629"/>
                <a:gd name="T1" fmla="*/ 403 h 418"/>
                <a:gd name="T2" fmla="*/ 144 w 629"/>
                <a:gd name="T3" fmla="*/ 380 h 418"/>
                <a:gd name="T4" fmla="*/ 166 w 629"/>
                <a:gd name="T5" fmla="*/ 373 h 418"/>
                <a:gd name="T6" fmla="*/ 206 w 629"/>
                <a:gd name="T7" fmla="*/ 403 h 418"/>
                <a:gd name="T8" fmla="*/ 219 w 629"/>
                <a:gd name="T9" fmla="*/ 403 h 418"/>
                <a:gd name="T10" fmla="*/ 258 w 629"/>
                <a:gd name="T11" fmla="*/ 401 h 418"/>
                <a:gd name="T12" fmla="*/ 279 w 629"/>
                <a:gd name="T13" fmla="*/ 384 h 418"/>
                <a:gd name="T14" fmla="*/ 310 w 629"/>
                <a:gd name="T15" fmla="*/ 408 h 418"/>
                <a:gd name="T16" fmla="*/ 323 w 629"/>
                <a:gd name="T17" fmla="*/ 386 h 418"/>
                <a:gd name="T18" fmla="*/ 325 w 629"/>
                <a:gd name="T19" fmla="*/ 376 h 418"/>
                <a:gd name="T20" fmla="*/ 350 w 629"/>
                <a:gd name="T21" fmla="*/ 360 h 418"/>
                <a:gd name="T22" fmla="*/ 359 w 629"/>
                <a:gd name="T23" fmla="*/ 327 h 418"/>
                <a:gd name="T24" fmla="*/ 382 w 629"/>
                <a:gd name="T25" fmla="*/ 322 h 418"/>
                <a:gd name="T26" fmla="*/ 454 w 629"/>
                <a:gd name="T27" fmla="*/ 208 h 418"/>
                <a:gd name="T28" fmla="*/ 440 w 629"/>
                <a:gd name="T29" fmla="*/ 190 h 418"/>
                <a:gd name="T30" fmla="*/ 454 w 629"/>
                <a:gd name="T31" fmla="*/ 178 h 418"/>
                <a:gd name="T32" fmla="*/ 470 w 629"/>
                <a:gd name="T33" fmla="*/ 183 h 418"/>
                <a:gd name="T34" fmla="*/ 491 w 629"/>
                <a:gd name="T35" fmla="*/ 172 h 418"/>
                <a:gd name="T36" fmla="*/ 503 w 629"/>
                <a:gd name="T37" fmla="*/ 144 h 418"/>
                <a:gd name="T38" fmla="*/ 560 w 629"/>
                <a:gd name="T39" fmla="*/ 94 h 418"/>
                <a:gd name="T40" fmla="*/ 604 w 629"/>
                <a:gd name="T41" fmla="*/ 78 h 418"/>
                <a:gd name="T42" fmla="*/ 628 w 629"/>
                <a:gd name="T43" fmla="*/ 59 h 418"/>
                <a:gd name="T44" fmla="*/ 621 w 629"/>
                <a:gd name="T45" fmla="*/ 18 h 418"/>
                <a:gd name="T46" fmla="*/ 592 w 629"/>
                <a:gd name="T47" fmla="*/ 15 h 418"/>
                <a:gd name="T48" fmla="*/ 522 w 629"/>
                <a:gd name="T49" fmla="*/ 22 h 418"/>
                <a:gd name="T50" fmla="*/ 476 w 629"/>
                <a:gd name="T51" fmla="*/ 0 h 418"/>
                <a:gd name="T52" fmla="*/ 449 w 629"/>
                <a:gd name="T53" fmla="*/ 4 h 418"/>
                <a:gd name="T54" fmla="*/ 378 w 629"/>
                <a:gd name="T55" fmla="*/ 94 h 418"/>
                <a:gd name="T56" fmla="*/ 359 w 629"/>
                <a:gd name="T57" fmla="*/ 104 h 418"/>
                <a:gd name="T58" fmla="*/ 312 w 629"/>
                <a:gd name="T59" fmla="*/ 86 h 418"/>
                <a:gd name="T60" fmla="*/ 310 w 629"/>
                <a:gd name="T61" fmla="*/ 63 h 418"/>
                <a:gd name="T62" fmla="*/ 300 w 629"/>
                <a:gd name="T63" fmla="*/ 25 h 418"/>
                <a:gd name="T64" fmla="*/ 274 w 629"/>
                <a:gd name="T65" fmla="*/ 9 h 418"/>
                <a:gd name="T66" fmla="*/ 235 w 629"/>
                <a:gd name="T67" fmla="*/ 20 h 418"/>
                <a:gd name="T68" fmla="*/ 209 w 629"/>
                <a:gd name="T69" fmla="*/ 2 h 418"/>
                <a:gd name="T70" fmla="*/ 171 w 629"/>
                <a:gd name="T71" fmla="*/ 49 h 418"/>
                <a:gd name="T72" fmla="*/ 131 w 629"/>
                <a:gd name="T73" fmla="*/ 59 h 418"/>
                <a:gd name="T74" fmla="*/ 75 w 629"/>
                <a:gd name="T75" fmla="*/ 107 h 418"/>
                <a:gd name="T76" fmla="*/ 16 w 629"/>
                <a:gd name="T77" fmla="*/ 216 h 418"/>
                <a:gd name="T78" fmla="*/ 32 w 629"/>
                <a:gd name="T79" fmla="*/ 244 h 418"/>
                <a:gd name="T80" fmla="*/ 28 w 629"/>
                <a:gd name="T81" fmla="*/ 256 h 418"/>
                <a:gd name="T82" fmla="*/ 28 w 629"/>
                <a:gd name="T83" fmla="*/ 269 h 418"/>
                <a:gd name="T84" fmla="*/ 36 w 629"/>
                <a:gd name="T85" fmla="*/ 280 h 418"/>
                <a:gd name="T86" fmla="*/ 55 w 629"/>
                <a:gd name="T87" fmla="*/ 269 h 418"/>
                <a:gd name="T88" fmla="*/ 88 w 629"/>
                <a:gd name="T89" fmla="*/ 261 h 418"/>
                <a:gd name="T90" fmla="*/ 0 w 629"/>
                <a:gd name="T91" fmla="*/ 355 h 418"/>
                <a:gd name="T92" fmla="*/ 0 w 629"/>
                <a:gd name="T93" fmla="*/ 380 h 418"/>
                <a:gd name="T94" fmla="*/ 18 w 629"/>
                <a:gd name="T95" fmla="*/ 384 h 418"/>
                <a:gd name="T96" fmla="*/ 59 w 629"/>
                <a:gd name="T97" fmla="*/ 417 h 418"/>
                <a:gd name="T98" fmla="*/ 121 w 629"/>
                <a:gd name="T99" fmla="*/ 408 h 418"/>
                <a:gd name="T100" fmla="*/ 139 w 629"/>
                <a:gd name="T101" fmla="*/ 40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Freeform 38"/>
            <p:cNvSpPr>
              <a:spLocks noChangeAspect="1"/>
            </p:cNvSpPr>
            <p:nvPr/>
          </p:nvSpPr>
          <p:spPr bwMode="auto">
            <a:xfrm>
              <a:off x="4077685" y="4422874"/>
              <a:ext cx="544513" cy="488950"/>
            </a:xfrm>
            <a:custGeom>
              <a:avLst/>
              <a:gdLst>
                <a:gd name="T0" fmla="*/ 87 w 353"/>
                <a:gd name="T1" fmla="*/ 307 h 330"/>
                <a:gd name="T2" fmla="*/ 117 w 353"/>
                <a:gd name="T3" fmla="*/ 285 h 330"/>
                <a:gd name="T4" fmla="*/ 156 w 353"/>
                <a:gd name="T5" fmla="*/ 253 h 330"/>
                <a:gd name="T6" fmla="*/ 215 w 353"/>
                <a:gd name="T7" fmla="*/ 261 h 330"/>
                <a:gd name="T8" fmla="*/ 219 w 353"/>
                <a:gd name="T9" fmla="*/ 285 h 330"/>
                <a:gd name="T10" fmla="*/ 296 w 353"/>
                <a:gd name="T11" fmla="*/ 316 h 330"/>
                <a:gd name="T12" fmla="*/ 255 w 353"/>
                <a:gd name="T13" fmla="*/ 208 h 330"/>
                <a:gd name="T14" fmla="*/ 236 w 353"/>
                <a:gd name="T15" fmla="*/ 169 h 330"/>
                <a:gd name="T16" fmla="*/ 239 w 353"/>
                <a:gd name="T17" fmla="*/ 136 h 330"/>
                <a:gd name="T18" fmla="*/ 294 w 353"/>
                <a:gd name="T19" fmla="*/ 129 h 330"/>
                <a:gd name="T20" fmla="*/ 336 w 353"/>
                <a:gd name="T21" fmla="*/ 102 h 330"/>
                <a:gd name="T22" fmla="*/ 353 w 353"/>
                <a:gd name="T23" fmla="*/ 91 h 330"/>
                <a:gd name="T24" fmla="*/ 344 w 353"/>
                <a:gd name="T25" fmla="*/ 52 h 330"/>
                <a:gd name="T26" fmla="*/ 302 w 353"/>
                <a:gd name="T27" fmla="*/ 24 h 330"/>
                <a:gd name="T28" fmla="*/ 260 w 353"/>
                <a:gd name="T29" fmla="*/ 15 h 330"/>
                <a:gd name="T30" fmla="*/ 215 w 353"/>
                <a:gd name="T31" fmla="*/ 0 h 330"/>
                <a:gd name="T32" fmla="*/ 221 w 353"/>
                <a:gd name="T33" fmla="*/ 31 h 330"/>
                <a:gd name="T34" fmla="*/ 222 w 353"/>
                <a:gd name="T35" fmla="*/ 48 h 330"/>
                <a:gd name="T36" fmla="*/ 204 w 353"/>
                <a:gd name="T37" fmla="*/ 66 h 330"/>
                <a:gd name="T38" fmla="*/ 195 w 353"/>
                <a:gd name="T39" fmla="*/ 94 h 330"/>
                <a:gd name="T40" fmla="*/ 183 w 353"/>
                <a:gd name="T41" fmla="*/ 115 h 330"/>
                <a:gd name="T42" fmla="*/ 153 w 353"/>
                <a:gd name="T43" fmla="*/ 117 h 330"/>
                <a:gd name="T44" fmla="*/ 150 w 353"/>
                <a:gd name="T45" fmla="*/ 138 h 330"/>
                <a:gd name="T46" fmla="*/ 132 w 353"/>
                <a:gd name="T47" fmla="*/ 172 h 330"/>
                <a:gd name="T48" fmla="*/ 107 w 353"/>
                <a:gd name="T49" fmla="*/ 178 h 330"/>
                <a:gd name="T50" fmla="*/ 101 w 353"/>
                <a:gd name="T51" fmla="*/ 153 h 330"/>
                <a:gd name="T52" fmla="*/ 69 w 353"/>
                <a:gd name="T53" fmla="*/ 168 h 330"/>
                <a:gd name="T54" fmla="*/ 44 w 353"/>
                <a:gd name="T55" fmla="*/ 147 h 330"/>
                <a:gd name="T56" fmla="*/ 26 w 353"/>
                <a:gd name="T57" fmla="*/ 163 h 330"/>
                <a:gd name="T58" fmla="*/ 24 w 353"/>
                <a:gd name="T59" fmla="*/ 193 h 330"/>
                <a:gd name="T60" fmla="*/ 6 w 353"/>
                <a:gd name="T61" fmla="*/ 208 h 330"/>
                <a:gd name="T62" fmla="*/ 11 w 353"/>
                <a:gd name="T63" fmla="*/ 229 h 330"/>
                <a:gd name="T64" fmla="*/ 30 w 353"/>
                <a:gd name="T65" fmla="*/ 243 h 330"/>
                <a:gd name="T66" fmla="*/ 39 w 353"/>
                <a:gd name="T67" fmla="*/ 268 h 330"/>
                <a:gd name="T68" fmla="*/ 63 w 353"/>
                <a:gd name="T69" fmla="*/ 273 h 330"/>
                <a:gd name="T70" fmla="*/ 77 w 353"/>
                <a:gd name="T71" fmla="*/ 29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 name="组合 38"/>
          <p:cNvGrpSpPr/>
          <p:nvPr/>
        </p:nvGrpSpPr>
        <p:grpSpPr>
          <a:xfrm>
            <a:off x="2610039" y="195486"/>
            <a:ext cx="3686326" cy="923330"/>
            <a:chOff x="2556438" y="339502"/>
            <a:chExt cx="3686326" cy="923330"/>
          </a:xfrm>
        </p:grpSpPr>
        <p:sp>
          <p:nvSpPr>
            <p:cNvPr id="40" name="矩形 39"/>
            <p:cNvSpPr/>
            <p:nvPr/>
          </p:nvSpPr>
          <p:spPr>
            <a:xfrm>
              <a:off x="2773239" y="339502"/>
              <a:ext cx="3469525"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市场分析一</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矩形 40"/>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Freeform 31"/>
          <p:cNvSpPr>
            <a:spLocks/>
          </p:cNvSpPr>
          <p:nvPr/>
        </p:nvSpPr>
        <p:spPr bwMode="auto">
          <a:xfrm>
            <a:off x="4793187" y="1539176"/>
            <a:ext cx="357144" cy="421453"/>
          </a:xfrm>
          <a:custGeom>
            <a:avLst/>
            <a:gdLst>
              <a:gd name="T0" fmla="*/ 108 w 451"/>
              <a:gd name="T1" fmla="*/ 0 h 543"/>
              <a:gd name="T2" fmla="*/ 186 w 451"/>
              <a:gd name="T3" fmla="*/ 46 h 543"/>
              <a:gd name="T4" fmla="*/ 247 w 451"/>
              <a:gd name="T5" fmla="*/ 73 h 543"/>
              <a:gd name="T6" fmla="*/ 276 w 451"/>
              <a:gd name="T7" fmla="*/ 77 h 543"/>
              <a:gd name="T8" fmla="*/ 292 w 451"/>
              <a:gd name="T9" fmla="*/ 143 h 543"/>
              <a:gd name="T10" fmla="*/ 339 w 451"/>
              <a:gd name="T11" fmla="*/ 171 h 543"/>
              <a:gd name="T12" fmla="*/ 376 w 451"/>
              <a:gd name="T13" fmla="*/ 148 h 543"/>
              <a:gd name="T14" fmla="*/ 388 w 451"/>
              <a:gd name="T15" fmla="*/ 187 h 543"/>
              <a:gd name="T16" fmla="*/ 344 w 451"/>
              <a:gd name="T17" fmla="*/ 212 h 543"/>
              <a:gd name="T18" fmla="*/ 328 w 451"/>
              <a:gd name="T19" fmla="*/ 244 h 543"/>
              <a:gd name="T20" fmla="*/ 376 w 451"/>
              <a:gd name="T21" fmla="*/ 292 h 543"/>
              <a:gd name="T22" fmla="*/ 450 w 451"/>
              <a:gd name="T23" fmla="*/ 328 h 543"/>
              <a:gd name="T24" fmla="*/ 438 w 451"/>
              <a:gd name="T25" fmla="*/ 388 h 543"/>
              <a:gd name="T26" fmla="*/ 438 w 451"/>
              <a:gd name="T27" fmla="*/ 418 h 543"/>
              <a:gd name="T28" fmla="*/ 398 w 451"/>
              <a:gd name="T29" fmla="*/ 441 h 543"/>
              <a:gd name="T30" fmla="*/ 364 w 451"/>
              <a:gd name="T31" fmla="*/ 534 h 543"/>
              <a:gd name="T32" fmla="*/ 337 w 451"/>
              <a:gd name="T33" fmla="*/ 521 h 543"/>
              <a:gd name="T34" fmla="*/ 264 w 451"/>
              <a:gd name="T35" fmla="*/ 496 h 543"/>
              <a:gd name="T36" fmla="*/ 207 w 451"/>
              <a:gd name="T37" fmla="*/ 531 h 543"/>
              <a:gd name="T38" fmla="*/ 223 w 451"/>
              <a:gd name="T39" fmla="*/ 490 h 543"/>
              <a:gd name="T40" fmla="*/ 159 w 451"/>
              <a:gd name="T41" fmla="*/ 512 h 543"/>
              <a:gd name="T42" fmla="*/ 127 w 451"/>
              <a:gd name="T43" fmla="*/ 398 h 543"/>
              <a:gd name="T44" fmla="*/ 98 w 451"/>
              <a:gd name="T45" fmla="*/ 380 h 543"/>
              <a:gd name="T46" fmla="*/ 73 w 451"/>
              <a:gd name="T47" fmla="*/ 320 h 543"/>
              <a:gd name="T48" fmla="*/ 103 w 451"/>
              <a:gd name="T49" fmla="*/ 281 h 543"/>
              <a:gd name="T50" fmla="*/ 88 w 451"/>
              <a:gd name="T51" fmla="*/ 226 h 543"/>
              <a:gd name="T52" fmla="*/ 27 w 451"/>
              <a:gd name="T53" fmla="*/ 223 h 543"/>
              <a:gd name="T54" fmla="*/ 27 w 451"/>
              <a:gd name="T55" fmla="*/ 169 h 543"/>
              <a:gd name="T56" fmla="*/ 50 w 451"/>
              <a:gd name="T57" fmla="*/ 123 h 543"/>
              <a:gd name="T58" fmla="*/ 61 w 451"/>
              <a:gd name="T59" fmla="*/ 65 h 543"/>
              <a:gd name="T60" fmla="*/ 98 w 451"/>
              <a:gd name="T61" fmla="*/ 103 h 543"/>
              <a:gd name="T62" fmla="*/ 136 w 451"/>
              <a:gd name="T63" fmla="*/ 71 h 543"/>
              <a:gd name="T64" fmla="*/ 98 w 451"/>
              <a:gd name="T65" fmla="*/ 2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solidFill>
            <a:srgbClr val="E3E568"/>
          </a:solidFill>
          <a:ln w="12700" cap="flat" cmpd="sng">
            <a:solidFill>
              <a:schemeClr val="bg1"/>
            </a:solidFill>
            <a:prstDash val="solid"/>
            <a:round/>
            <a:headEnd type="none" w="med" len="med"/>
            <a:tailEnd type="none" w="med" len="med"/>
          </a:ln>
          <a:effectLst>
            <a:outerShdw blurRad="50800" dist="38100" algn="l" rotWithShape="0">
              <a:prstClr val="black">
                <a:alpha val="40000"/>
              </a:prstClr>
            </a:outerShdw>
          </a:effectLst>
          <a:extLst/>
        </p:spPr>
        <p:txBody>
          <a:bodyPr/>
          <a:lstStyle/>
          <a:p>
            <a:endParaRPr lang="zh-CN" altLang="en-US"/>
          </a:p>
        </p:txBody>
      </p:sp>
      <p:sp>
        <p:nvSpPr>
          <p:cNvPr id="45" name="Freeform 26"/>
          <p:cNvSpPr>
            <a:spLocks/>
          </p:cNvSpPr>
          <p:nvPr/>
        </p:nvSpPr>
        <p:spPr bwMode="auto">
          <a:xfrm>
            <a:off x="4686484" y="2747674"/>
            <a:ext cx="579929" cy="354848"/>
          </a:xfrm>
          <a:custGeom>
            <a:avLst/>
            <a:gdLst>
              <a:gd name="T0" fmla="*/ 99 w 733"/>
              <a:gd name="T1" fmla="*/ 420 h 456"/>
              <a:gd name="T2" fmla="*/ 184 w 733"/>
              <a:gd name="T3" fmla="*/ 400 h 456"/>
              <a:gd name="T4" fmla="*/ 189 w 733"/>
              <a:gd name="T5" fmla="*/ 356 h 456"/>
              <a:gd name="T6" fmla="*/ 315 w 733"/>
              <a:gd name="T7" fmla="*/ 351 h 456"/>
              <a:gd name="T8" fmla="*/ 375 w 733"/>
              <a:gd name="T9" fmla="*/ 391 h 456"/>
              <a:gd name="T10" fmla="*/ 427 w 733"/>
              <a:gd name="T11" fmla="*/ 363 h 456"/>
              <a:gd name="T12" fmla="*/ 448 w 733"/>
              <a:gd name="T13" fmla="*/ 391 h 456"/>
              <a:gd name="T14" fmla="*/ 486 w 733"/>
              <a:gd name="T15" fmla="*/ 349 h 456"/>
              <a:gd name="T16" fmla="*/ 498 w 733"/>
              <a:gd name="T17" fmla="*/ 400 h 456"/>
              <a:gd name="T18" fmla="*/ 530 w 733"/>
              <a:gd name="T19" fmla="*/ 420 h 456"/>
              <a:gd name="T20" fmla="*/ 591 w 733"/>
              <a:gd name="T21" fmla="*/ 384 h 456"/>
              <a:gd name="T22" fmla="*/ 692 w 733"/>
              <a:gd name="T23" fmla="*/ 322 h 456"/>
              <a:gd name="T24" fmla="*/ 684 w 733"/>
              <a:gd name="T25" fmla="*/ 222 h 456"/>
              <a:gd name="T26" fmla="*/ 693 w 733"/>
              <a:gd name="T27" fmla="*/ 187 h 456"/>
              <a:gd name="T28" fmla="*/ 628 w 733"/>
              <a:gd name="T29" fmla="*/ 153 h 456"/>
              <a:gd name="T30" fmla="*/ 582 w 733"/>
              <a:gd name="T31" fmla="*/ 153 h 456"/>
              <a:gd name="T32" fmla="*/ 513 w 733"/>
              <a:gd name="T33" fmla="*/ 128 h 456"/>
              <a:gd name="T34" fmla="*/ 476 w 733"/>
              <a:gd name="T35" fmla="*/ 91 h 456"/>
              <a:gd name="T36" fmla="*/ 439 w 733"/>
              <a:gd name="T37" fmla="*/ 85 h 456"/>
              <a:gd name="T38" fmla="*/ 358 w 733"/>
              <a:gd name="T39" fmla="*/ 85 h 456"/>
              <a:gd name="T40" fmla="*/ 210 w 733"/>
              <a:gd name="T41" fmla="*/ 0 h 456"/>
              <a:gd name="T42" fmla="*/ 180 w 733"/>
              <a:gd name="T43" fmla="*/ 10 h 456"/>
              <a:gd name="T44" fmla="*/ 87 w 733"/>
              <a:gd name="T45" fmla="*/ 10 h 456"/>
              <a:gd name="T46" fmla="*/ 99 w 733"/>
              <a:gd name="T47" fmla="*/ 42 h 456"/>
              <a:gd name="T48" fmla="*/ 142 w 733"/>
              <a:gd name="T49" fmla="*/ 52 h 456"/>
              <a:gd name="T50" fmla="*/ 94 w 733"/>
              <a:gd name="T51" fmla="*/ 85 h 456"/>
              <a:gd name="T52" fmla="*/ 94 w 733"/>
              <a:gd name="T53" fmla="*/ 123 h 456"/>
              <a:gd name="T54" fmla="*/ 122 w 733"/>
              <a:gd name="T55" fmla="*/ 164 h 456"/>
              <a:gd name="T56" fmla="*/ 154 w 733"/>
              <a:gd name="T57" fmla="*/ 249 h 456"/>
              <a:gd name="T58" fmla="*/ 133 w 733"/>
              <a:gd name="T59" fmla="*/ 264 h 456"/>
              <a:gd name="T60" fmla="*/ 19 w 733"/>
              <a:gd name="T61" fmla="*/ 308 h 456"/>
              <a:gd name="T62" fmla="*/ 14 w 733"/>
              <a:gd name="T63" fmla="*/ 346 h 456"/>
              <a:gd name="T64" fmla="*/ 36 w 733"/>
              <a:gd name="T65" fmla="*/ 39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rgbClr val="39B449"/>
          </a:solidFill>
          <a:ln w="12700" cap="flat" cmpd="sng">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endParaRPr lang="zh-CN" altLang="en-US"/>
          </a:p>
        </p:txBody>
      </p:sp>
      <p:sp>
        <p:nvSpPr>
          <p:cNvPr id="46" name="Freeform 24"/>
          <p:cNvSpPr>
            <a:spLocks/>
          </p:cNvSpPr>
          <p:nvPr/>
        </p:nvSpPr>
        <p:spPr bwMode="auto">
          <a:xfrm>
            <a:off x="4575457" y="3985945"/>
            <a:ext cx="594858" cy="420305"/>
          </a:xfrm>
          <a:custGeom>
            <a:avLst/>
            <a:gdLst>
              <a:gd name="T0" fmla="*/ 34 w 753"/>
              <a:gd name="T1" fmla="*/ 211 h 542"/>
              <a:gd name="T2" fmla="*/ 80 w 753"/>
              <a:gd name="T3" fmla="*/ 187 h 542"/>
              <a:gd name="T4" fmla="*/ 159 w 753"/>
              <a:gd name="T5" fmla="*/ 207 h 542"/>
              <a:gd name="T6" fmla="*/ 175 w 753"/>
              <a:gd name="T7" fmla="*/ 173 h 542"/>
              <a:gd name="T8" fmla="*/ 284 w 753"/>
              <a:gd name="T9" fmla="*/ 133 h 542"/>
              <a:gd name="T10" fmla="*/ 373 w 753"/>
              <a:gd name="T11" fmla="*/ 107 h 542"/>
              <a:gd name="T12" fmla="*/ 410 w 753"/>
              <a:gd name="T13" fmla="*/ 117 h 542"/>
              <a:gd name="T14" fmla="*/ 438 w 753"/>
              <a:gd name="T15" fmla="*/ 95 h 542"/>
              <a:gd name="T16" fmla="*/ 450 w 753"/>
              <a:gd name="T17" fmla="*/ 73 h 542"/>
              <a:gd name="T18" fmla="*/ 489 w 753"/>
              <a:gd name="T19" fmla="*/ 46 h 542"/>
              <a:gd name="T20" fmla="*/ 537 w 753"/>
              <a:gd name="T21" fmla="*/ 19 h 542"/>
              <a:gd name="T22" fmla="*/ 557 w 753"/>
              <a:gd name="T23" fmla="*/ 44 h 542"/>
              <a:gd name="T24" fmla="*/ 606 w 753"/>
              <a:gd name="T25" fmla="*/ 9 h 542"/>
              <a:gd name="T26" fmla="*/ 656 w 753"/>
              <a:gd name="T27" fmla="*/ 9 h 542"/>
              <a:gd name="T28" fmla="*/ 681 w 753"/>
              <a:gd name="T29" fmla="*/ 47 h 542"/>
              <a:gd name="T30" fmla="*/ 651 w 753"/>
              <a:gd name="T31" fmla="*/ 119 h 542"/>
              <a:gd name="T32" fmla="*/ 651 w 753"/>
              <a:gd name="T33" fmla="*/ 151 h 542"/>
              <a:gd name="T34" fmla="*/ 700 w 753"/>
              <a:gd name="T35" fmla="*/ 176 h 542"/>
              <a:gd name="T36" fmla="*/ 736 w 753"/>
              <a:gd name="T37" fmla="*/ 164 h 542"/>
              <a:gd name="T38" fmla="*/ 736 w 753"/>
              <a:gd name="T39" fmla="*/ 231 h 542"/>
              <a:gd name="T40" fmla="*/ 694 w 753"/>
              <a:gd name="T41" fmla="*/ 308 h 542"/>
              <a:gd name="T42" fmla="*/ 640 w 753"/>
              <a:gd name="T43" fmla="*/ 413 h 542"/>
              <a:gd name="T44" fmla="*/ 603 w 753"/>
              <a:gd name="T45" fmla="*/ 465 h 542"/>
              <a:gd name="T46" fmla="*/ 574 w 753"/>
              <a:gd name="T47" fmla="*/ 493 h 542"/>
              <a:gd name="T48" fmla="*/ 485 w 753"/>
              <a:gd name="T49" fmla="*/ 541 h 542"/>
              <a:gd name="T50" fmla="*/ 417 w 753"/>
              <a:gd name="T51" fmla="*/ 503 h 542"/>
              <a:gd name="T52" fmla="*/ 347 w 753"/>
              <a:gd name="T53" fmla="*/ 541 h 542"/>
              <a:gd name="T54" fmla="*/ 232 w 753"/>
              <a:gd name="T55" fmla="*/ 499 h 542"/>
              <a:gd name="T56" fmla="*/ 237 w 753"/>
              <a:gd name="T57" fmla="*/ 418 h 542"/>
              <a:gd name="T58" fmla="*/ 185 w 753"/>
              <a:gd name="T59" fmla="*/ 404 h 542"/>
              <a:gd name="T60" fmla="*/ 147 w 753"/>
              <a:gd name="T61" fmla="*/ 404 h 542"/>
              <a:gd name="T62" fmla="*/ 127 w 753"/>
              <a:gd name="T63" fmla="*/ 346 h 542"/>
              <a:gd name="T64" fmla="*/ 161 w 753"/>
              <a:gd name="T65" fmla="*/ 337 h 542"/>
              <a:gd name="T66" fmla="*/ 159 w 753"/>
              <a:gd name="T67" fmla="*/ 289 h 542"/>
              <a:gd name="T68" fmla="*/ 62 w 753"/>
              <a:gd name="T69" fmla="*/ 249 h 542"/>
              <a:gd name="T70" fmla="*/ 14 w 753"/>
              <a:gd name="T71" fmla="*/ 249 h 542"/>
              <a:gd name="T72" fmla="*/ 0 w 753"/>
              <a:gd name="T73" fmla="*/ 2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solidFill>
            <a:srgbClr val="0A943F"/>
          </a:solidFill>
          <a:ln w="12700" cap="flat" cmpd="sng">
            <a:solidFill>
              <a:schemeClr val="bg1"/>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endParaRPr lang="zh-CN" altLang="en-US"/>
          </a:p>
        </p:txBody>
      </p:sp>
      <p:grpSp>
        <p:nvGrpSpPr>
          <p:cNvPr id="48" name="组合 47"/>
          <p:cNvGrpSpPr/>
          <p:nvPr/>
        </p:nvGrpSpPr>
        <p:grpSpPr>
          <a:xfrm>
            <a:off x="5360587" y="1461005"/>
            <a:ext cx="1840162" cy="1012717"/>
            <a:chOff x="5004048" y="1524118"/>
            <a:chExt cx="1840162" cy="1012717"/>
          </a:xfrm>
        </p:grpSpPr>
        <p:sp>
          <p:nvSpPr>
            <p:cNvPr id="49" name="TextBox 48"/>
            <p:cNvSpPr txBox="1"/>
            <p:nvPr/>
          </p:nvSpPr>
          <p:spPr>
            <a:xfrm>
              <a:off x="5004048" y="1890504"/>
              <a:ext cx="1840162" cy="64633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5004048" y="1524118"/>
              <a:ext cx="1107996" cy="458908"/>
            </a:xfrm>
            <a:prstGeom prst="rect">
              <a:avLst/>
            </a:prstGeom>
          </p:spPr>
          <p:txBody>
            <a:bodyPr wrap="none">
              <a:spAutoFit/>
            </a:bodyPr>
            <a:lstStyle/>
            <a:p>
              <a:pPr>
                <a:lnSpc>
                  <a:spcPct val="150000"/>
                </a:lnSpc>
              </a:pPr>
              <a:r>
                <a:rPr lang="zh-CN" altLang="en-US"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en-US" altLang="zh-CN"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1" name="TextBox 50"/>
          <p:cNvSpPr txBox="1"/>
          <p:nvPr/>
        </p:nvSpPr>
        <p:spPr>
          <a:xfrm>
            <a:off x="6566184" y="1642318"/>
            <a:ext cx="2060719" cy="646331"/>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36%</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5365277" y="2693717"/>
            <a:ext cx="1840162" cy="1012717"/>
            <a:chOff x="5004048" y="1524118"/>
            <a:chExt cx="1840162" cy="1012717"/>
          </a:xfrm>
        </p:grpSpPr>
        <p:sp>
          <p:nvSpPr>
            <p:cNvPr id="53" name="TextBox 52"/>
            <p:cNvSpPr txBox="1"/>
            <p:nvPr/>
          </p:nvSpPr>
          <p:spPr>
            <a:xfrm>
              <a:off x="5004048" y="1890504"/>
              <a:ext cx="1840162" cy="64633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5004048" y="1524118"/>
              <a:ext cx="1107996" cy="458908"/>
            </a:xfrm>
            <a:prstGeom prst="rect">
              <a:avLst/>
            </a:prstGeom>
          </p:spPr>
          <p:txBody>
            <a:bodyPr wrap="none">
              <a:spAutoFit/>
            </a:bodyPr>
            <a:lstStyle/>
            <a:p>
              <a:pPr>
                <a:lnSpc>
                  <a:spcPct val="150000"/>
                </a:lnSpc>
              </a:pPr>
              <a:r>
                <a:rPr lang="zh-CN" altLang="en-US"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en-US" altLang="zh-CN"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5" name="TextBox 54"/>
          <p:cNvSpPr txBox="1"/>
          <p:nvPr/>
        </p:nvSpPr>
        <p:spPr>
          <a:xfrm>
            <a:off x="6570873" y="2834122"/>
            <a:ext cx="2060719" cy="646331"/>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47%</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5343510" y="3827162"/>
            <a:ext cx="1840162" cy="1012717"/>
            <a:chOff x="5004048" y="1524118"/>
            <a:chExt cx="1840162" cy="1012717"/>
          </a:xfrm>
        </p:grpSpPr>
        <p:sp>
          <p:nvSpPr>
            <p:cNvPr id="57" name="TextBox 56"/>
            <p:cNvSpPr txBox="1"/>
            <p:nvPr/>
          </p:nvSpPr>
          <p:spPr>
            <a:xfrm>
              <a:off x="5004048" y="1890504"/>
              <a:ext cx="1840162" cy="64633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5004048" y="1524118"/>
              <a:ext cx="1107996" cy="458908"/>
            </a:xfrm>
            <a:prstGeom prst="rect">
              <a:avLst/>
            </a:prstGeom>
          </p:spPr>
          <p:txBody>
            <a:bodyPr wrap="none">
              <a:spAutoFit/>
            </a:bodyPr>
            <a:lstStyle/>
            <a:p>
              <a:pPr>
                <a:lnSpc>
                  <a:spcPct val="150000"/>
                </a:lnSpc>
              </a:pPr>
              <a:r>
                <a:rPr lang="zh-CN" altLang="en-US"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en-US" altLang="zh-CN"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9" name="TextBox 58"/>
          <p:cNvSpPr txBox="1"/>
          <p:nvPr/>
        </p:nvSpPr>
        <p:spPr>
          <a:xfrm>
            <a:off x="6566184" y="4018930"/>
            <a:ext cx="1395420" cy="646331"/>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70%</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3548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0" y="0"/>
            <a:ext cx="9154708" cy="5149523"/>
          </a:xfrm>
          <a:prstGeom prst="rect">
            <a:avLst/>
          </a:prstGeom>
        </p:spPr>
      </p:pic>
      <p:grpSp>
        <p:nvGrpSpPr>
          <p:cNvPr id="5" name="组合 4"/>
          <p:cNvGrpSpPr/>
          <p:nvPr/>
        </p:nvGrpSpPr>
        <p:grpSpPr>
          <a:xfrm>
            <a:off x="2496302" y="339502"/>
            <a:ext cx="3686326" cy="923330"/>
            <a:chOff x="2556438" y="339502"/>
            <a:chExt cx="3686326" cy="923330"/>
          </a:xfrm>
        </p:grpSpPr>
        <p:sp>
          <p:nvSpPr>
            <p:cNvPr id="6" name="矩形 5"/>
            <p:cNvSpPr/>
            <p:nvPr/>
          </p:nvSpPr>
          <p:spPr>
            <a:xfrm>
              <a:off x="2773239" y="339502"/>
              <a:ext cx="3469525"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市场分析二</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925776" y="1740534"/>
            <a:ext cx="1260000" cy="1260000"/>
            <a:chOff x="1763687" y="1923678"/>
            <a:chExt cx="1584177" cy="1584177"/>
          </a:xfrm>
        </p:grpSpPr>
        <p:sp>
          <p:nvSpPr>
            <p:cNvPr id="8" name="空心弧 7"/>
            <p:cNvSpPr/>
            <p:nvPr/>
          </p:nvSpPr>
          <p:spPr>
            <a:xfrm>
              <a:off x="1763688" y="1923678"/>
              <a:ext cx="1584176" cy="1584176"/>
            </a:xfrm>
            <a:prstGeom prst="blockArc">
              <a:avLst>
                <a:gd name="adj1" fmla="val 14522669"/>
                <a:gd name="adj2" fmla="val 10743427"/>
                <a:gd name="adj3" fmla="val 9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流程图: 联系 8"/>
            <p:cNvSpPr/>
            <p:nvPr/>
          </p:nvSpPr>
          <p:spPr>
            <a:xfrm>
              <a:off x="2123728" y="2283718"/>
              <a:ext cx="864096" cy="864096"/>
            </a:xfrm>
            <a:prstGeom prst="flowChartConnector">
              <a:avLst/>
            </a:prstGeom>
            <a:solidFill>
              <a:srgbClr val="E0E66A"/>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空心弧 9"/>
            <p:cNvSpPr/>
            <p:nvPr/>
          </p:nvSpPr>
          <p:spPr>
            <a:xfrm rot="4210378">
              <a:off x="1763687" y="1923679"/>
              <a:ext cx="1584176" cy="1584176"/>
            </a:xfrm>
            <a:prstGeom prst="blockArc">
              <a:avLst>
                <a:gd name="adj1" fmla="val 6562097"/>
                <a:gd name="adj2" fmla="val 10297744"/>
                <a:gd name="adj3" fmla="val 8550"/>
              </a:avLst>
            </a:prstGeom>
            <a:solidFill>
              <a:srgbClr val="E0E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2039824" y="2436203"/>
              <a:ext cx="1031903" cy="580444"/>
            </a:xfrm>
            <a:prstGeom prst="rect">
              <a:avLst/>
            </a:prstGeom>
            <a:noFill/>
          </p:spPr>
          <p:txBody>
            <a:bodyPr wrap="square" rtlCol="0">
              <a:spAutoFit/>
            </a:bodyPr>
            <a:lstStyle/>
            <a:p>
              <a:pPr algn="ctr"/>
              <a:r>
                <a:rPr lang="en-US" altLang="zh-CN" sz="2400" b="1" dirty="0">
                  <a:solidFill>
                    <a:schemeClr val="bg1"/>
                  </a:solidFill>
                  <a:effectLst>
                    <a:outerShdw blurRad="38100" dist="38100" dir="2700000" algn="tl">
                      <a:srgbClr val="000000">
                        <a:alpha val="43137"/>
                      </a:srgbClr>
                    </a:outerShdw>
                  </a:effectLst>
                </a:rPr>
                <a:t>25%</a:t>
              </a:r>
              <a:endParaRPr lang="zh-CN" altLang="en-US" sz="2400" b="1" dirty="0">
                <a:solidFill>
                  <a:schemeClr val="bg1"/>
                </a:solidFill>
                <a:effectLst>
                  <a:outerShdw blurRad="38100" dist="38100" dir="2700000" algn="tl">
                    <a:srgbClr val="000000">
                      <a:alpha val="43137"/>
                    </a:srgbClr>
                  </a:outerShdw>
                </a:effectLst>
              </a:endParaRPr>
            </a:p>
          </p:txBody>
        </p:sp>
      </p:grpSp>
      <p:grpSp>
        <p:nvGrpSpPr>
          <p:cNvPr id="13" name="组合 12"/>
          <p:cNvGrpSpPr/>
          <p:nvPr/>
        </p:nvGrpSpPr>
        <p:grpSpPr>
          <a:xfrm>
            <a:off x="6590268" y="1719854"/>
            <a:ext cx="1260000" cy="1260000"/>
            <a:chOff x="1763687" y="1923678"/>
            <a:chExt cx="1584177" cy="1584177"/>
          </a:xfrm>
        </p:grpSpPr>
        <p:sp>
          <p:nvSpPr>
            <p:cNvPr id="14" name="空心弧 13"/>
            <p:cNvSpPr/>
            <p:nvPr/>
          </p:nvSpPr>
          <p:spPr>
            <a:xfrm>
              <a:off x="1763688" y="1923678"/>
              <a:ext cx="1584176" cy="1584176"/>
            </a:xfrm>
            <a:prstGeom prst="blockArc">
              <a:avLst>
                <a:gd name="adj1" fmla="val 14522669"/>
                <a:gd name="adj2" fmla="val 10743427"/>
                <a:gd name="adj3" fmla="val 9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流程图: 联系 14"/>
            <p:cNvSpPr/>
            <p:nvPr/>
          </p:nvSpPr>
          <p:spPr>
            <a:xfrm>
              <a:off x="2123728" y="2283718"/>
              <a:ext cx="864096" cy="864096"/>
            </a:xfrm>
            <a:prstGeom prst="flowChartConnector">
              <a:avLst/>
            </a:prstGeom>
            <a:solidFill>
              <a:srgbClr val="046538"/>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空心弧 15"/>
            <p:cNvSpPr/>
            <p:nvPr/>
          </p:nvSpPr>
          <p:spPr>
            <a:xfrm rot="4210378">
              <a:off x="1763687" y="1923679"/>
              <a:ext cx="1584176" cy="1584176"/>
            </a:xfrm>
            <a:prstGeom prst="blockArc">
              <a:avLst>
                <a:gd name="adj1" fmla="val 926129"/>
                <a:gd name="adj2" fmla="val 17989595"/>
                <a:gd name="adj3" fmla="val 9763"/>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2042625" y="2436201"/>
              <a:ext cx="1015806" cy="580444"/>
            </a:xfrm>
            <a:prstGeom prst="rect">
              <a:avLst/>
            </a:prstGeom>
            <a:noFill/>
          </p:spPr>
          <p:txBody>
            <a:bodyPr wrap="square" rtlCol="0">
              <a:spAutoFit/>
            </a:bodyPr>
            <a:lstStyle/>
            <a:p>
              <a:pPr algn="ctr"/>
              <a:r>
                <a:rPr lang="en-US" altLang="zh-CN" sz="2400" b="1" dirty="0">
                  <a:solidFill>
                    <a:schemeClr val="bg1"/>
                  </a:solidFill>
                  <a:effectLst>
                    <a:outerShdw blurRad="38100" dist="38100" dir="2700000" algn="tl">
                      <a:srgbClr val="000000">
                        <a:alpha val="43137"/>
                      </a:srgbClr>
                    </a:outerShdw>
                  </a:effectLst>
                </a:rPr>
                <a:t>75%</a:t>
              </a:r>
              <a:endParaRPr lang="zh-CN" altLang="en-US" sz="2400" b="1" dirty="0">
                <a:solidFill>
                  <a:schemeClr val="bg1"/>
                </a:solidFill>
                <a:effectLst>
                  <a:outerShdw blurRad="38100" dist="38100" dir="2700000" algn="tl">
                    <a:srgbClr val="000000">
                      <a:alpha val="43137"/>
                    </a:srgbClr>
                  </a:outerShdw>
                </a:effectLst>
              </a:endParaRPr>
            </a:p>
          </p:txBody>
        </p:sp>
      </p:grpSp>
      <p:grpSp>
        <p:nvGrpSpPr>
          <p:cNvPr id="18" name="组合 17"/>
          <p:cNvGrpSpPr/>
          <p:nvPr/>
        </p:nvGrpSpPr>
        <p:grpSpPr>
          <a:xfrm>
            <a:off x="2820655" y="1719855"/>
            <a:ext cx="1260000" cy="1260000"/>
            <a:chOff x="1763687" y="1923678"/>
            <a:chExt cx="1584177" cy="1584177"/>
          </a:xfrm>
        </p:grpSpPr>
        <p:sp>
          <p:nvSpPr>
            <p:cNvPr id="19" name="空心弧 18"/>
            <p:cNvSpPr/>
            <p:nvPr/>
          </p:nvSpPr>
          <p:spPr>
            <a:xfrm>
              <a:off x="1763688" y="1923678"/>
              <a:ext cx="1584176" cy="1584176"/>
            </a:xfrm>
            <a:prstGeom prst="blockArc">
              <a:avLst>
                <a:gd name="adj1" fmla="val 14522669"/>
                <a:gd name="adj2" fmla="val 10743427"/>
                <a:gd name="adj3" fmla="val 9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流程图: 联系 19"/>
            <p:cNvSpPr/>
            <p:nvPr/>
          </p:nvSpPr>
          <p:spPr>
            <a:xfrm>
              <a:off x="2123728" y="2283718"/>
              <a:ext cx="864096" cy="864096"/>
            </a:xfrm>
            <a:prstGeom prst="flowChartConnector">
              <a:avLst/>
            </a:prstGeom>
            <a:solidFill>
              <a:srgbClr val="A4CE5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空心弧 20"/>
            <p:cNvSpPr/>
            <p:nvPr/>
          </p:nvSpPr>
          <p:spPr>
            <a:xfrm rot="4210378">
              <a:off x="1763687" y="1923679"/>
              <a:ext cx="1584176" cy="1584176"/>
            </a:xfrm>
            <a:prstGeom prst="blockArc">
              <a:avLst>
                <a:gd name="adj1" fmla="val 2183649"/>
                <a:gd name="adj2" fmla="val 14023221"/>
                <a:gd name="adj3" fmla="val 9438"/>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1922034" y="2451545"/>
              <a:ext cx="1267482" cy="580444"/>
            </a:xfrm>
            <a:prstGeom prst="rect">
              <a:avLst/>
            </a:prstGeom>
            <a:noFill/>
          </p:spPr>
          <p:txBody>
            <a:bodyPr wrap="square" rtlCol="0">
              <a:spAutoFit/>
            </a:bodyPr>
            <a:lstStyle/>
            <a:p>
              <a:pPr algn="ctr"/>
              <a:r>
                <a:rPr lang="en-US" altLang="zh-CN" sz="2400" b="1" dirty="0">
                  <a:solidFill>
                    <a:schemeClr val="bg1"/>
                  </a:solidFill>
                  <a:effectLst>
                    <a:outerShdw blurRad="38100" dist="38100" dir="2700000" algn="tl">
                      <a:srgbClr val="000000">
                        <a:alpha val="43137"/>
                      </a:srgbClr>
                    </a:outerShdw>
                  </a:effectLst>
                </a:rPr>
                <a:t>55%</a:t>
              </a:r>
              <a:endParaRPr lang="zh-CN" altLang="en-US" sz="2400" b="1" dirty="0">
                <a:solidFill>
                  <a:schemeClr val="bg1"/>
                </a:solidFill>
                <a:effectLst>
                  <a:outerShdw blurRad="38100" dist="38100" dir="2700000" algn="tl">
                    <a:srgbClr val="000000">
                      <a:alpha val="43137"/>
                    </a:srgbClr>
                  </a:outerShdw>
                </a:effectLst>
              </a:endParaRPr>
            </a:p>
          </p:txBody>
        </p:sp>
      </p:grpSp>
      <p:grpSp>
        <p:nvGrpSpPr>
          <p:cNvPr id="23" name="组合 22"/>
          <p:cNvGrpSpPr/>
          <p:nvPr/>
        </p:nvGrpSpPr>
        <p:grpSpPr>
          <a:xfrm>
            <a:off x="4705490" y="1740534"/>
            <a:ext cx="1260000" cy="1260000"/>
            <a:chOff x="1763687" y="1923678"/>
            <a:chExt cx="1584177" cy="1584177"/>
          </a:xfrm>
        </p:grpSpPr>
        <p:sp>
          <p:nvSpPr>
            <p:cNvPr id="24" name="空心弧 23"/>
            <p:cNvSpPr/>
            <p:nvPr/>
          </p:nvSpPr>
          <p:spPr>
            <a:xfrm>
              <a:off x="1763688" y="1923678"/>
              <a:ext cx="1584176" cy="1584176"/>
            </a:xfrm>
            <a:prstGeom prst="blockArc">
              <a:avLst>
                <a:gd name="adj1" fmla="val 14522669"/>
                <a:gd name="adj2" fmla="val 10743427"/>
                <a:gd name="adj3" fmla="val 9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流程图: 联系 24"/>
            <p:cNvSpPr/>
            <p:nvPr/>
          </p:nvSpPr>
          <p:spPr>
            <a:xfrm>
              <a:off x="2123728" y="2283718"/>
              <a:ext cx="864096" cy="864096"/>
            </a:xfrm>
            <a:prstGeom prst="flowChartConnector">
              <a:avLst/>
            </a:prstGeom>
            <a:solidFill>
              <a:srgbClr val="0A943F"/>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空心弧 25"/>
            <p:cNvSpPr/>
            <p:nvPr/>
          </p:nvSpPr>
          <p:spPr>
            <a:xfrm rot="4210378">
              <a:off x="1763687" y="1923679"/>
              <a:ext cx="1584176" cy="1584176"/>
            </a:xfrm>
            <a:prstGeom prst="blockArc">
              <a:avLst>
                <a:gd name="adj1" fmla="val 903202"/>
                <a:gd name="adj2" fmla="val 14758314"/>
                <a:gd name="adj3" fmla="val 10696"/>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TextBox 26"/>
            <p:cNvSpPr txBox="1"/>
            <p:nvPr/>
          </p:nvSpPr>
          <p:spPr>
            <a:xfrm>
              <a:off x="2094327" y="2436203"/>
              <a:ext cx="989955" cy="580444"/>
            </a:xfrm>
            <a:prstGeom prst="rect">
              <a:avLst/>
            </a:prstGeom>
            <a:noFill/>
          </p:spPr>
          <p:txBody>
            <a:bodyPr wrap="square" rtlCol="0">
              <a:spAutoFit/>
            </a:bodyPr>
            <a:lstStyle/>
            <a:p>
              <a:pPr algn="ctr"/>
              <a:r>
                <a:rPr lang="en-US" altLang="zh-CN" sz="2400" b="1" dirty="0">
                  <a:solidFill>
                    <a:schemeClr val="bg1"/>
                  </a:solidFill>
                  <a:effectLst>
                    <a:outerShdw blurRad="38100" dist="38100" dir="2700000" algn="tl">
                      <a:srgbClr val="000000">
                        <a:alpha val="43137"/>
                      </a:srgbClr>
                    </a:outerShdw>
                  </a:effectLst>
                </a:rPr>
                <a:t>65%</a:t>
              </a:r>
              <a:endParaRPr lang="zh-CN" altLang="en-US" sz="2400" b="1" dirty="0">
                <a:solidFill>
                  <a:schemeClr val="bg1"/>
                </a:solidFill>
                <a:effectLst>
                  <a:outerShdw blurRad="38100" dist="38100" dir="2700000" algn="tl">
                    <a:srgbClr val="000000">
                      <a:alpha val="43137"/>
                    </a:srgbClr>
                  </a:outerShdw>
                </a:effectLst>
              </a:endParaRPr>
            </a:p>
          </p:txBody>
        </p:sp>
      </p:grpSp>
      <p:sp>
        <p:nvSpPr>
          <p:cNvPr id="28" name="矩形 27"/>
          <p:cNvSpPr/>
          <p:nvPr/>
        </p:nvSpPr>
        <p:spPr>
          <a:xfrm>
            <a:off x="840622" y="3052103"/>
            <a:ext cx="1430305" cy="180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83030" y="3052103"/>
            <a:ext cx="1430305" cy="180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657398" y="3052103"/>
            <a:ext cx="1430305" cy="180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540251" y="3029243"/>
            <a:ext cx="1430305" cy="180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467544" y="3035537"/>
            <a:ext cx="2034030" cy="1338828"/>
          </a:xfrm>
          <a:prstGeom prst="rect">
            <a:avLst/>
          </a:prstGeom>
          <a:noFill/>
        </p:spPr>
        <p:txBody>
          <a:bodyPr wrap="square" rtlCol="0">
            <a:spAutoFit/>
          </a:bodyPr>
          <a:lstStyle/>
          <a:p>
            <a:pPr algn="ct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添加标题</a:t>
            </a:r>
            <a:endParaRPr lang="en-US" altLang="zh-CN"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33" name="TextBox 32"/>
          <p:cNvSpPr txBox="1"/>
          <p:nvPr/>
        </p:nvSpPr>
        <p:spPr>
          <a:xfrm>
            <a:off x="2362114" y="3035537"/>
            <a:ext cx="2034030" cy="1338828"/>
          </a:xfrm>
          <a:prstGeom prst="rect">
            <a:avLst/>
          </a:prstGeom>
          <a:noFill/>
        </p:spPr>
        <p:txBody>
          <a:bodyPr wrap="square" rtlCol="0">
            <a:spAutoFit/>
          </a:bodyPr>
          <a:lstStyle/>
          <a:p>
            <a:pPr algn="ct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添加标题</a:t>
            </a:r>
            <a:endParaRPr lang="en-US" altLang="zh-CN"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34" name="TextBox 33"/>
          <p:cNvSpPr txBox="1"/>
          <p:nvPr/>
        </p:nvSpPr>
        <p:spPr>
          <a:xfrm>
            <a:off x="4355535" y="3035537"/>
            <a:ext cx="2034030" cy="1338828"/>
          </a:xfrm>
          <a:prstGeom prst="rect">
            <a:avLst/>
          </a:prstGeom>
          <a:noFill/>
        </p:spPr>
        <p:txBody>
          <a:bodyPr wrap="square" rtlCol="0">
            <a:spAutoFit/>
          </a:bodyPr>
          <a:lstStyle/>
          <a:p>
            <a:pPr algn="ct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添加标题</a:t>
            </a:r>
            <a:endParaRPr lang="en-US" altLang="zh-CN"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35" name="TextBox 34"/>
          <p:cNvSpPr txBox="1"/>
          <p:nvPr/>
        </p:nvSpPr>
        <p:spPr>
          <a:xfrm>
            <a:off x="6238388" y="3035537"/>
            <a:ext cx="2034030" cy="1338828"/>
          </a:xfrm>
          <a:prstGeom prst="rect">
            <a:avLst/>
          </a:prstGeom>
          <a:noFill/>
        </p:spPr>
        <p:txBody>
          <a:bodyPr wrap="square" rtlCol="0">
            <a:spAutoFit/>
          </a:bodyPr>
          <a:lstStyle/>
          <a:p>
            <a:pPr algn="ct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添加标题</a:t>
            </a:r>
            <a:endParaRPr lang="en-US" altLang="zh-CN"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Tree>
    <p:extLst>
      <p:ext uri="{BB962C8B-B14F-4D97-AF65-F5344CB8AC3E}">
        <p14:creationId xmlns:p14="http://schemas.microsoft.com/office/powerpoint/2010/main" val="262652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0" y="0"/>
            <a:ext cx="9154708" cy="5149523"/>
          </a:xfrm>
          <a:prstGeom prst="rect">
            <a:avLst/>
          </a:prstGeom>
        </p:spPr>
      </p:pic>
      <p:grpSp>
        <p:nvGrpSpPr>
          <p:cNvPr id="28" name="组合 27"/>
          <p:cNvGrpSpPr/>
          <p:nvPr/>
        </p:nvGrpSpPr>
        <p:grpSpPr>
          <a:xfrm>
            <a:off x="2496302" y="267494"/>
            <a:ext cx="3686326" cy="923330"/>
            <a:chOff x="2556438" y="339502"/>
            <a:chExt cx="3686326" cy="923330"/>
          </a:xfrm>
        </p:grpSpPr>
        <p:sp>
          <p:nvSpPr>
            <p:cNvPr id="29" name="矩形 28"/>
            <p:cNvSpPr/>
            <p:nvPr/>
          </p:nvSpPr>
          <p:spPr>
            <a:xfrm>
              <a:off x="2773239" y="339502"/>
              <a:ext cx="3469525"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市场分析三</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矩形 29"/>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185846" y="1347614"/>
            <a:ext cx="5256584" cy="3168352"/>
            <a:chOff x="3347864" y="1347614"/>
            <a:chExt cx="5256584" cy="3168352"/>
          </a:xfrm>
        </p:grpSpPr>
        <p:grpSp>
          <p:nvGrpSpPr>
            <p:cNvPr id="12" name="组合 11"/>
            <p:cNvGrpSpPr/>
            <p:nvPr/>
          </p:nvGrpSpPr>
          <p:grpSpPr>
            <a:xfrm>
              <a:off x="4283968" y="1618920"/>
              <a:ext cx="4320480" cy="461665"/>
              <a:chOff x="3851920" y="1224793"/>
              <a:chExt cx="4320480" cy="461665"/>
            </a:xfrm>
          </p:grpSpPr>
          <p:grpSp>
            <p:nvGrpSpPr>
              <p:cNvPr id="10" name="组合 9"/>
              <p:cNvGrpSpPr/>
              <p:nvPr/>
            </p:nvGrpSpPr>
            <p:grpSpPr>
              <a:xfrm>
                <a:off x="3851920" y="1275606"/>
                <a:ext cx="4320480" cy="360040"/>
                <a:chOff x="3851920" y="1275606"/>
                <a:chExt cx="4320480" cy="360040"/>
              </a:xfrm>
            </p:grpSpPr>
            <p:sp>
              <p:nvSpPr>
                <p:cNvPr id="8" name="矩形 7"/>
                <p:cNvSpPr/>
                <p:nvPr/>
              </p:nvSpPr>
              <p:spPr>
                <a:xfrm>
                  <a:off x="3851920" y="1275606"/>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51920" y="1275606"/>
                  <a:ext cx="3384376" cy="360040"/>
                </a:xfrm>
                <a:prstGeom prst="rect">
                  <a:avLst/>
                </a:prstGeom>
                <a:solidFill>
                  <a:srgbClr val="A4CE52"/>
                </a:solidFill>
                <a:ln>
                  <a:solidFill>
                    <a:srgbClr val="A4CE5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5292080" y="1224793"/>
                <a:ext cx="1260140" cy="461665"/>
              </a:xfrm>
              <a:prstGeom prst="rect">
                <a:avLst/>
              </a:prstGeom>
              <a:noFill/>
            </p:spPr>
            <p:txBody>
              <a:bodyPr wrap="square" rtlCol="0">
                <a:spAutoFit/>
              </a:bodyPr>
              <a:lstStyle/>
              <a:p>
                <a:r>
                  <a:rPr lang="en-US" altLang="zh-CN" sz="2400" b="1" dirty="0">
                    <a:solidFill>
                      <a:schemeClr val="bg1"/>
                    </a:solidFill>
                  </a:rPr>
                  <a:t>73%</a:t>
                </a:r>
                <a:endParaRPr lang="zh-CN" altLang="en-US" sz="2400" b="1" dirty="0">
                  <a:solidFill>
                    <a:schemeClr val="bg1"/>
                  </a:solidFill>
                </a:endParaRPr>
              </a:p>
            </p:txBody>
          </p:sp>
        </p:grpSp>
        <p:grpSp>
          <p:nvGrpSpPr>
            <p:cNvPr id="13" name="组合 12"/>
            <p:cNvGrpSpPr/>
            <p:nvPr/>
          </p:nvGrpSpPr>
          <p:grpSpPr>
            <a:xfrm>
              <a:off x="4283968" y="2279300"/>
              <a:ext cx="4320480" cy="461665"/>
              <a:chOff x="3851920" y="1258296"/>
              <a:chExt cx="4320480" cy="461665"/>
            </a:xfrm>
          </p:grpSpPr>
          <p:grpSp>
            <p:nvGrpSpPr>
              <p:cNvPr id="14" name="组合 13"/>
              <p:cNvGrpSpPr/>
              <p:nvPr/>
            </p:nvGrpSpPr>
            <p:grpSpPr>
              <a:xfrm>
                <a:off x="3851920" y="1275606"/>
                <a:ext cx="4320480" cy="360040"/>
                <a:chOff x="3851920" y="1275606"/>
                <a:chExt cx="4320480" cy="360040"/>
              </a:xfrm>
            </p:grpSpPr>
            <p:sp>
              <p:nvSpPr>
                <p:cNvPr id="16" name="矩形 15"/>
                <p:cNvSpPr/>
                <p:nvPr/>
              </p:nvSpPr>
              <p:spPr>
                <a:xfrm>
                  <a:off x="3851920" y="1275606"/>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51920" y="1275606"/>
                  <a:ext cx="2700300" cy="360040"/>
                </a:xfrm>
                <a:prstGeom prst="rect">
                  <a:avLst/>
                </a:prstGeom>
                <a:solidFill>
                  <a:srgbClr val="39B449"/>
                </a:solidFill>
                <a:ln>
                  <a:solidFill>
                    <a:srgbClr val="39B44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4752020" y="1258296"/>
                <a:ext cx="1260140" cy="461665"/>
              </a:xfrm>
              <a:prstGeom prst="rect">
                <a:avLst/>
              </a:prstGeom>
              <a:noFill/>
            </p:spPr>
            <p:txBody>
              <a:bodyPr wrap="square" rtlCol="0">
                <a:spAutoFit/>
              </a:bodyPr>
              <a:lstStyle/>
              <a:p>
                <a:r>
                  <a:rPr lang="en-US" altLang="zh-CN" sz="2400" b="1" dirty="0">
                    <a:solidFill>
                      <a:schemeClr val="bg1"/>
                    </a:solidFill>
                  </a:rPr>
                  <a:t>64%</a:t>
                </a:r>
                <a:endParaRPr lang="zh-CN" altLang="en-US" sz="2400" b="1" dirty="0">
                  <a:solidFill>
                    <a:schemeClr val="bg1"/>
                  </a:solidFill>
                </a:endParaRPr>
              </a:p>
            </p:txBody>
          </p:sp>
        </p:grpSp>
        <p:grpSp>
          <p:nvGrpSpPr>
            <p:cNvPr id="18" name="组合 17"/>
            <p:cNvGrpSpPr/>
            <p:nvPr/>
          </p:nvGrpSpPr>
          <p:grpSpPr>
            <a:xfrm>
              <a:off x="4283968" y="2936260"/>
              <a:ext cx="4320480" cy="461665"/>
              <a:chOff x="3851920" y="1242908"/>
              <a:chExt cx="4320480" cy="461665"/>
            </a:xfrm>
          </p:grpSpPr>
          <p:grpSp>
            <p:nvGrpSpPr>
              <p:cNvPr id="19" name="组合 18"/>
              <p:cNvGrpSpPr/>
              <p:nvPr/>
            </p:nvGrpSpPr>
            <p:grpSpPr>
              <a:xfrm>
                <a:off x="3851920" y="1275606"/>
                <a:ext cx="4320480" cy="360040"/>
                <a:chOff x="3851920" y="1275606"/>
                <a:chExt cx="4320480" cy="360040"/>
              </a:xfrm>
            </p:grpSpPr>
            <p:sp>
              <p:nvSpPr>
                <p:cNvPr id="21" name="矩形 20"/>
                <p:cNvSpPr/>
                <p:nvPr/>
              </p:nvSpPr>
              <p:spPr>
                <a:xfrm>
                  <a:off x="3851920" y="1275606"/>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51920" y="1275606"/>
                  <a:ext cx="2160240" cy="360040"/>
                </a:xfrm>
                <a:prstGeom prst="rect">
                  <a:avLst/>
                </a:prstGeom>
                <a:solidFill>
                  <a:srgbClr val="0A943F"/>
                </a:solidFill>
                <a:ln>
                  <a:solidFill>
                    <a:srgbClr val="0A9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19"/>
              <p:cNvSpPr txBox="1"/>
              <p:nvPr/>
            </p:nvSpPr>
            <p:spPr>
              <a:xfrm>
                <a:off x="4463988" y="1242908"/>
                <a:ext cx="1260140" cy="461665"/>
              </a:xfrm>
              <a:prstGeom prst="rect">
                <a:avLst/>
              </a:prstGeom>
              <a:noFill/>
            </p:spPr>
            <p:txBody>
              <a:bodyPr wrap="square" rtlCol="0">
                <a:spAutoFit/>
              </a:bodyPr>
              <a:lstStyle/>
              <a:p>
                <a:r>
                  <a:rPr lang="en-US" altLang="zh-CN" sz="2400" b="1" dirty="0">
                    <a:solidFill>
                      <a:schemeClr val="bg1"/>
                    </a:solidFill>
                  </a:rPr>
                  <a:t>54%</a:t>
                </a:r>
                <a:endParaRPr lang="zh-CN" altLang="en-US" sz="2400" b="1" dirty="0">
                  <a:solidFill>
                    <a:schemeClr val="bg1"/>
                  </a:solidFill>
                </a:endParaRPr>
              </a:p>
            </p:txBody>
          </p:sp>
        </p:grpSp>
        <p:grpSp>
          <p:nvGrpSpPr>
            <p:cNvPr id="23" name="组合 22"/>
            <p:cNvGrpSpPr/>
            <p:nvPr/>
          </p:nvGrpSpPr>
          <p:grpSpPr>
            <a:xfrm>
              <a:off x="4283968" y="3613949"/>
              <a:ext cx="4320480" cy="461665"/>
              <a:chOff x="3851920" y="1242908"/>
              <a:chExt cx="4320480" cy="461665"/>
            </a:xfrm>
          </p:grpSpPr>
          <p:grpSp>
            <p:nvGrpSpPr>
              <p:cNvPr id="24" name="组合 23"/>
              <p:cNvGrpSpPr/>
              <p:nvPr/>
            </p:nvGrpSpPr>
            <p:grpSpPr>
              <a:xfrm>
                <a:off x="3851920" y="1275606"/>
                <a:ext cx="4320480" cy="360040"/>
                <a:chOff x="3851920" y="1275606"/>
                <a:chExt cx="4320480" cy="360040"/>
              </a:xfrm>
            </p:grpSpPr>
            <p:sp>
              <p:nvSpPr>
                <p:cNvPr id="26" name="矩形 25"/>
                <p:cNvSpPr/>
                <p:nvPr/>
              </p:nvSpPr>
              <p:spPr>
                <a:xfrm>
                  <a:off x="3851920" y="1275606"/>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51920" y="1275606"/>
                  <a:ext cx="1692188" cy="360040"/>
                </a:xfrm>
                <a:prstGeom prst="rect">
                  <a:avLst/>
                </a:prstGeom>
                <a:solidFill>
                  <a:srgbClr val="046538"/>
                </a:solidFill>
                <a:ln>
                  <a:solidFill>
                    <a:srgbClr val="04653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4283968" y="1242908"/>
                <a:ext cx="1260140" cy="461665"/>
              </a:xfrm>
              <a:prstGeom prst="rect">
                <a:avLst/>
              </a:prstGeom>
              <a:noFill/>
            </p:spPr>
            <p:txBody>
              <a:bodyPr wrap="square" rtlCol="0">
                <a:spAutoFit/>
              </a:bodyPr>
              <a:lstStyle/>
              <a:p>
                <a:r>
                  <a:rPr lang="en-US" altLang="zh-CN" sz="2400" b="1" dirty="0">
                    <a:solidFill>
                      <a:schemeClr val="bg1"/>
                    </a:solidFill>
                  </a:rPr>
                  <a:t>32%</a:t>
                </a:r>
                <a:endParaRPr lang="zh-CN" altLang="en-US" sz="2400" b="1" dirty="0">
                  <a:solidFill>
                    <a:schemeClr val="bg1"/>
                  </a:solidFill>
                </a:endParaRPr>
              </a:p>
            </p:txBody>
          </p:sp>
        </p:grpSp>
        <p:cxnSp>
          <p:nvCxnSpPr>
            <p:cNvPr id="32" name="直接连接符 31"/>
            <p:cNvCxnSpPr/>
            <p:nvPr/>
          </p:nvCxnSpPr>
          <p:spPr>
            <a:xfrm>
              <a:off x="4275801" y="1347614"/>
              <a:ext cx="0" cy="31683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47864" y="3642001"/>
              <a:ext cx="9034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类别四</a:t>
              </a:r>
            </a:p>
          </p:txBody>
        </p:sp>
        <p:sp>
          <p:nvSpPr>
            <p:cNvPr id="39" name="TextBox 38"/>
            <p:cNvSpPr txBox="1"/>
            <p:nvPr/>
          </p:nvSpPr>
          <p:spPr>
            <a:xfrm>
              <a:off x="3347864" y="2982426"/>
              <a:ext cx="9034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类别三</a:t>
              </a:r>
            </a:p>
          </p:txBody>
        </p:sp>
        <p:sp>
          <p:nvSpPr>
            <p:cNvPr id="40" name="TextBox 39"/>
            <p:cNvSpPr txBox="1"/>
            <p:nvPr/>
          </p:nvSpPr>
          <p:spPr>
            <a:xfrm>
              <a:off x="3347864" y="2287318"/>
              <a:ext cx="9034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类别二</a:t>
              </a:r>
            </a:p>
          </p:txBody>
        </p:sp>
        <p:sp>
          <p:nvSpPr>
            <p:cNvPr id="41" name="TextBox 40"/>
            <p:cNvSpPr txBox="1"/>
            <p:nvPr/>
          </p:nvSpPr>
          <p:spPr>
            <a:xfrm>
              <a:off x="3347864" y="1669733"/>
              <a:ext cx="9034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类别一</a:t>
              </a:r>
            </a:p>
          </p:txBody>
        </p:sp>
      </p:grpSp>
      <p:grpSp>
        <p:nvGrpSpPr>
          <p:cNvPr id="42" name="组合 41"/>
          <p:cNvGrpSpPr/>
          <p:nvPr/>
        </p:nvGrpSpPr>
        <p:grpSpPr>
          <a:xfrm>
            <a:off x="611560" y="1290862"/>
            <a:ext cx="3100428" cy="1444642"/>
            <a:chOff x="4972364" y="1524118"/>
            <a:chExt cx="4032448" cy="1444642"/>
          </a:xfrm>
        </p:grpSpPr>
        <p:sp>
          <p:nvSpPr>
            <p:cNvPr id="43" name="TextBox 42"/>
            <p:cNvSpPr txBox="1"/>
            <p:nvPr/>
          </p:nvSpPr>
          <p:spPr>
            <a:xfrm>
              <a:off x="4972364" y="2045430"/>
              <a:ext cx="4032448" cy="923330"/>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添加文本此处添加文本点击此处</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5004048" y="1524118"/>
              <a:ext cx="1841367" cy="581057"/>
            </a:xfrm>
            <a:prstGeom prst="rect">
              <a:avLst/>
            </a:prstGeom>
          </p:spPr>
          <p:txBody>
            <a:bodyPr wrap="none">
              <a:spAutoFit/>
            </a:bodyPr>
            <a:lstStyle/>
            <a:p>
              <a:pPr>
                <a:lnSpc>
                  <a:spcPct val="150000"/>
                </a:lnSpc>
              </a:pPr>
              <a:r>
                <a:rPr lang="zh-CN" altLang="en-US"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en-US" altLang="zh-CN"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11560" y="2669856"/>
            <a:ext cx="2884404" cy="1444642"/>
            <a:chOff x="4972364" y="2903112"/>
            <a:chExt cx="2884404" cy="1444642"/>
          </a:xfrm>
        </p:grpSpPr>
        <p:sp>
          <p:nvSpPr>
            <p:cNvPr id="46" name="TextBox 45"/>
            <p:cNvSpPr txBox="1"/>
            <p:nvPr/>
          </p:nvSpPr>
          <p:spPr>
            <a:xfrm>
              <a:off x="4972364" y="3424424"/>
              <a:ext cx="2884404" cy="923330"/>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添加文本此处添加文本点击此处</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添加文本此处添加文本点击此处</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5004048" y="2903112"/>
              <a:ext cx="1415772" cy="581057"/>
            </a:xfrm>
            <a:prstGeom prst="rect">
              <a:avLst/>
            </a:prstGeom>
          </p:spPr>
          <p:txBody>
            <a:bodyPr wrap="none">
              <a:spAutoFit/>
            </a:bodyPr>
            <a:lstStyle/>
            <a:p>
              <a:pPr>
                <a:lnSpc>
                  <a:spcPct val="150000"/>
                </a:lnSpc>
              </a:pPr>
              <a:r>
                <a:rPr lang="zh-CN" altLang="en-US"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en-US" altLang="zh-CN" sz="2400" b="1" dirty="0">
                <a:solidFill>
                  <a:srgbClr val="39B4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5258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投资回报</a:t>
            </a:r>
          </a:p>
        </p:txBody>
      </p:sp>
      <p:grpSp>
        <p:nvGrpSpPr>
          <p:cNvPr id="10" name="组合 9"/>
          <p:cNvGrpSpPr/>
          <p:nvPr/>
        </p:nvGrpSpPr>
        <p:grpSpPr>
          <a:xfrm>
            <a:off x="2731123" y="2085852"/>
            <a:ext cx="720080" cy="720080"/>
            <a:chOff x="7375172" y="3330231"/>
            <a:chExt cx="720080" cy="720080"/>
          </a:xfrm>
        </p:grpSpPr>
        <p:sp>
          <p:nvSpPr>
            <p:cNvPr id="15" name="流程图: 联系 14"/>
            <p:cNvSpPr/>
            <p:nvPr/>
          </p:nvSpPr>
          <p:spPr>
            <a:xfrm>
              <a:off x="7375172"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752" y="3542671"/>
              <a:ext cx="381000" cy="304800"/>
            </a:xfrm>
            <a:prstGeom prst="rect">
              <a:avLst/>
            </a:prstGeom>
          </p:spPr>
        </p:pic>
      </p:grpSp>
      <p:sp>
        <p:nvSpPr>
          <p:cNvPr id="17" name="TextBox 16"/>
          <p:cNvSpPr txBox="1"/>
          <p:nvPr/>
        </p:nvSpPr>
        <p:spPr>
          <a:xfrm>
            <a:off x="3663985" y="2648270"/>
            <a:ext cx="1512169" cy="1156855"/>
          </a:xfrm>
          <a:prstGeom prst="rect">
            <a:avLst/>
          </a:prstGeom>
          <a:noFill/>
          <a:scene3d>
            <a:camera prst="orthographicFront"/>
            <a:lightRig rig="threePt" dir="t"/>
          </a:scene3d>
          <a:sp3d>
            <a:bevelT w="139700" prst="cross"/>
          </a:sp3d>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4.1.</a:t>
            </a:r>
            <a:r>
              <a:rPr lang="zh-CN" altLang="en-US" sz="1600" dirty="0">
                <a:solidFill>
                  <a:schemeClr val="bg1"/>
                </a:solidFill>
                <a:latin typeface="微软雅黑" panose="020B0503020204020204" pitchFamily="34" charset="-122"/>
                <a:ea typeface="微软雅黑" panose="020B0503020204020204" pitchFamily="34" charset="-122"/>
              </a:rPr>
              <a:t>未来目标</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4.2.</a:t>
            </a:r>
            <a:r>
              <a:rPr lang="zh-CN" altLang="en-US" sz="1600" dirty="0">
                <a:solidFill>
                  <a:schemeClr val="bg1"/>
                </a:solidFill>
                <a:latin typeface="微软雅黑" panose="020B0503020204020204" pitchFamily="34" charset="-122"/>
                <a:ea typeface="微软雅黑" panose="020B0503020204020204" pitchFamily="34" charset="-122"/>
              </a:rPr>
              <a:t>财务预测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4.3.</a:t>
            </a:r>
            <a:r>
              <a:rPr lang="zh-CN" altLang="en-US" sz="1600" dirty="0">
                <a:solidFill>
                  <a:schemeClr val="bg1"/>
                </a:solidFill>
                <a:latin typeface="微软雅黑" panose="020B0503020204020204" pitchFamily="34" charset="-122"/>
                <a:ea typeface="微软雅黑" panose="020B0503020204020204" pitchFamily="34" charset="-122"/>
              </a:rPr>
              <a:t>融资需求</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9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523464" y="2558018"/>
            <a:ext cx="467013" cy="2053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2" name="组合 1"/>
          <p:cNvGrpSpPr/>
          <p:nvPr/>
        </p:nvGrpSpPr>
        <p:grpSpPr>
          <a:xfrm>
            <a:off x="2411760" y="267494"/>
            <a:ext cx="3770868" cy="825419"/>
            <a:chOff x="2471896" y="339502"/>
            <a:chExt cx="3770868" cy="825419"/>
          </a:xfrm>
        </p:grpSpPr>
        <p:sp>
          <p:nvSpPr>
            <p:cNvPr id="3" name="矩形 2"/>
            <p:cNvSpPr/>
            <p:nvPr/>
          </p:nvSpPr>
          <p:spPr>
            <a:xfrm>
              <a:off x="2773239" y="339502"/>
              <a:ext cx="3469525"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未来回报</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2471896"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078414" y="3053744"/>
            <a:ext cx="578717" cy="288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090398" y="2286437"/>
            <a:ext cx="578717" cy="3135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00933" y="1936129"/>
            <a:ext cx="1728193" cy="1636303"/>
            <a:chOff x="539551" y="1408861"/>
            <a:chExt cx="2383029" cy="2256321"/>
          </a:xfrm>
        </p:grpSpPr>
        <p:sp>
          <p:nvSpPr>
            <p:cNvPr id="7" name="饼形 6"/>
            <p:cNvSpPr/>
            <p:nvPr/>
          </p:nvSpPr>
          <p:spPr>
            <a:xfrm rot="16200000">
              <a:off x="749029" y="1491631"/>
              <a:ext cx="2173551" cy="2173551"/>
            </a:xfrm>
            <a:prstGeom prst="pie">
              <a:avLst>
                <a:gd name="adj1" fmla="val 19042979"/>
                <a:gd name="adj2" fmla="val 16200000"/>
              </a:avLst>
            </a:pr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rot="18074981">
              <a:off x="539551" y="1419621"/>
              <a:ext cx="2173551" cy="2173551"/>
            </a:xfrm>
            <a:prstGeom prst="pie">
              <a:avLst>
                <a:gd name="adj1" fmla="val 14346449"/>
                <a:gd name="adj2" fmla="val 16200000"/>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19616781">
              <a:off x="558088" y="1408861"/>
              <a:ext cx="2173551" cy="2173551"/>
            </a:xfrm>
            <a:prstGeom prst="pie">
              <a:avLst>
                <a:gd name="adj1" fmla="val 14346449"/>
                <a:gd name="adj2" fmla="val 15576997"/>
              </a:avLst>
            </a:prstGeom>
            <a:solidFill>
              <a:srgbClr val="E0E66A"/>
            </a:solidFill>
            <a:ln>
              <a:solidFill>
                <a:srgbClr val="E0E6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Box 10"/>
          <p:cNvSpPr txBox="1"/>
          <p:nvPr/>
        </p:nvSpPr>
        <p:spPr>
          <a:xfrm>
            <a:off x="1182476" y="3711048"/>
            <a:ext cx="147159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市场覆盖率</a:t>
            </a:r>
          </a:p>
        </p:txBody>
      </p:sp>
      <p:sp>
        <p:nvSpPr>
          <p:cNvPr id="12" name="矩形 11"/>
          <p:cNvSpPr/>
          <p:nvPr/>
        </p:nvSpPr>
        <p:spPr>
          <a:xfrm>
            <a:off x="2196813" y="1707654"/>
            <a:ext cx="1184940" cy="646331"/>
          </a:xfrm>
          <a:prstGeom prst="rect">
            <a:avLst/>
          </a:prstGeom>
        </p:spPr>
        <p:txBody>
          <a:bodyPr wrap="none">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85%</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44850" y="2319932"/>
            <a:ext cx="516337" cy="1008112"/>
            <a:chOff x="2978196" y="2558018"/>
            <a:chExt cx="516337" cy="1008112"/>
          </a:xfrm>
        </p:grpSpPr>
        <p:sp>
          <p:nvSpPr>
            <p:cNvPr id="20" name="矩形 19"/>
            <p:cNvSpPr/>
            <p:nvPr/>
          </p:nvSpPr>
          <p:spPr>
            <a:xfrm>
              <a:off x="2990477" y="3062074"/>
              <a:ext cx="504056" cy="504056"/>
            </a:xfrm>
            <a:prstGeom prst="rect">
              <a:avLst/>
            </a:prstGeom>
            <a:solidFill>
              <a:srgbClr val="119242"/>
            </a:solidFill>
            <a:ln>
              <a:solidFill>
                <a:srgbClr val="1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90477" y="2558018"/>
              <a:ext cx="504056" cy="504056"/>
            </a:xfrm>
            <a:prstGeom prst="rect">
              <a:avLst/>
            </a:prstGeom>
            <a:solidFill>
              <a:srgbClr val="39B449"/>
            </a:solidFill>
            <a:ln>
              <a:solidFill>
                <a:srgbClr val="39B4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978196" y="2589308"/>
              <a:ext cx="504056"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文本</a:t>
              </a:r>
            </a:p>
          </p:txBody>
        </p:sp>
        <p:sp>
          <p:nvSpPr>
            <p:cNvPr id="25" name="TextBox 24"/>
            <p:cNvSpPr txBox="1"/>
            <p:nvPr/>
          </p:nvSpPr>
          <p:spPr>
            <a:xfrm>
              <a:off x="2978196" y="3062074"/>
              <a:ext cx="504056" cy="461665"/>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文本</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文本</a:t>
              </a:r>
            </a:p>
          </p:txBody>
        </p:sp>
      </p:grpSp>
      <p:grpSp>
        <p:nvGrpSpPr>
          <p:cNvPr id="28" name="组合 27"/>
          <p:cNvGrpSpPr/>
          <p:nvPr/>
        </p:nvGrpSpPr>
        <p:grpSpPr>
          <a:xfrm>
            <a:off x="3558353" y="1794087"/>
            <a:ext cx="2442575" cy="2007323"/>
            <a:chOff x="1197960" y="1763811"/>
            <a:chExt cx="5256213" cy="4319588"/>
          </a:xfrm>
          <a:solidFill>
            <a:schemeClr val="bg1"/>
          </a:solidFill>
          <a:effectLst>
            <a:outerShdw blurRad="50800" dist="38100" dir="2700000" algn="tl" rotWithShape="0">
              <a:prstClr val="black">
                <a:alpha val="40000"/>
              </a:prstClr>
            </a:outerShdw>
          </a:effectLst>
        </p:grpSpPr>
        <p:sp>
          <p:nvSpPr>
            <p:cNvPr id="29" name="Freeform 4"/>
            <p:cNvSpPr>
              <a:spLocks/>
            </p:cNvSpPr>
            <p:nvPr/>
          </p:nvSpPr>
          <p:spPr bwMode="auto">
            <a:xfrm>
              <a:off x="5263548" y="1763811"/>
              <a:ext cx="1190625" cy="1057275"/>
            </a:xfrm>
            <a:custGeom>
              <a:avLst/>
              <a:gdLst>
                <a:gd name="T0" fmla="*/ 332 w 1088"/>
                <a:gd name="T1" fmla="*/ 807 h 988"/>
                <a:gd name="T2" fmla="*/ 394 w 1088"/>
                <a:gd name="T3" fmla="*/ 879 h 988"/>
                <a:gd name="T4" fmla="*/ 441 w 1088"/>
                <a:gd name="T5" fmla="*/ 869 h 988"/>
                <a:gd name="T6" fmla="*/ 502 w 1088"/>
                <a:gd name="T7" fmla="*/ 874 h 988"/>
                <a:gd name="T8" fmla="*/ 567 w 1088"/>
                <a:gd name="T9" fmla="*/ 859 h 988"/>
                <a:gd name="T10" fmla="*/ 614 w 1088"/>
                <a:gd name="T11" fmla="*/ 915 h 988"/>
                <a:gd name="T12" fmla="*/ 651 w 1088"/>
                <a:gd name="T13" fmla="*/ 929 h 988"/>
                <a:gd name="T14" fmla="*/ 695 w 1088"/>
                <a:gd name="T15" fmla="*/ 957 h 988"/>
                <a:gd name="T16" fmla="*/ 707 w 1088"/>
                <a:gd name="T17" fmla="*/ 903 h 988"/>
                <a:gd name="T18" fmla="*/ 754 w 1088"/>
                <a:gd name="T19" fmla="*/ 959 h 988"/>
                <a:gd name="T20" fmla="*/ 797 w 1088"/>
                <a:gd name="T21" fmla="*/ 984 h 988"/>
                <a:gd name="T22" fmla="*/ 843 w 1088"/>
                <a:gd name="T23" fmla="*/ 927 h 988"/>
                <a:gd name="T24" fmla="*/ 873 w 1088"/>
                <a:gd name="T25" fmla="*/ 922 h 988"/>
                <a:gd name="T26" fmla="*/ 922 w 1088"/>
                <a:gd name="T27" fmla="*/ 957 h 988"/>
                <a:gd name="T28" fmla="*/ 964 w 1088"/>
                <a:gd name="T29" fmla="*/ 959 h 988"/>
                <a:gd name="T30" fmla="*/ 950 w 1088"/>
                <a:gd name="T31" fmla="*/ 881 h 988"/>
                <a:gd name="T32" fmla="*/ 929 w 1088"/>
                <a:gd name="T33" fmla="*/ 786 h 988"/>
                <a:gd name="T34" fmla="*/ 1035 w 1088"/>
                <a:gd name="T35" fmla="*/ 744 h 988"/>
                <a:gd name="T36" fmla="*/ 1045 w 1088"/>
                <a:gd name="T37" fmla="*/ 697 h 988"/>
                <a:gd name="T38" fmla="*/ 1058 w 1088"/>
                <a:gd name="T39" fmla="*/ 651 h 988"/>
                <a:gd name="T40" fmla="*/ 1063 w 1088"/>
                <a:gd name="T41" fmla="*/ 468 h 988"/>
                <a:gd name="T42" fmla="*/ 1059 w 1088"/>
                <a:gd name="T43" fmla="*/ 388 h 988"/>
                <a:gd name="T44" fmla="*/ 1053 w 1088"/>
                <a:gd name="T45" fmla="*/ 352 h 988"/>
                <a:gd name="T46" fmla="*/ 983 w 1088"/>
                <a:gd name="T47" fmla="*/ 406 h 988"/>
                <a:gd name="T48" fmla="*/ 909 w 1088"/>
                <a:gd name="T49" fmla="*/ 473 h 988"/>
                <a:gd name="T50" fmla="*/ 777 w 1088"/>
                <a:gd name="T51" fmla="*/ 473 h 988"/>
                <a:gd name="T52" fmla="*/ 761 w 1088"/>
                <a:gd name="T53" fmla="*/ 422 h 988"/>
                <a:gd name="T54" fmla="*/ 715 w 1088"/>
                <a:gd name="T55" fmla="*/ 388 h 988"/>
                <a:gd name="T56" fmla="*/ 629 w 1088"/>
                <a:gd name="T57" fmla="*/ 366 h 988"/>
                <a:gd name="T58" fmla="*/ 559 w 1088"/>
                <a:gd name="T59" fmla="*/ 358 h 988"/>
                <a:gd name="T60" fmla="*/ 497 w 1088"/>
                <a:gd name="T61" fmla="*/ 314 h 988"/>
                <a:gd name="T62" fmla="*/ 467 w 1088"/>
                <a:gd name="T63" fmla="*/ 263 h 988"/>
                <a:gd name="T64" fmla="*/ 424 w 1088"/>
                <a:gd name="T65" fmla="*/ 208 h 988"/>
                <a:gd name="T66" fmla="*/ 370 w 1088"/>
                <a:gd name="T67" fmla="*/ 122 h 988"/>
                <a:gd name="T68" fmla="*/ 313 w 1088"/>
                <a:gd name="T69" fmla="*/ 35 h 988"/>
                <a:gd name="T70" fmla="*/ 221 w 1088"/>
                <a:gd name="T71" fmla="*/ 21 h 988"/>
                <a:gd name="T72" fmla="*/ 118 w 1088"/>
                <a:gd name="T73" fmla="*/ 0 h 988"/>
                <a:gd name="T74" fmla="*/ 4 w 1088"/>
                <a:gd name="T75" fmla="*/ 49 h 988"/>
                <a:gd name="T76" fmla="*/ 0 w 1088"/>
                <a:gd name="T77" fmla="*/ 139 h 988"/>
                <a:gd name="T78" fmla="*/ 50 w 1088"/>
                <a:gd name="T79" fmla="*/ 173 h 988"/>
                <a:gd name="T80" fmla="*/ 110 w 1088"/>
                <a:gd name="T81" fmla="*/ 161 h 988"/>
                <a:gd name="T82" fmla="*/ 123 w 1088"/>
                <a:gd name="T83" fmla="*/ 223 h 988"/>
                <a:gd name="T84" fmla="*/ 197 w 1088"/>
                <a:gd name="T85" fmla="*/ 257 h 988"/>
                <a:gd name="T86" fmla="*/ 242 w 1088"/>
                <a:gd name="T87" fmla="*/ 238 h 988"/>
                <a:gd name="T88" fmla="*/ 370 w 1088"/>
                <a:gd name="T89" fmla="*/ 245 h 988"/>
                <a:gd name="T90" fmla="*/ 350 w 1088"/>
                <a:gd name="T91" fmla="*/ 417 h 988"/>
                <a:gd name="T92" fmla="*/ 332 w 1088"/>
                <a:gd name="T93" fmla="*/ 471 h 988"/>
                <a:gd name="T94" fmla="*/ 325 w 1088"/>
                <a:gd name="T95" fmla="*/ 582 h 988"/>
                <a:gd name="T96" fmla="*/ 295 w 1088"/>
                <a:gd name="T97" fmla="*/ 558 h 988"/>
                <a:gd name="T98" fmla="*/ 229 w 1088"/>
                <a:gd name="T99" fmla="*/ 659 h 988"/>
                <a:gd name="T100" fmla="*/ 202 w 1088"/>
                <a:gd name="T101" fmla="*/ 708 h 988"/>
                <a:gd name="T102" fmla="*/ 295 w 1088"/>
                <a:gd name="T103" fmla="*/ 742 h 988"/>
                <a:gd name="T104" fmla="*/ 295 w 1088"/>
                <a:gd name="T105" fmla="*/ 762 h 988"/>
                <a:gd name="T106" fmla="*/ 262 w 1088"/>
                <a:gd name="T107" fmla="*/ 80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Freeform 5"/>
            <p:cNvSpPr>
              <a:spLocks/>
            </p:cNvSpPr>
            <p:nvPr/>
          </p:nvSpPr>
          <p:spPr bwMode="auto">
            <a:xfrm>
              <a:off x="3374423" y="1816199"/>
              <a:ext cx="2314575" cy="2038350"/>
            </a:xfrm>
            <a:custGeom>
              <a:avLst/>
              <a:gdLst>
                <a:gd name="T0" fmla="*/ 690 w 2117"/>
                <a:gd name="T1" fmla="*/ 1843 h 1903"/>
                <a:gd name="T2" fmla="*/ 782 w 2117"/>
                <a:gd name="T3" fmla="*/ 1683 h 1903"/>
                <a:gd name="T4" fmla="*/ 849 w 2117"/>
                <a:gd name="T5" fmla="*/ 1833 h 1903"/>
                <a:gd name="T6" fmla="*/ 932 w 2117"/>
                <a:gd name="T7" fmla="*/ 1866 h 1903"/>
                <a:gd name="T8" fmla="*/ 1039 w 2117"/>
                <a:gd name="T9" fmla="*/ 1706 h 1903"/>
                <a:gd name="T10" fmla="*/ 1151 w 2117"/>
                <a:gd name="T11" fmla="*/ 1652 h 1903"/>
                <a:gd name="T12" fmla="*/ 1279 w 2117"/>
                <a:gd name="T13" fmla="*/ 1550 h 1903"/>
                <a:gd name="T14" fmla="*/ 1356 w 2117"/>
                <a:gd name="T15" fmla="*/ 1448 h 1903"/>
                <a:gd name="T16" fmla="*/ 1430 w 2117"/>
                <a:gd name="T17" fmla="*/ 1334 h 1903"/>
                <a:gd name="T18" fmla="*/ 1505 w 2117"/>
                <a:gd name="T19" fmla="*/ 1339 h 1903"/>
                <a:gd name="T20" fmla="*/ 1591 w 2117"/>
                <a:gd name="T21" fmla="*/ 1312 h 1903"/>
                <a:gd name="T22" fmla="*/ 1700 w 2117"/>
                <a:gd name="T23" fmla="*/ 1303 h 1903"/>
                <a:gd name="T24" fmla="*/ 1803 w 2117"/>
                <a:gd name="T25" fmla="*/ 1342 h 1903"/>
                <a:gd name="T26" fmla="*/ 1859 w 2117"/>
                <a:gd name="T27" fmla="*/ 1300 h 1903"/>
                <a:gd name="T28" fmla="*/ 1967 w 2117"/>
                <a:gd name="T29" fmla="*/ 1198 h 1903"/>
                <a:gd name="T30" fmla="*/ 2060 w 2117"/>
                <a:gd name="T31" fmla="*/ 1146 h 1903"/>
                <a:gd name="T32" fmla="*/ 2085 w 2117"/>
                <a:gd name="T33" fmla="*/ 1060 h 1903"/>
                <a:gd name="T34" fmla="*/ 1971 w 2117"/>
                <a:gd name="T35" fmla="*/ 996 h 1903"/>
                <a:gd name="T36" fmla="*/ 1944 w 2117"/>
                <a:gd name="T37" fmla="*/ 870 h 1903"/>
                <a:gd name="T38" fmla="*/ 1979 w 2117"/>
                <a:gd name="T39" fmla="*/ 828 h 1903"/>
                <a:gd name="T40" fmla="*/ 1992 w 2117"/>
                <a:gd name="T41" fmla="*/ 729 h 1903"/>
                <a:gd name="T42" fmla="*/ 1992 w 2117"/>
                <a:gd name="T43" fmla="*/ 704 h 1903"/>
                <a:gd name="T44" fmla="*/ 2017 w 2117"/>
                <a:gd name="T45" fmla="*/ 518 h 1903"/>
                <a:gd name="T46" fmla="*/ 2058 w 2117"/>
                <a:gd name="T47" fmla="*/ 538 h 1903"/>
                <a:gd name="T48" fmla="*/ 2073 w 2117"/>
                <a:gd name="T49" fmla="*/ 297 h 1903"/>
                <a:gd name="T50" fmla="*/ 1939 w 2117"/>
                <a:gd name="T51" fmla="*/ 194 h 1903"/>
                <a:gd name="T52" fmla="*/ 1836 w 2117"/>
                <a:gd name="T53" fmla="*/ 132 h 1903"/>
                <a:gd name="T54" fmla="*/ 1734 w 2117"/>
                <a:gd name="T55" fmla="*/ 98 h 1903"/>
                <a:gd name="T56" fmla="*/ 1715 w 2117"/>
                <a:gd name="T57" fmla="*/ 0 h 1903"/>
                <a:gd name="T58" fmla="*/ 1674 w 2117"/>
                <a:gd name="T59" fmla="*/ 98 h 1903"/>
                <a:gd name="T60" fmla="*/ 1622 w 2117"/>
                <a:gd name="T61" fmla="*/ 358 h 1903"/>
                <a:gd name="T62" fmla="*/ 1485 w 2117"/>
                <a:gd name="T63" fmla="*/ 463 h 1903"/>
                <a:gd name="T64" fmla="*/ 1393 w 2117"/>
                <a:gd name="T65" fmla="*/ 646 h 1903"/>
                <a:gd name="T66" fmla="*/ 1537 w 2117"/>
                <a:gd name="T67" fmla="*/ 679 h 1903"/>
                <a:gd name="T68" fmla="*/ 1739 w 2117"/>
                <a:gd name="T69" fmla="*/ 746 h 1903"/>
                <a:gd name="T70" fmla="*/ 1596 w 2117"/>
                <a:gd name="T71" fmla="*/ 807 h 1903"/>
                <a:gd name="T72" fmla="*/ 1479 w 2117"/>
                <a:gd name="T73" fmla="*/ 884 h 1903"/>
                <a:gd name="T74" fmla="*/ 1326 w 2117"/>
                <a:gd name="T75" fmla="*/ 1023 h 1903"/>
                <a:gd name="T76" fmla="*/ 1143 w 2117"/>
                <a:gd name="T77" fmla="*/ 1051 h 1903"/>
                <a:gd name="T78" fmla="*/ 1104 w 2117"/>
                <a:gd name="T79" fmla="*/ 1226 h 1903"/>
                <a:gd name="T80" fmla="*/ 825 w 2117"/>
                <a:gd name="T81" fmla="*/ 1345 h 1903"/>
                <a:gd name="T82" fmla="*/ 583 w 2117"/>
                <a:gd name="T83" fmla="*/ 1420 h 1903"/>
                <a:gd name="T84" fmla="*/ 212 w 2117"/>
                <a:gd name="T85" fmla="*/ 1332 h 1903"/>
                <a:gd name="T86" fmla="*/ 12 w 2117"/>
                <a:gd name="T87" fmla="*/ 1398 h 1903"/>
                <a:gd name="T88" fmla="*/ 127 w 2117"/>
                <a:gd name="T89" fmla="*/ 1527 h 1903"/>
                <a:gd name="T90" fmla="*/ 240 w 2117"/>
                <a:gd name="T91" fmla="*/ 1576 h 1903"/>
                <a:gd name="T92" fmla="*/ 274 w 2117"/>
                <a:gd name="T93" fmla="*/ 1678 h 1903"/>
                <a:gd name="T94" fmla="*/ 394 w 2117"/>
                <a:gd name="T95" fmla="*/ 1744 h 1903"/>
                <a:gd name="T96" fmla="*/ 566 w 2117"/>
                <a:gd name="T97" fmla="*/ 1729 h 1903"/>
                <a:gd name="T98" fmla="*/ 510 w 2117"/>
                <a:gd name="T99" fmla="*/ 1819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Freeform 6"/>
            <p:cNvSpPr>
              <a:spLocks/>
            </p:cNvSpPr>
            <p:nvPr/>
          </p:nvSpPr>
          <p:spPr bwMode="auto">
            <a:xfrm>
              <a:off x="1197960" y="2381349"/>
              <a:ext cx="2101850" cy="1558925"/>
            </a:xfrm>
            <a:custGeom>
              <a:avLst/>
              <a:gdLst>
                <a:gd name="T0" fmla="*/ 1318 w 1922"/>
                <a:gd name="T1" fmla="*/ 50 h 1456"/>
                <a:gd name="T2" fmla="*/ 1377 w 1922"/>
                <a:gd name="T3" fmla="*/ 123 h 1456"/>
                <a:gd name="T4" fmla="*/ 1460 w 1922"/>
                <a:gd name="T5" fmla="*/ 177 h 1456"/>
                <a:gd name="T6" fmla="*/ 1532 w 1922"/>
                <a:gd name="T7" fmla="*/ 319 h 1456"/>
                <a:gd name="T8" fmla="*/ 1492 w 1922"/>
                <a:gd name="T9" fmla="*/ 427 h 1456"/>
                <a:gd name="T10" fmla="*/ 1701 w 1922"/>
                <a:gd name="T11" fmla="*/ 521 h 1456"/>
                <a:gd name="T12" fmla="*/ 1846 w 1922"/>
                <a:gd name="T13" fmla="*/ 627 h 1456"/>
                <a:gd name="T14" fmla="*/ 1921 w 1922"/>
                <a:gd name="T15" fmla="*/ 788 h 1456"/>
                <a:gd name="T16" fmla="*/ 1867 w 1922"/>
                <a:gd name="T17" fmla="*/ 858 h 1456"/>
                <a:gd name="T18" fmla="*/ 1673 w 1922"/>
                <a:gd name="T19" fmla="*/ 965 h 1456"/>
                <a:gd name="T20" fmla="*/ 1645 w 1922"/>
                <a:gd name="T21" fmla="*/ 1133 h 1456"/>
                <a:gd name="T22" fmla="*/ 1370 w 1922"/>
                <a:gd name="T23" fmla="*/ 1215 h 1456"/>
                <a:gd name="T24" fmla="*/ 1419 w 1922"/>
                <a:gd name="T25" fmla="*/ 1367 h 1456"/>
                <a:gd name="T26" fmla="*/ 1389 w 1922"/>
                <a:gd name="T27" fmla="*/ 1416 h 1456"/>
                <a:gd name="T28" fmla="*/ 1349 w 1922"/>
                <a:gd name="T29" fmla="*/ 1455 h 1456"/>
                <a:gd name="T30" fmla="*/ 1240 w 1922"/>
                <a:gd name="T31" fmla="*/ 1427 h 1456"/>
                <a:gd name="T32" fmla="*/ 1053 w 1922"/>
                <a:gd name="T33" fmla="*/ 1401 h 1456"/>
                <a:gd name="T34" fmla="*/ 865 w 1922"/>
                <a:gd name="T35" fmla="*/ 1434 h 1456"/>
                <a:gd name="T36" fmla="*/ 719 w 1922"/>
                <a:gd name="T37" fmla="*/ 1411 h 1456"/>
                <a:gd name="T38" fmla="*/ 553 w 1922"/>
                <a:gd name="T39" fmla="*/ 1425 h 1456"/>
                <a:gd name="T40" fmla="*/ 459 w 1922"/>
                <a:gd name="T41" fmla="*/ 1379 h 1456"/>
                <a:gd name="T42" fmla="*/ 359 w 1922"/>
                <a:gd name="T43" fmla="*/ 1311 h 1456"/>
                <a:gd name="T44" fmla="*/ 146 w 1922"/>
                <a:gd name="T45" fmla="*/ 1272 h 1456"/>
                <a:gd name="T46" fmla="*/ 118 w 1922"/>
                <a:gd name="T47" fmla="*/ 1189 h 1456"/>
                <a:gd name="T48" fmla="*/ 74 w 1922"/>
                <a:gd name="T49" fmla="*/ 1131 h 1456"/>
                <a:gd name="T50" fmla="*/ 41 w 1922"/>
                <a:gd name="T51" fmla="*/ 1074 h 1456"/>
                <a:gd name="T52" fmla="*/ 71 w 1922"/>
                <a:gd name="T53" fmla="*/ 1007 h 1456"/>
                <a:gd name="T54" fmla="*/ 9 w 1922"/>
                <a:gd name="T55" fmla="*/ 926 h 1456"/>
                <a:gd name="T56" fmla="*/ 7 w 1922"/>
                <a:gd name="T57" fmla="*/ 840 h 1456"/>
                <a:gd name="T58" fmla="*/ 44 w 1922"/>
                <a:gd name="T59" fmla="*/ 783 h 1456"/>
                <a:gd name="T60" fmla="*/ 151 w 1922"/>
                <a:gd name="T61" fmla="*/ 746 h 1456"/>
                <a:gd name="T62" fmla="*/ 203 w 1922"/>
                <a:gd name="T63" fmla="*/ 750 h 1456"/>
                <a:gd name="T64" fmla="*/ 267 w 1922"/>
                <a:gd name="T65" fmla="*/ 780 h 1456"/>
                <a:gd name="T66" fmla="*/ 459 w 1922"/>
                <a:gd name="T67" fmla="*/ 713 h 1456"/>
                <a:gd name="T68" fmla="*/ 625 w 1922"/>
                <a:gd name="T69" fmla="*/ 606 h 1456"/>
                <a:gd name="T70" fmla="*/ 676 w 1922"/>
                <a:gd name="T71" fmla="*/ 560 h 1456"/>
                <a:gd name="T72" fmla="*/ 647 w 1922"/>
                <a:gd name="T73" fmla="*/ 380 h 1456"/>
                <a:gd name="T74" fmla="*/ 794 w 1922"/>
                <a:gd name="T75" fmla="*/ 349 h 1456"/>
                <a:gd name="T76" fmla="*/ 857 w 1922"/>
                <a:gd name="T77" fmla="*/ 380 h 1456"/>
                <a:gd name="T78" fmla="*/ 932 w 1922"/>
                <a:gd name="T79" fmla="*/ 183 h 1456"/>
                <a:gd name="T80" fmla="*/ 1048 w 1922"/>
                <a:gd name="T81" fmla="*/ 207 h 1456"/>
                <a:gd name="T82" fmla="*/ 1147 w 1922"/>
                <a:gd name="T83" fmla="*/ 92 h 1456"/>
                <a:gd name="T84" fmla="*/ 1238 w 1922"/>
                <a:gd name="T85" fmla="*/ 41 h 1456"/>
                <a:gd name="T86" fmla="*/ 1310 w 1922"/>
                <a:gd name="T87" fmla="*/ 1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cap="flat" cmpd="sng">
              <a:solidFill>
                <a:srgbClr val="39B449"/>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Freeform 7"/>
            <p:cNvSpPr>
              <a:spLocks/>
            </p:cNvSpPr>
            <p:nvPr/>
          </p:nvSpPr>
          <p:spPr bwMode="auto">
            <a:xfrm>
              <a:off x="5314348" y="2951261"/>
              <a:ext cx="596900" cy="568325"/>
            </a:xfrm>
            <a:custGeom>
              <a:avLst/>
              <a:gdLst>
                <a:gd name="T0" fmla="*/ 453 w 548"/>
                <a:gd name="T1" fmla="*/ 368 h 530"/>
                <a:gd name="T2" fmla="*/ 508 w 548"/>
                <a:gd name="T3" fmla="*/ 281 h 530"/>
                <a:gd name="T4" fmla="*/ 547 w 548"/>
                <a:gd name="T5" fmla="*/ 239 h 530"/>
                <a:gd name="T6" fmla="*/ 542 w 548"/>
                <a:gd name="T7" fmla="*/ 197 h 530"/>
                <a:gd name="T8" fmla="*/ 503 w 548"/>
                <a:gd name="T9" fmla="*/ 153 h 530"/>
                <a:gd name="T10" fmla="*/ 497 w 548"/>
                <a:gd name="T11" fmla="*/ 117 h 530"/>
                <a:gd name="T12" fmla="*/ 429 w 548"/>
                <a:gd name="T13" fmla="*/ 22 h 530"/>
                <a:gd name="T14" fmla="*/ 423 w 548"/>
                <a:gd name="T15" fmla="*/ 32 h 530"/>
                <a:gd name="T16" fmla="*/ 411 w 548"/>
                <a:gd name="T17" fmla="*/ 45 h 530"/>
                <a:gd name="T18" fmla="*/ 382 w 548"/>
                <a:gd name="T19" fmla="*/ 13 h 530"/>
                <a:gd name="T20" fmla="*/ 337 w 548"/>
                <a:gd name="T21" fmla="*/ 0 h 530"/>
                <a:gd name="T22" fmla="*/ 337 w 548"/>
                <a:gd name="T23" fmla="*/ 13 h 530"/>
                <a:gd name="T24" fmla="*/ 337 w 548"/>
                <a:gd name="T25" fmla="*/ 32 h 530"/>
                <a:gd name="T26" fmla="*/ 320 w 548"/>
                <a:gd name="T27" fmla="*/ 47 h 530"/>
                <a:gd name="T28" fmla="*/ 283 w 548"/>
                <a:gd name="T29" fmla="*/ 82 h 530"/>
                <a:gd name="T30" fmla="*/ 246 w 548"/>
                <a:gd name="T31" fmla="*/ 82 h 530"/>
                <a:gd name="T32" fmla="*/ 232 w 548"/>
                <a:gd name="T33" fmla="*/ 107 h 530"/>
                <a:gd name="T34" fmla="*/ 218 w 548"/>
                <a:gd name="T35" fmla="*/ 107 h 530"/>
                <a:gd name="T36" fmla="*/ 191 w 548"/>
                <a:gd name="T37" fmla="*/ 134 h 530"/>
                <a:gd name="T38" fmla="*/ 175 w 548"/>
                <a:gd name="T39" fmla="*/ 134 h 530"/>
                <a:gd name="T40" fmla="*/ 144 w 548"/>
                <a:gd name="T41" fmla="*/ 166 h 530"/>
                <a:gd name="T42" fmla="*/ 125 w 548"/>
                <a:gd name="T43" fmla="*/ 171 h 530"/>
                <a:gd name="T44" fmla="*/ 82 w 548"/>
                <a:gd name="T45" fmla="*/ 235 h 530"/>
                <a:gd name="T46" fmla="*/ 55 w 548"/>
                <a:gd name="T47" fmla="*/ 196 h 530"/>
                <a:gd name="T48" fmla="*/ 26 w 548"/>
                <a:gd name="T49" fmla="*/ 176 h 530"/>
                <a:gd name="T50" fmla="*/ 12 w 548"/>
                <a:gd name="T51" fmla="*/ 190 h 530"/>
                <a:gd name="T52" fmla="*/ 28 w 548"/>
                <a:gd name="T53" fmla="*/ 277 h 530"/>
                <a:gd name="T54" fmla="*/ 14 w 548"/>
                <a:gd name="T55" fmla="*/ 307 h 530"/>
                <a:gd name="T56" fmla="*/ 0 w 548"/>
                <a:gd name="T57" fmla="*/ 350 h 530"/>
                <a:gd name="T58" fmla="*/ 42 w 548"/>
                <a:gd name="T59" fmla="*/ 377 h 530"/>
                <a:gd name="T60" fmla="*/ 62 w 548"/>
                <a:gd name="T61" fmla="*/ 380 h 530"/>
                <a:gd name="T62" fmla="*/ 92 w 548"/>
                <a:gd name="T63" fmla="*/ 421 h 530"/>
                <a:gd name="T64" fmla="*/ 115 w 548"/>
                <a:gd name="T65" fmla="*/ 409 h 530"/>
                <a:gd name="T66" fmla="*/ 149 w 548"/>
                <a:gd name="T67" fmla="*/ 368 h 530"/>
                <a:gd name="T68" fmla="*/ 182 w 548"/>
                <a:gd name="T69" fmla="*/ 308 h 530"/>
                <a:gd name="T70" fmla="*/ 240 w 548"/>
                <a:gd name="T71" fmla="*/ 296 h 530"/>
                <a:gd name="T72" fmla="*/ 276 w 548"/>
                <a:gd name="T73" fmla="*/ 332 h 530"/>
                <a:gd name="T74" fmla="*/ 251 w 548"/>
                <a:gd name="T75" fmla="*/ 392 h 530"/>
                <a:gd name="T76" fmla="*/ 218 w 548"/>
                <a:gd name="T77" fmla="*/ 445 h 530"/>
                <a:gd name="T78" fmla="*/ 246 w 548"/>
                <a:gd name="T79" fmla="*/ 467 h 530"/>
                <a:gd name="T80" fmla="*/ 246 w 548"/>
                <a:gd name="T81" fmla="*/ 494 h 530"/>
                <a:gd name="T82" fmla="*/ 223 w 548"/>
                <a:gd name="T83" fmla="*/ 518 h 530"/>
                <a:gd name="T84" fmla="*/ 228 w 548"/>
                <a:gd name="T85" fmla="*/ 529 h 530"/>
                <a:gd name="T86" fmla="*/ 269 w 548"/>
                <a:gd name="T87" fmla="*/ 507 h 530"/>
                <a:gd name="T88" fmla="*/ 330 w 548"/>
                <a:gd name="T89" fmla="*/ 425 h 530"/>
                <a:gd name="T90" fmla="*/ 423 w 548"/>
                <a:gd name="T91" fmla="*/ 374 h 530"/>
                <a:gd name="T92" fmla="*/ 453 w 548"/>
                <a:gd name="T93" fmla="*/ 3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Freeform 8"/>
            <p:cNvSpPr>
              <a:spLocks/>
            </p:cNvSpPr>
            <p:nvPr/>
          </p:nvSpPr>
          <p:spPr bwMode="auto">
            <a:xfrm>
              <a:off x="5458810" y="2630586"/>
              <a:ext cx="869950" cy="579438"/>
            </a:xfrm>
            <a:custGeom>
              <a:avLst/>
              <a:gdLst>
                <a:gd name="T0" fmla="*/ 768 w 793"/>
                <a:gd name="T1" fmla="*/ 148 h 540"/>
                <a:gd name="T2" fmla="*/ 705 w 793"/>
                <a:gd name="T3" fmla="*/ 136 h 540"/>
                <a:gd name="T4" fmla="*/ 681 w 793"/>
                <a:gd name="T5" fmla="*/ 133 h 540"/>
                <a:gd name="T6" fmla="*/ 625 w 793"/>
                <a:gd name="T7" fmla="*/ 163 h 540"/>
                <a:gd name="T8" fmla="*/ 600 w 793"/>
                <a:gd name="T9" fmla="*/ 178 h 540"/>
                <a:gd name="T10" fmla="*/ 554 w 793"/>
                <a:gd name="T11" fmla="*/ 144 h 540"/>
                <a:gd name="T12" fmla="*/ 511 w 793"/>
                <a:gd name="T13" fmla="*/ 108 h 540"/>
                <a:gd name="T14" fmla="*/ 504 w 793"/>
                <a:gd name="T15" fmla="*/ 156 h 540"/>
                <a:gd name="T16" fmla="*/ 460 w 793"/>
                <a:gd name="T17" fmla="*/ 108 h 540"/>
                <a:gd name="T18" fmla="*/ 423 w 793"/>
                <a:gd name="T19" fmla="*/ 70 h 540"/>
                <a:gd name="T20" fmla="*/ 342 w 793"/>
                <a:gd name="T21" fmla="*/ 70 h 540"/>
                <a:gd name="T22" fmla="*/ 301 w 793"/>
                <a:gd name="T23" fmla="*/ 39 h 540"/>
                <a:gd name="T24" fmla="*/ 241 w 793"/>
                <a:gd name="T25" fmla="*/ 61 h 540"/>
                <a:gd name="T26" fmla="*/ 180 w 793"/>
                <a:gd name="T27" fmla="*/ 45 h 540"/>
                <a:gd name="T28" fmla="*/ 98 w 793"/>
                <a:gd name="T29" fmla="*/ 9 h 540"/>
                <a:gd name="T30" fmla="*/ 73 w 793"/>
                <a:gd name="T31" fmla="*/ 66 h 540"/>
                <a:gd name="T32" fmla="*/ 0 w 793"/>
                <a:gd name="T33" fmla="*/ 70 h 540"/>
                <a:gd name="T34" fmla="*/ 39 w 793"/>
                <a:gd name="T35" fmla="*/ 108 h 540"/>
                <a:gd name="T36" fmla="*/ 44 w 793"/>
                <a:gd name="T37" fmla="*/ 176 h 540"/>
                <a:gd name="T38" fmla="*/ 66 w 793"/>
                <a:gd name="T39" fmla="*/ 231 h 540"/>
                <a:gd name="T40" fmla="*/ 130 w 793"/>
                <a:gd name="T41" fmla="*/ 195 h 540"/>
                <a:gd name="T42" fmla="*/ 180 w 793"/>
                <a:gd name="T43" fmla="*/ 296 h 540"/>
                <a:gd name="T44" fmla="*/ 208 w 793"/>
                <a:gd name="T45" fmla="*/ 298 h 540"/>
                <a:gd name="T46" fmla="*/ 283 w 793"/>
                <a:gd name="T47" fmla="*/ 344 h 540"/>
                <a:gd name="T48" fmla="*/ 301 w 793"/>
                <a:gd name="T49" fmla="*/ 320 h 540"/>
                <a:gd name="T50" fmla="*/ 375 w 793"/>
                <a:gd name="T51" fmla="*/ 452 h 540"/>
                <a:gd name="T52" fmla="*/ 418 w 793"/>
                <a:gd name="T53" fmla="*/ 539 h 540"/>
                <a:gd name="T54" fmla="*/ 483 w 793"/>
                <a:gd name="T55" fmla="*/ 426 h 540"/>
                <a:gd name="T56" fmla="*/ 534 w 793"/>
                <a:gd name="T57" fmla="*/ 440 h 540"/>
                <a:gd name="T58" fmla="*/ 609 w 793"/>
                <a:gd name="T59" fmla="*/ 415 h 540"/>
                <a:gd name="T60" fmla="*/ 591 w 793"/>
                <a:gd name="T61" fmla="*/ 364 h 540"/>
                <a:gd name="T62" fmla="*/ 664 w 793"/>
                <a:gd name="T63" fmla="*/ 307 h 540"/>
                <a:gd name="T64" fmla="*/ 694 w 793"/>
                <a:gd name="T65" fmla="*/ 252 h 540"/>
                <a:gd name="T66" fmla="*/ 716 w 793"/>
                <a:gd name="T67" fmla="*/ 220 h 540"/>
                <a:gd name="T68" fmla="*/ 745 w 793"/>
                <a:gd name="T69" fmla="*/ 246 h 540"/>
                <a:gd name="T70" fmla="*/ 792 w 793"/>
                <a:gd name="T71" fmla="*/ 16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Freeform 9"/>
            <p:cNvSpPr>
              <a:spLocks/>
            </p:cNvSpPr>
            <p:nvPr/>
          </p:nvSpPr>
          <p:spPr bwMode="auto">
            <a:xfrm>
              <a:off x="3299810" y="4803874"/>
              <a:ext cx="947738" cy="962025"/>
            </a:xfrm>
            <a:custGeom>
              <a:avLst/>
              <a:gdLst>
                <a:gd name="T0" fmla="*/ 756 w 867"/>
                <a:gd name="T1" fmla="*/ 139 h 900"/>
                <a:gd name="T2" fmla="*/ 695 w 867"/>
                <a:gd name="T3" fmla="*/ 156 h 900"/>
                <a:gd name="T4" fmla="*/ 671 w 867"/>
                <a:gd name="T5" fmla="*/ 110 h 900"/>
                <a:gd name="T6" fmla="*/ 658 w 867"/>
                <a:gd name="T7" fmla="*/ 78 h 900"/>
                <a:gd name="T8" fmla="*/ 616 w 867"/>
                <a:gd name="T9" fmla="*/ 80 h 900"/>
                <a:gd name="T10" fmla="*/ 591 w 867"/>
                <a:gd name="T11" fmla="*/ 117 h 900"/>
                <a:gd name="T12" fmla="*/ 591 w 867"/>
                <a:gd name="T13" fmla="*/ 157 h 900"/>
                <a:gd name="T14" fmla="*/ 540 w 867"/>
                <a:gd name="T15" fmla="*/ 313 h 900"/>
                <a:gd name="T16" fmla="*/ 497 w 867"/>
                <a:gd name="T17" fmla="*/ 322 h 900"/>
                <a:gd name="T18" fmla="*/ 416 w 867"/>
                <a:gd name="T19" fmla="*/ 345 h 900"/>
                <a:gd name="T20" fmla="*/ 296 w 867"/>
                <a:gd name="T21" fmla="*/ 156 h 900"/>
                <a:gd name="T22" fmla="*/ 255 w 867"/>
                <a:gd name="T23" fmla="*/ 124 h 900"/>
                <a:gd name="T24" fmla="*/ 245 w 867"/>
                <a:gd name="T25" fmla="*/ 80 h 900"/>
                <a:gd name="T26" fmla="*/ 188 w 867"/>
                <a:gd name="T27" fmla="*/ 110 h 900"/>
                <a:gd name="T28" fmla="*/ 163 w 867"/>
                <a:gd name="T29" fmla="*/ 0 h 900"/>
                <a:gd name="T30" fmla="*/ 121 w 867"/>
                <a:gd name="T31" fmla="*/ 44 h 900"/>
                <a:gd name="T32" fmla="*/ 116 w 867"/>
                <a:gd name="T33" fmla="*/ 112 h 900"/>
                <a:gd name="T34" fmla="*/ 88 w 867"/>
                <a:gd name="T35" fmla="*/ 100 h 900"/>
                <a:gd name="T36" fmla="*/ 88 w 867"/>
                <a:gd name="T37" fmla="*/ 182 h 900"/>
                <a:gd name="T38" fmla="*/ 121 w 867"/>
                <a:gd name="T39" fmla="*/ 192 h 900"/>
                <a:gd name="T40" fmla="*/ 117 w 867"/>
                <a:gd name="T41" fmla="*/ 367 h 900"/>
                <a:gd name="T42" fmla="*/ 20 w 867"/>
                <a:gd name="T43" fmla="*/ 482 h 900"/>
                <a:gd name="T44" fmla="*/ 0 w 867"/>
                <a:gd name="T45" fmla="*/ 514 h 900"/>
                <a:gd name="T46" fmla="*/ 2 w 867"/>
                <a:gd name="T47" fmla="*/ 583 h 900"/>
                <a:gd name="T48" fmla="*/ 57 w 867"/>
                <a:gd name="T49" fmla="*/ 572 h 900"/>
                <a:gd name="T50" fmla="*/ 116 w 867"/>
                <a:gd name="T51" fmla="*/ 597 h 900"/>
                <a:gd name="T52" fmla="*/ 133 w 867"/>
                <a:gd name="T53" fmla="*/ 660 h 900"/>
                <a:gd name="T54" fmla="*/ 179 w 867"/>
                <a:gd name="T55" fmla="*/ 672 h 900"/>
                <a:gd name="T56" fmla="*/ 177 w 867"/>
                <a:gd name="T57" fmla="*/ 709 h 900"/>
                <a:gd name="T58" fmla="*/ 160 w 867"/>
                <a:gd name="T59" fmla="*/ 775 h 900"/>
                <a:gd name="T60" fmla="*/ 195 w 867"/>
                <a:gd name="T61" fmla="*/ 790 h 900"/>
                <a:gd name="T62" fmla="*/ 230 w 867"/>
                <a:gd name="T63" fmla="*/ 820 h 900"/>
                <a:gd name="T64" fmla="*/ 297 w 867"/>
                <a:gd name="T65" fmla="*/ 861 h 900"/>
                <a:gd name="T66" fmla="*/ 361 w 867"/>
                <a:gd name="T67" fmla="*/ 841 h 900"/>
                <a:gd name="T68" fmla="*/ 368 w 867"/>
                <a:gd name="T69" fmla="*/ 882 h 900"/>
                <a:gd name="T70" fmla="*/ 409 w 867"/>
                <a:gd name="T71" fmla="*/ 891 h 900"/>
                <a:gd name="T72" fmla="*/ 428 w 867"/>
                <a:gd name="T73" fmla="*/ 886 h 900"/>
                <a:gd name="T74" fmla="*/ 410 w 867"/>
                <a:gd name="T75" fmla="*/ 775 h 900"/>
                <a:gd name="T76" fmla="*/ 465 w 867"/>
                <a:gd name="T77" fmla="*/ 756 h 900"/>
                <a:gd name="T78" fmla="*/ 497 w 867"/>
                <a:gd name="T79" fmla="*/ 728 h 900"/>
                <a:gd name="T80" fmla="*/ 578 w 867"/>
                <a:gd name="T81" fmla="*/ 726 h 900"/>
                <a:gd name="T82" fmla="*/ 616 w 867"/>
                <a:gd name="T83" fmla="*/ 721 h 900"/>
                <a:gd name="T84" fmla="*/ 647 w 867"/>
                <a:gd name="T85" fmla="*/ 745 h 900"/>
                <a:gd name="T86" fmla="*/ 676 w 867"/>
                <a:gd name="T87" fmla="*/ 714 h 900"/>
                <a:gd name="T88" fmla="*/ 713 w 867"/>
                <a:gd name="T89" fmla="*/ 716 h 900"/>
                <a:gd name="T90" fmla="*/ 762 w 867"/>
                <a:gd name="T91" fmla="*/ 660 h 900"/>
                <a:gd name="T92" fmla="*/ 809 w 867"/>
                <a:gd name="T93" fmla="*/ 672 h 900"/>
                <a:gd name="T94" fmla="*/ 846 w 867"/>
                <a:gd name="T95" fmla="*/ 636 h 900"/>
                <a:gd name="T96" fmla="*/ 866 w 867"/>
                <a:gd name="T97" fmla="*/ 595 h 900"/>
                <a:gd name="T98" fmla="*/ 771 w 867"/>
                <a:gd name="T99" fmla="*/ 561 h 900"/>
                <a:gd name="T100" fmla="*/ 734 w 867"/>
                <a:gd name="T101" fmla="*/ 538 h 900"/>
                <a:gd name="T102" fmla="*/ 694 w 867"/>
                <a:gd name="T103" fmla="*/ 512 h 900"/>
                <a:gd name="T104" fmla="*/ 706 w 867"/>
                <a:gd name="T105" fmla="*/ 438 h 900"/>
                <a:gd name="T106" fmla="*/ 695 w 867"/>
                <a:gd name="T107" fmla="*/ 302 h 900"/>
                <a:gd name="T108" fmla="*/ 628 w 867"/>
                <a:gd name="T109" fmla="*/ 306 h 900"/>
                <a:gd name="T110" fmla="*/ 616 w 867"/>
                <a:gd name="T111" fmla="*/ 258 h 900"/>
                <a:gd name="T112" fmla="*/ 630 w 867"/>
                <a:gd name="T113" fmla="*/ 210 h 900"/>
                <a:gd name="T114" fmla="*/ 671 w 867"/>
                <a:gd name="T115" fmla="*/ 207 h 900"/>
                <a:gd name="T116" fmla="*/ 752 w 867"/>
                <a:gd name="T117" fmla="*/ 20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Freeform 10"/>
            <p:cNvSpPr>
              <a:spLocks/>
            </p:cNvSpPr>
            <p:nvPr/>
          </p:nvSpPr>
          <p:spPr bwMode="auto">
            <a:xfrm>
              <a:off x="5031773" y="4603849"/>
              <a:ext cx="493712" cy="673100"/>
            </a:xfrm>
            <a:custGeom>
              <a:avLst/>
              <a:gdLst>
                <a:gd name="T0" fmla="*/ 9 w 449"/>
                <a:gd name="T1" fmla="*/ 138 h 630"/>
                <a:gd name="T2" fmla="*/ 38 w 449"/>
                <a:gd name="T3" fmla="*/ 194 h 630"/>
                <a:gd name="T4" fmla="*/ 40 w 449"/>
                <a:gd name="T5" fmla="*/ 223 h 630"/>
                <a:gd name="T6" fmla="*/ 27 w 449"/>
                <a:gd name="T7" fmla="*/ 253 h 630"/>
                <a:gd name="T8" fmla="*/ 4 w 449"/>
                <a:gd name="T9" fmla="*/ 270 h 630"/>
                <a:gd name="T10" fmla="*/ 0 w 449"/>
                <a:gd name="T11" fmla="*/ 322 h 630"/>
                <a:gd name="T12" fmla="*/ 7 w 449"/>
                <a:gd name="T13" fmla="*/ 331 h 630"/>
                <a:gd name="T14" fmla="*/ 19 w 449"/>
                <a:gd name="T15" fmla="*/ 326 h 630"/>
                <a:gd name="T16" fmla="*/ 27 w 449"/>
                <a:gd name="T17" fmla="*/ 331 h 630"/>
                <a:gd name="T18" fmla="*/ 27 w 449"/>
                <a:gd name="T19" fmla="*/ 366 h 630"/>
                <a:gd name="T20" fmla="*/ 40 w 449"/>
                <a:gd name="T21" fmla="*/ 405 h 630"/>
                <a:gd name="T22" fmla="*/ 58 w 449"/>
                <a:gd name="T23" fmla="*/ 412 h 630"/>
                <a:gd name="T24" fmla="*/ 61 w 449"/>
                <a:gd name="T25" fmla="*/ 471 h 630"/>
                <a:gd name="T26" fmla="*/ 50 w 449"/>
                <a:gd name="T27" fmla="*/ 510 h 630"/>
                <a:gd name="T28" fmla="*/ 61 w 449"/>
                <a:gd name="T29" fmla="*/ 528 h 630"/>
                <a:gd name="T30" fmla="*/ 81 w 449"/>
                <a:gd name="T31" fmla="*/ 547 h 630"/>
                <a:gd name="T32" fmla="*/ 126 w 449"/>
                <a:gd name="T33" fmla="*/ 535 h 630"/>
                <a:gd name="T34" fmla="*/ 136 w 449"/>
                <a:gd name="T35" fmla="*/ 553 h 630"/>
                <a:gd name="T36" fmla="*/ 120 w 449"/>
                <a:gd name="T37" fmla="*/ 572 h 630"/>
                <a:gd name="T38" fmla="*/ 97 w 449"/>
                <a:gd name="T39" fmla="*/ 608 h 630"/>
                <a:gd name="T40" fmla="*/ 97 w 449"/>
                <a:gd name="T41" fmla="*/ 618 h 630"/>
                <a:gd name="T42" fmla="*/ 112 w 449"/>
                <a:gd name="T43" fmla="*/ 629 h 630"/>
                <a:gd name="T44" fmla="*/ 209 w 449"/>
                <a:gd name="T45" fmla="*/ 588 h 630"/>
                <a:gd name="T46" fmla="*/ 244 w 449"/>
                <a:gd name="T47" fmla="*/ 608 h 630"/>
                <a:gd name="T48" fmla="*/ 253 w 449"/>
                <a:gd name="T49" fmla="*/ 598 h 630"/>
                <a:gd name="T50" fmla="*/ 244 w 449"/>
                <a:gd name="T51" fmla="*/ 576 h 630"/>
                <a:gd name="T52" fmla="*/ 246 w 449"/>
                <a:gd name="T53" fmla="*/ 562 h 630"/>
                <a:gd name="T54" fmla="*/ 261 w 449"/>
                <a:gd name="T55" fmla="*/ 472 h 630"/>
                <a:gd name="T56" fmla="*/ 275 w 449"/>
                <a:gd name="T57" fmla="*/ 452 h 630"/>
                <a:gd name="T58" fmla="*/ 282 w 449"/>
                <a:gd name="T59" fmla="*/ 427 h 630"/>
                <a:gd name="T60" fmla="*/ 299 w 449"/>
                <a:gd name="T61" fmla="*/ 390 h 630"/>
                <a:gd name="T62" fmla="*/ 289 w 449"/>
                <a:gd name="T63" fmla="*/ 375 h 630"/>
                <a:gd name="T64" fmla="*/ 292 w 449"/>
                <a:gd name="T65" fmla="*/ 344 h 630"/>
                <a:gd name="T66" fmla="*/ 334 w 449"/>
                <a:gd name="T67" fmla="*/ 296 h 630"/>
                <a:gd name="T68" fmla="*/ 333 w 449"/>
                <a:gd name="T69" fmla="*/ 264 h 630"/>
                <a:gd name="T70" fmla="*/ 358 w 449"/>
                <a:gd name="T71" fmla="*/ 218 h 630"/>
                <a:gd name="T72" fmla="*/ 385 w 449"/>
                <a:gd name="T73" fmla="*/ 226 h 630"/>
                <a:gd name="T74" fmla="*/ 438 w 449"/>
                <a:gd name="T75" fmla="*/ 186 h 630"/>
                <a:gd name="T76" fmla="*/ 448 w 449"/>
                <a:gd name="T77" fmla="*/ 166 h 630"/>
                <a:gd name="T78" fmla="*/ 414 w 449"/>
                <a:gd name="T79" fmla="*/ 103 h 630"/>
                <a:gd name="T80" fmla="*/ 392 w 449"/>
                <a:gd name="T81" fmla="*/ 70 h 630"/>
                <a:gd name="T82" fmla="*/ 408 w 449"/>
                <a:gd name="T83" fmla="*/ 56 h 630"/>
                <a:gd name="T84" fmla="*/ 388 w 449"/>
                <a:gd name="T85" fmla="*/ 37 h 630"/>
                <a:gd name="T86" fmla="*/ 336 w 449"/>
                <a:gd name="T87" fmla="*/ 37 h 630"/>
                <a:gd name="T88" fmla="*/ 315 w 449"/>
                <a:gd name="T89" fmla="*/ 12 h 630"/>
                <a:gd name="T90" fmla="*/ 273 w 449"/>
                <a:gd name="T91" fmla="*/ 54 h 630"/>
                <a:gd name="T92" fmla="*/ 258 w 449"/>
                <a:gd name="T93" fmla="*/ 46 h 630"/>
                <a:gd name="T94" fmla="*/ 275 w 449"/>
                <a:gd name="T95" fmla="*/ 14 h 630"/>
                <a:gd name="T96" fmla="*/ 273 w 449"/>
                <a:gd name="T97" fmla="*/ 4 h 630"/>
                <a:gd name="T98" fmla="*/ 258 w 449"/>
                <a:gd name="T99" fmla="*/ 0 h 630"/>
                <a:gd name="T100" fmla="*/ 209 w 449"/>
                <a:gd name="T101" fmla="*/ 27 h 630"/>
                <a:gd name="T102" fmla="*/ 171 w 449"/>
                <a:gd name="T103" fmla="*/ 39 h 630"/>
                <a:gd name="T104" fmla="*/ 138 w 449"/>
                <a:gd name="T105" fmla="*/ 37 h 630"/>
                <a:gd name="T106" fmla="*/ 70 w 449"/>
                <a:gd name="T107" fmla="*/ 100 h 630"/>
                <a:gd name="T108" fmla="*/ 34 w 449"/>
                <a:gd name="T109" fmla="*/ 112 h 630"/>
                <a:gd name="T110" fmla="*/ 9 w 449"/>
                <a:gd name="T111" fmla="*/ 13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Freeform 11"/>
            <p:cNvSpPr>
              <a:spLocks/>
            </p:cNvSpPr>
            <p:nvPr/>
          </p:nvSpPr>
          <p:spPr bwMode="auto">
            <a:xfrm>
              <a:off x="3960210" y="4800699"/>
              <a:ext cx="657225" cy="541337"/>
            </a:xfrm>
            <a:custGeom>
              <a:avLst/>
              <a:gdLst>
                <a:gd name="T0" fmla="*/ 163 w 600"/>
                <a:gd name="T1" fmla="*/ 169 h 506"/>
                <a:gd name="T2" fmla="*/ 152 w 600"/>
                <a:gd name="T3" fmla="*/ 210 h 506"/>
                <a:gd name="T4" fmla="*/ 126 w 600"/>
                <a:gd name="T5" fmla="*/ 217 h 506"/>
                <a:gd name="T6" fmla="*/ 70 w 600"/>
                <a:gd name="T7" fmla="*/ 210 h 506"/>
                <a:gd name="T8" fmla="*/ 57 w 600"/>
                <a:gd name="T9" fmla="*/ 222 h 506"/>
                <a:gd name="T10" fmla="*/ 28 w 600"/>
                <a:gd name="T11" fmla="*/ 212 h 506"/>
                <a:gd name="T12" fmla="*/ 0 w 600"/>
                <a:gd name="T13" fmla="*/ 249 h 506"/>
                <a:gd name="T14" fmla="*/ 13 w 600"/>
                <a:gd name="T15" fmla="*/ 261 h 506"/>
                <a:gd name="T16" fmla="*/ 13 w 600"/>
                <a:gd name="T17" fmla="*/ 286 h 506"/>
                <a:gd name="T18" fmla="*/ 26 w 600"/>
                <a:gd name="T19" fmla="*/ 308 h 506"/>
                <a:gd name="T20" fmla="*/ 80 w 600"/>
                <a:gd name="T21" fmla="*/ 291 h 506"/>
                <a:gd name="T22" fmla="*/ 95 w 600"/>
                <a:gd name="T23" fmla="*/ 304 h 506"/>
                <a:gd name="T24" fmla="*/ 70 w 600"/>
                <a:gd name="T25" fmla="*/ 407 h 506"/>
                <a:gd name="T26" fmla="*/ 106 w 600"/>
                <a:gd name="T27" fmla="*/ 439 h 506"/>
                <a:gd name="T28" fmla="*/ 94 w 600"/>
                <a:gd name="T29" fmla="*/ 496 h 506"/>
                <a:gd name="T30" fmla="*/ 130 w 600"/>
                <a:gd name="T31" fmla="*/ 500 h 506"/>
                <a:gd name="T32" fmla="*/ 163 w 600"/>
                <a:gd name="T33" fmla="*/ 467 h 506"/>
                <a:gd name="T34" fmla="*/ 177 w 600"/>
                <a:gd name="T35" fmla="*/ 476 h 506"/>
                <a:gd name="T36" fmla="*/ 246 w 600"/>
                <a:gd name="T37" fmla="*/ 505 h 506"/>
                <a:gd name="T38" fmla="*/ 257 w 600"/>
                <a:gd name="T39" fmla="*/ 496 h 506"/>
                <a:gd name="T40" fmla="*/ 260 w 600"/>
                <a:gd name="T41" fmla="*/ 476 h 506"/>
                <a:gd name="T42" fmla="*/ 274 w 600"/>
                <a:gd name="T43" fmla="*/ 463 h 506"/>
                <a:gd name="T44" fmla="*/ 372 w 600"/>
                <a:gd name="T45" fmla="*/ 402 h 506"/>
                <a:gd name="T46" fmla="*/ 386 w 600"/>
                <a:gd name="T47" fmla="*/ 422 h 506"/>
                <a:gd name="T48" fmla="*/ 448 w 600"/>
                <a:gd name="T49" fmla="*/ 439 h 506"/>
                <a:gd name="T50" fmla="*/ 478 w 600"/>
                <a:gd name="T51" fmla="*/ 397 h 506"/>
                <a:gd name="T52" fmla="*/ 493 w 600"/>
                <a:gd name="T53" fmla="*/ 407 h 506"/>
                <a:gd name="T54" fmla="*/ 517 w 600"/>
                <a:gd name="T55" fmla="*/ 407 h 506"/>
                <a:gd name="T56" fmla="*/ 517 w 600"/>
                <a:gd name="T57" fmla="*/ 395 h 506"/>
                <a:gd name="T58" fmla="*/ 548 w 600"/>
                <a:gd name="T59" fmla="*/ 385 h 506"/>
                <a:gd name="T60" fmla="*/ 548 w 600"/>
                <a:gd name="T61" fmla="*/ 377 h 506"/>
                <a:gd name="T62" fmla="*/ 559 w 600"/>
                <a:gd name="T63" fmla="*/ 364 h 506"/>
                <a:gd name="T64" fmla="*/ 566 w 600"/>
                <a:gd name="T65" fmla="*/ 366 h 506"/>
                <a:gd name="T66" fmla="*/ 599 w 600"/>
                <a:gd name="T67" fmla="*/ 337 h 506"/>
                <a:gd name="T68" fmla="*/ 571 w 600"/>
                <a:gd name="T69" fmla="*/ 293 h 506"/>
                <a:gd name="T70" fmla="*/ 585 w 600"/>
                <a:gd name="T71" fmla="*/ 232 h 506"/>
                <a:gd name="T72" fmla="*/ 570 w 600"/>
                <a:gd name="T73" fmla="*/ 212 h 506"/>
                <a:gd name="T74" fmla="*/ 524 w 600"/>
                <a:gd name="T75" fmla="*/ 224 h 506"/>
                <a:gd name="T76" fmla="*/ 519 w 600"/>
                <a:gd name="T77" fmla="*/ 217 h 506"/>
                <a:gd name="T78" fmla="*/ 570 w 600"/>
                <a:gd name="T79" fmla="*/ 164 h 506"/>
                <a:gd name="T80" fmla="*/ 548 w 600"/>
                <a:gd name="T81" fmla="*/ 78 h 506"/>
                <a:gd name="T82" fmla="*/ 514 w 600"/>
                <a:gd name="T83" fmla="*/ 103 h 506"/>
                <a:gd name="T84" fmla="*/ 483 w 600"/>
                <a:gd name="T85" fmla="*/ 74 h 506"/>
                <a:gd name="T86" fmla="*/ 456 w 600"/>
                <a:gd name="T87" fmla="*/ 38 h 506"/>
                <a:gd name="T88" fmla="*/ 452 w 600"/>
                <a:gd name="T89" fmla="*/ 15 h 506"/>
                <a:gd name="T90" fmla="*/ 436 w 600"/>
                <a:gd name="T91" fmla="*/ 10 h 506"/>
                <a:gd name="T92" fmla="*/ 410 w 600"/>
                <a:gd name="T93" fmla="*/ 17 h 506"/>
                <a:gd name="T94" fmla="*/ 372 w 600"/>
                <a:gd name="T95" fmla="*/ 0 h 506"/>
                <a:gd name="T96" fmla="*/ 354 w 600"/>
                <a:gd name="T97" fmla="*/ 41 h 506"/>
                <a:gd name="T98" fmla="*/ 322 w 600"/>
                <a:gd name="T99" fmla="*/ 44 h 506"/>
                <a:gd name="T100" fmla="*/ 298 w 600"/>
                <a:gd name="T101" fmla="*/ 78 h 506"/>
                <a:gd name="T102" fmla="*/ 283 w 600"/>
                <a:gd name="T103" fmla="*/ 71 h 506"/>
                <a:gd name="T104" fmla="*/ 260 w 600"/>
                <a:gd name="T105" fmla="*/ 78 h 506"/>
                <a:gd name="T106" fmla="*/ 225 w 600"/>
                <a:gd name="T107" fmla="*/ 58 h 506"/>
                <a:gd name="T108" fmla="*/ 197 w 600"/>
                <a:gd name="T109" fmla="*/ 90 h 506"/>
                <a:gd name="T110" fmla="*/ 197 w 600"/>
                <a:gd name="T111" fmla="*/ 106 h 506"/>
                <a:gd name="T112" fmla="*/ 252 w 600"/>
                <a:gd name="T113" fmla="*/ 133 h 506"/>
                <a:gd name="T114" fmla="*/ 265 w 600"/>
                <a:gd name="T115" fmla="*/ 156 h 506"/>
                <a:gd name="T116" fmla="*/ 225 w 600"/>
                <a:gd name="T117" fmla="*/ 170 h 506"/>
                <a:gd name="T118" fmla="*/ 163 w 600"/>
                <a:gd name="T119" fmla="*/ 16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Freeform 12"/>
            <p:cNvSpPr>
              <a:spLocks/>
            </p:cNvSpPr>
            <p:nvPr/>
          </p:nvSpPr>
          <p:spPr bwMode="auto">
            <a:xfrm>
              <a:off x="3329973" y="4229199"/>
              <a:ext cx="1290637" cy="954087"/>
            </a:xfrm>
            <a:custGeom>
              <a:avLst/>
              <a:gdLst>
                <a:gd name="T0" fmla="*/ 462 w 1181"/>
                <a:gd name="T1" fmla="*/ 75 h 893"/>
                <a:gd name="T2" fmla="*/ 441 w 1181"/>
                <a:gd name="T3" fmla="*/ 27 h 893"/>
                <a:gd name="T4" fmla="*/ 517 w 1181"/>
                <a:gd name="T5" fmla="*/ 0 h 893"/>
                <a:gd name="T6" fmla="*/ 530 w 1181"/>
                <a:gd name="T7" fmla="*/ 52 h 893"/>
                <a:gd name="T8" fmla="*/ 600 w 1181"/>
                <a:gd name="T9" fmla="*/ 111 h 893"/>
                <a:gd name="T10" fmla="*/ 636 w 1181"/>
                <a:gd name="T11" fmla="*/ 111 h 893"/>
                <a:gd name="T12" fmla="*/ 667 w 1181"/>
                <a:gd name="T13" fmla="*/ 166 h 893"/>
                <a:gd name="T14" fmla="*/ 739 w 1181"/>
                <a:gd name="T15" fmla="*/ 160 h 893"/>
                <a:gd name="T16" fmla="*/ 771 w 1181"/>
                <a:gd name="T17" fmla="*/ 135 h 893"/>
                <a:gd name="T18" fmla="*/ 794 w 1181"/>
                <a:gd name="T19" fmla="*/ 160 h 893"/>
                <a:gd name="T20" fmla="*/ 876 w 1181"/>
                <a:gd name="T21" fmla="*/ 150 h 893"/>
                <a:gd name="T22" fmla="*/ 893 w 1181"/>
                <a:gd name="T23" fmla="*/ 171 h 893"/>
                <a:gd name="T24" fmla="*/ 974 w 1181"/>
                <a:gd name="T25" fmla="*/ 207 h 893"/>
                <a:gd name="T26" fmla="*/ 1076 w 1181"/>
                <a:gd name="T27" fmla="*/ 219 h 893"/>
                <a:gd name="T28" fmla="*/ 1124 w 1181"/>
                <a:gd name="T29" fmla="*/ 230 h 893"/>
                <a:gd name="T30" fmla="*/ 1169 w 1181"/>
                <a:gd name="T31" fmla="*/ 262 h 893"/>
                <a:gd name="T32" fmla="*/ 1172 w 1181"/>
                <a:gd name="T33" fmla="*/ 339 h 893"/>
                <a:gd name="T34" fmla="*/ 1115 w 1181"/>
                <a:gd name="T35" fmla="*/ 367 h 893"/>
                <a:gd name="T36" fmla="*/ 1025 w 1181"/>
                <a:gd name="T37" fmla="*/ 398 h 893"/>
                <a:gd name="T38" fmla="*/ 1041 w 1181"/>
                <a:gd name="T39" fmla="*/ 461 h 893"/>
                <a:gd name="T40" fmla="*/ 1110 w 1181"/>
                <a:gd name="T41" fmla="*/ 527 h 893"/>
                <a:gd name="T42" fmla="*/ 1081 w 1181"/>
                <a:gd name="T43" fmla="*/ 633 h 893"/>
                <a:gd name="T44" fmla="*/ 1025 w 1181"/>
                <a:gd name="T45" fmla="*/ 566 h 893"/>
                <a:gd name="T46" fmla="*/ 1004 w 1181"/>
                <a:gd name="T47" fmla="*/ 539 h 893"/>
                <a:gd name="T48" fmla="*/ 942 w 1181"/>
                <a:gd name="T49" fmla="*/ 528 h 893"/>
                <a:gd name="T50" fmla="*/ 893 w 1181"/>
                <a:gd name="T51" fmla="*/ 573 h 893"/>
                <a:gd name="T52" fmla="*/ 857 w 1181"/>
                <a:gd name="T53" fmla="*/ 601 h 893"/>
                <a:gd name="T54" fmla="*/ 799 w 1181"/>
                <a:gd name="T55" fmla="*/ 588 h 893"/>
                <a:gd name="T56" fmla="*/ 771 w 1181"/>
                <a:gd name="T57" fmla="*/ 636 h 893"/>
                <a:gd name="T58" fmla="*/ 839 w 1181"/>
                <a:gd name="T59" fmla="*/ 686 h 893"/>
                <a:gd name="T60" fmla="*/ 739 w 1181"/>
                <a:gd name="T61" fmla="*/ 699 h 893"/>
                <a:gd name="T62" fmla="*/ 710 w 1181"/>
                <a:gd name="T63" fmla="*/ 668 h 893"/>
                <a:gd name="T64" fmla="*/ 649 w 1181"/>
                <a:gd name="T65" fmla="*/ 677 h 893"/>
                <a:gd name="T66" fmla="*/ 636 w 1181"/>
                <a:gd name="T67" fmla="*/ 631 h 893"/>
                <a:gd name="T68" fmla="*/ 600 w 1181"/>
                <a:gd name="T69" fmla="*/ 606 h 893"/>
                <a:gd name="T70" fmla="*/ 597 w 1181"/>
                <a:gd name="T71" fmla="*/ 641 h 893"/>
                <a:gd name="T72" fmla="*/ 561 w 1181"/>
                <a:gd name="T73" fmla="*/ 668 h 893"/>
                <a:gd name="T74" fmla="*/ 505 w 1181"/>
                <a:gd name="T75" fmla="*/ 764 h 893"/>
                <a:gd name="T76" fmla="*/ 488 w 1181"/>
                <a:gd name="T77" fmla="*/ 871 h 893"/>
                <a:gd name="T78" fmla="*/ 414 w 1181"/>
                <a:gd name="T79" fmla="*/ 892 h 893"/>
                <a:gd name="T80" fmla="*/ 304 w 1181"/>
                <a:gd name="T81" fmla="*/ 714 h 893"/>
                <a:gd name="T82" fmla="*/ 244 w 1181"/>
                <a:gd name="T83" fmla="*/ 681 h 893"/>
                <a:gd name="T84" fmla="*/ 247 w 1181"/>
                <a:gd name="T85" fmla="*/ 636 h 893"/>
                <a:gd name="T86" fmla="*/ 192 w 1181"/>
                <a:gd name="T87" fmla="*/ 641 h 893"/>
                <a:gd name="T88" fmla="*/ 142 w 1181"/>
                <a:gd name="T89" fmla="*/ 557 h 893"/>
                <a:gd name="T90" fmla="*/ 132 w 1181"/>
                <a:gd name="T91" fmla="*/ 391 h 893"/>
                <a:gd name="T92" fmla="*/ 124 w 1181"/>
                <a:gd name="T93" fmla="*/ 306 h 893"/>
                <a:gd name="T94" fmla="*/ 0 w 1181"/>
                <a:gd name="T95" fmla="*/ 147 h 893"/>
                <a:gd name="T96" fmla="*/ 16 w 1181"/>
                <a:gd name="T97" fmla="*/ 106 h 893"/>
                <a:gd name="T98" fmla="*/ 184 w 1181"/>
                <a:gd name="T99" fmla="*/ 111 h 893"/>
                <a:gd name="T100" fmla="*/ 240 w 1181"/>
                <a:gd name="T101" fmla="*/ 122 h 893"/>
                <a:gd name="T102" fmla="*/ 327 w 1181"/>
                <a:gd name="T103" fmla="*/ 165 h 893"/>
                <a:gd name="T104" fmla="*/ 337 w 1181"/>
                <a:gd name="T105" fmla="*/ 116 h 893"/>
                <a:gd name="T106" fmla="*/ 392 w 1181"/>
                <a:gd name="T107" fmla="*/ 126 h 893"/>
                <a:gd name="T108" fmla="*/ 446 w 1181"/>
                <a:gd name="T109" fmla="*/ 112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Freeform 13"/>
            <p:cNvSpPr>
              <a:spLocks/>
            </p:cNvSpPr>
            <p:nvPr/>
          </p:nvSpPr>
          <p:spPr bwMode="auto">
            <a:xfrm>
              <a:off x="1445610" y="3865661"/>
              <a:ext cx="2035175" cy="1076325"/>
            </a:xfrm>
            <a:custGeom>
              <a:avLst/>
              <a:gdLst>
                <a:gd name="T0" fmla="*/ 1132 w 1863"/>
                <a:gd name="T1" fmla="*/ 958 h 1005"/>
                <a:gd name="T2" fmla="*/ 1161 w 1863"/>
                <a:gd name="T3" fmla="*/ 990 h 1005"/>
                <a:gd name="T4" fmla="*/ 1256 w 1863"/>
                <a:gd name="T5" fmla="*/ 958 h 1005"/>
                <a:gd name="T6" fmla="*/ 1316 w 1863"/>
                <a:gd name="T7" fmla="*/ 915 h 1005"/>
                <a:gd name="T8" fmla="*/ 1386 w 1863"/>
                <a:gd name="T9" fmla="*/ 887 h 1005"/>
                <a:gd name="T10" fmla="*/ 1461 w 1863"/>
                <a:gd name="T11" fmla="*/ 863 h 1005"/>
                <a:gd name="T12" fmla="*/ 1582 w 1863"/>
                <a:gd name="T13" fmla="*/ 843 h 1005"/>
                <a:gd name="T14" fmla="*/ 1584 w 1863"/>
                <a:gd name="T15" fmla="*/ 887 h 1005"/>
                <a:gd name="T16" fmla="*/ 1622 w 1863"/>
                <a:gd name="T17" fmla="*/ 895 h 1005"/>
                <a:gd name="T18" fmla="*/ 1599 w 1863"/>
                <a:gd name="T19" fmla="*/ 951 h 1005"/>
                <a:gd name="T20" fmla="*/ 1622 w 1863"/>
                <a:gd name="T21" fmla="*/ 958 h 1005"/>
                <a:gd name="T22" fmla="*/ 1725 w 1863"/>
                <a:gd name="T23" fmla="*/ 951 h 1005"/>
                <a:gd name="T24" fmla="*/ 1787 w 1863"/>
                <a:gd name="T25" fmla="*/ 971 h 1005"/>
                <a:gd name="T26" fmla="*/ 1815 w 1863"/>
                <a:gd name="T27" fmla="*/ 983 h 1005"/>
                <a:gd name="T28" fmla="*/ 1820 w 1863"/>
                <a:gd name="T29" fmla="*/ 915 h 1005"/>
                <a:gd name="T30" fmla="*/ 1862 w 1863"/>
                <a:gd name="T31" fmla="*/ 870 h 1005"/>
                <a:gd name="T32" fmla="*/ 1829 w 1863"/>
                <a:gd name="T33" fmla="*/ 655 h 1005"/>
                <a:gd name="T34" fmla="*/ 1792 w 1863"/>
                <a:gd name="T35" fmla="*/ 538 h 1005"/>
                <a:gd name="T36" fmla="*/ 1703 w 1863"/>
                <a:gd name="T37" fmla="*/ 495 h 1005"/>
                <a:gd name="T38" fmla="*/ 1647 w 1863"/>
                <a:gd name="T39" fmla="*/ 602 h 1005"/>
                <a:gd name="T40" fmla="*/ 1540 w 1863"/>
                <a:gd name="T41" fmla="*/ 547 h 1005"/>
                <a:gd name="T42" fmla="*/ 1342 w 1863"/>
                <a:gd name="T43" fmla="*/ 475 h 1005"/>
                <a:gd name="T44" fmla="*/ 1260 w 1863"/>
                <a:gd name="T45" fmla="*/ 463 h 1005"/>
                <a:gd name="T46" fmla="*/ 1102 w 1863"/>
                <a:gd name="T47" fmla="*/ 397 h 1005"/>
                <a:gd name="T48" fmla="*/ 1026 w 1863"/>
                <a:gd name="T49" fmla="*/ 214 h 1005"/>
                <a:gd name="T50" fmla="*/ 1055 w 1863"/>
                <a:gd name="T51" fmla="*/ 157 h 1005"/>
                <a:gd name="T52" fmla="*/ 1054 w 1863"/>
                <a:gd name="T53" fmla="*/ 78 h 1005"/>
                <a:gd name="T54" fmla="*/ 1066 w 1863"/>
                <a:gd name="T55" fmla="*/ 39 h 1005"/>
                <a:gd name="T56" fmla="*/ 927 w 1863"/>
                <a:gd name="T57" fmla="*/ 0 h 1005"/>
                <a:gd name="T58" fmla="*/ 827 w 1863"/>
                <a:gd name="T59" fmla="*/ 13 h 1005"/>
                <a:gd name="T60" fmla="*/ 703 w 1863"/>
                <a:gd name="T61" fmla="*/ 54 h 1005"/>
                <a:gd name="T62" fmla="*/ 578 w 1863"/>
                <a:gd name="T63" fmla="*/ 67 h 1005"/>
                <a:gd name="T64" fmla="*/ 494 w 1863"/>
                <a:gd name="T65" fmla="*/ 24 h 1005"/>
                <a:gd name="T66" fmla="*/ 358 w 1863"/>
                <a:gd name="T67" fmla="*/ 49 h 1005"/>
                <a:gd name="T68" fmla="*/ 304 w 1863"/>
                <a:gd name="T69" fmla="*/ 18 h 1005"/>
                <a:gd name="T70" fmla="*/ 202 w 1863"/>
                <a:gd name="T71" fmla="*/ 28 h 1005"/>
                <a:gd name="T72" fmla="*/ 153 w 1863"/>
                <a:gd name="T73" fmla="*/ 94 h 1005"/>
                <a:gd name="T74" fmla="*/ 124 w 1863"/>
                <a:gd name="T75" fmla="*/ 127 h 1005"/>
                <a:gd name="T76" fmla="*/ 89 w 1863"/>
                <a:gd name="T77" fmla="*/ 147 h 1005"/>
                <a:gd name="T78" fmla="*/ 74 w 1863"/>
                <a:gd name="T79" fmla="*/ 172 h 1005"/>
                <a:gd name="T80" fmla="*/ 101 w 1863"/>
                <a:gd name="T81" fmla="*/ 231 h 1005"/>
                <a:gd name="T82" fmla="*/ 94 w 1863"/>
                <a:gd name="T83" fmla="*/ 288 h 1005"/>
                <a:gd name="T84" fmla="*/ 27 w 1863"/>
                <a:gd name="T85" fmla="*/ 267 h 1005"/>
                <a:gd name="T86" fmla="*/ 0 w 1863"/>
                <a:gd name="T87" fmla="*/ 293 h 1005"/>
                <a:gd name="T88" fmla="*/ 17 w 1863"/>
                <a:gd name="T89" fmla="*/ 347 h 1005"/>
                <a:gd name="T90" fmla="*/ 9 w 1863"/>
                <a:gd name="T91" fmla="*/ 397 h 1005"/>
                <a:gd name="T92" fmla="*/ 43 w 1863"/>
                <a:gd name="T93" fmla="*/ 415 h 1005"/>
                <a:gd name="T94" fmla="*/ 124 w 1863"/>
                <a:gd name="T95" fmla="*/ 495 h 1005"/>
                <a:gd name="T96" fmla="*/ 172 w 1863"/>
                <a:gd name="T97" fmla="*/ 565 h 1005"/>
                <a:gd name="T98" fmla="*/ 205 w 1863"/>
                <a:gd name="T99" fmla="*/ 588 h 1005"/>
                <a:gd name="T100" fmla="*/ 261 w 1863"/>
                <a:gd name="T101" fmla="*/ 584 h 1005"/>
                <a:gd name="T102" fmla="*/ 395 w 1863"/>
                <a:gd name="T103" fmla="*/ 730 h 1005"/>
                <a:gd name="T104" fmla="*/ 435 w 1863"/>
                <a:gd name="T105" fmla="*/ 715 h 1005"/>
                <a:gd name="T106" fmla="*/ 447 w 1863"/>
                <a:gd name="T107" fmla="*/ 771 h 1005"/>
                <a:gd name="T108" fmla="*/ 529 w 1863"/>
                <a:gd name="T109" fmla="*/ 805 h 1005"/>
                <a:gd name="T110" fmla="*/ 596 w 1863"/>
                <a:gd name="T111" fmla="*/ 875 h 1005"/>
                <a:gd name="T112" fmla="*/ 608 w 1863"/>
                <a:gd name="T113" fmla="*/ 905 h 1005"/>
                <a:gd name="T114" fmla="*/ 682 w 1863"/>
                <a:gd name="T115" fmla="*/ 903 h 1005"/>
                <a:gd name="T116" fmla="*/ 813 w 1863"/>
                <a:gd name="T117" fmla="*/ 928 h 1005"/>
                <a:gd name="T118" fmla="*/ 872 w 1863"/>
                <a:gd name="T119" fmla="*/ 946 h 1005"/>
                <a:gd name="T120" fmla="*/ 872 w 1863"/>
                <a:gd name="T121" fmla="*/ 1004 h 1005"/>
                <a:gd name="T122" fmla="*/ 984 w 1863"/>
                <a:gd name="T123" fmla="*/ 918 h 1005"/>
                <a:gd name="T124" fmla="*/ 1073 w 1863"/>
                <a:gd name="T125" fmla="*/ 951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Freeform 14"/>
            <p:cNvSpPr>
              <a:spLocks/>
            </p:cNvSpPr>
            <p:nvPr/>
          </p:nvSpPr>
          <p:spPr bwMode="auto">
            <a:xfrm>
              <a:off x="4607910" y="3921224"/>
              <a:ext cx="633413" cy="542925"/>
            </a:xfrm>
            <a:custGeom>
              <a:avLst/>
              <a:gdLst>
                <a:gd name="T0" fmla="*/ 67 w 580"/>
                <a:gd name="T1" fmla="*/ 352 h 507"/>
                <a:gd name="T2" fmla="*/ 151 w 580"/>
                <a:gd name="T3" fmla="*/ 423 h 507"/>
                <a:gd name="T4" fmla="*/ 220 w 580"/>
                <a:gd name="T5" fmla="*/ 437 h 507"/>
                <a:gd name="T6" fmla="*/ 282 w 580"/>
                <a:gd name="T7" fmla="*/ 430 h 507"/>
                <a:gd name="T8" fmla="*/ 303 w 580"/>
                <a:gd name="T9" fmla="*/ 437 h 507"/>
                <a:gd name="T10" fmla="*/ 326 w 580"/>
                <a:gd name="T11" fmla="*/ 425 h 507"/>
                <a:gd name="T12" fmla="*/ 340 w 580"/>
                <a:gd name="T13" fmla="*/ 443 h 507"/>
                <a:gd name="T14" fmla="*/ 347 w 580"/>
                <a:gd name="T15" fmla="*/ 465 h 507"/>
                <a:gd name="T16" fmla="*/ 378 w 580"/>
                <a:gd name="T17" fmla="*/ 480 h 507"/>
                <a:gd name="T18" fmla="*/ 418 w 580"/>
                <a:gd name="T19" fmla="*/ 480 h 507"/>
                <a:gd name="T20" fmla="*/ 448 w 580"/>
                <a:gd name="T21" fmla="*/ 506 h 507"/>
                <a:gd name="T22" fmla="*/ 475 w 580"/>
                <a:gd name="T23" fmla="*/ 494 h 507"/>
                <a:gd name="T24" fmla="*/ 496 w 580"/>
                <a:gd name="T25" fmla="*/ 506 h 507"/>
                <a:gd name="T26" fmla="*/ 513 w 580"/>
                <a:gd name="T27" fmla="*/ 471 h 507"/>
                <a:gd name="T28" fmla="*/ 538 w 580"/>
                <a:gd name="T29" fmla="*/ 460 h 507"/>
                <a:gd name="T30" fmla="*/ 543 w 580"/>
                <a:gd name="T31" fmla="*/ 432 h 507"/>
                <a:gd name="T32" fmla="*/ 533 w 580"/>
                <a:gd name="T33" fmla="*/ 382 h 507"/>
                <a:gd name="T34" fmla="*/ 529 w 580"/>
                <a:gd name="T35" fmla="*/ 378 h 507"/>
                <a:gd name="T36" fmla="*/ 503 w 580"/>
                <a:gd name="T37" fmla="*/ 405 h 507"/>
                <a:gd name="T38" fmla="*/ 465 w 580"/>
                <a:gd name="T39" fmla="*/ 374 h 507"/>
                <a:gd name="T40" fmla="*/ 437 w 580"/>
                <a:gd name="T41" fmla="*/ 340 h 507"/>
                <a:gd name="T42" fmla="*/ 465 w 580"/>
                <a:gd name="T43" fmla="*/ 320 h 507"/>
                <a:gd name="T44" fmla="*/ 474 w 580"/>
                <a:gd name="T45" fmla="*/ 286 h 507"/>
                <a:gd name="T46" fmla="*/ 490 w 580"/>
                <a:gd name="T47" fmla="*/ 274 h 507"/>
                <a:gd name="T48" fmla="*/ 489 w 580"/>
                <a:gd name="T49" fmla="*/ 227 h 507"/>
                <a:gd name="T50" fmla="*/ 501 w 580"/>
                <a:gd name="T51" fmla="*/ 217 h 507"/>
                <a:gd name="T52" fmla="*/ 524 w 580"/>
                <a:gd name="T53" fmla="*/ 235 h 507"/>
                <a:gd name="T54" fmla="*/ 538 w 580"/>
                <a:gd name="T55" fmla="*/ 254 h 507"/>
                <a:gd name="T56" fmla="*/ 569 w 580"/>
                <a:gd name="T57" fmla="*/ 235 h 507"/>
                <a:gd name="T58" fmla="*/ 579 w 580"/>
                <a:gd name="T59" fmla="*/ 223 h 507"/>
                <a:gd name="T60" fmla="*/ 574 w 580"/>
                <a:gd name="T61" fmla="*/ 199 h 507"/>
                <a:gd name="T62" fmla="*/ 538 w 580"/>
                <a:gd name="T63" fmla="*/ 181 h 507"/>
                <a:gd name="T64" fmla="*/ 530 w 580"/>
                <a:gd name="T65" fmla="*/ 155 h 507"/>
                <a:gd name="T66" fmla="*/ 469 w 580"/>
                <a:gd name="T67" fmla="*/ 164 h 507"/>
                <a:gd name="T68" fmla="*/ 428 w 580"/>
                <a:gd name="T69" fmla="*/ 131 h 507"/>
                <a:gd name="T70" fmla="*/ 410 w 580"/>
                <a:gd name="T71" fmla="*/ 127 h 507"/>
                <a:gd name="T72" fmla="*/ 410 w 580"/>
                <a:gd name="T73" fmla="*/ 103 h 507"/>
                <a:gd name="T74" fmla="*/ 498 w 580"/>
                <a:gd name="T75" fmla="*/ 9 h 507"/>
                <a:gd name="T76" fmla="*/ 465 w 580"/>
                <a:gd name="T77" fmla="*/ 17 h 507"/>
                <a:gd name="T78" fmla="*/ 445 w 580"/>
                <a:gd name="T79" fmla="*/ 28 h 507"/>
                <a:gd name="T80" fmla="*/ 437 w 580"/>
                <a:gd name="T81" fmla="*/ 17 h 507"/>
                <a:gd name="T82" fmla="*/ 437 w 580"/>
                <a:gd name="T83" fmla="*/ 4 h 507"/>
                <a:gd name="T84" fmla="*/ 423 w 580"/>
                <a:gd name="T85" fmla="*/ 0 h 507"/>
                <a:gd name="T86" fmla="*/ 383 w 580"/>
                <a:gd name="T87" fmla="*/ 14 h 507"/>
                <a:gd name="T88" fmla="*/ 282 w 580"/>
                <a:gd name="T89" fmla="*/ 2 h 507"/>
                <a:gd name="T90" fmla="*/ 277 w 580"/>
                <a:gd name="T91" fmla="*/ 82 h 507"/>
                <a:gd name="T92" fmla="*/ 230 w 580"/>
                <a:gd name="T93" fmla="*/ 121 h 507"/>
                <a:gd name="T94" fmla="*/ 163 w 580"/>
                <a:gd name="T95" fmla="*/ 131 h 507"/>
                <a:gd name="T96" fmla="*/ 72 w 580"/>
                <a:gd name="T97" fmla="*/ 190 h 507"/>
                <a:gd name="T98" fmla="*/ 0 w 580"/>
                <a:gd name="T99" fmla="*/ 211 h 507"/>
                <a:gd name="T100" fmla="*/ 0 w 580"/>
                <a:gd name="T101" fmla="*/ 223 h 507"/>
                <a:gd name="T102" fmla="*/ 67 w 580"/>
                <a:gd name="T103" fmla="*/ 322 h 507"/>
                <a:gd name="T104" fmla="*/ 67 w 580"/>
                <a:gd name="T105" fmla="*/ 35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Freeform 15"/>
            <p:cNvSpPr>
              <a:spLocks/>
            </p:cNvSpPr>
            <p:nvPr/>
          </p:nvSpPr>
          <p:spPr bwMode="auto">
            <a:xfrm>
              <a:off x="2571148" y="3594199"/>
              <a:ext cx="1317625" cy="915987"/>
            </a:xfrm>
            <a:custGeom>
              <a:avLst/>
              <a:gdLst>
                <a:gd name="T0" fmla="*/ 98 w 1202"/>
                <a:gd name="T1" fmla="*/ 320 h 856"/>
                <a:gd name="T2" fmla="*/ 154 w 1202"/>
                <a:gd name="T3" fmla="*/ 281 h 856"/>
                <a:gd name="T4" fmla="*/ 129 w 1202"/>
                <a:gd name="T5" fmla="*/ 266 h 856"/>
                <a:gd name="T6" fmla="*/ 166 w 1202"/>
                <a:gd name="T7" fmla="*/ 232 h 856"/>
                <a:gd name="T8" fmla="*/ 122 w 1202"/>
                <a:gd name="T9" fmla="*/ 140 h 856"/>
                <a:gd name="T10" fmla="*/ 149 w 1202"/>
                <a:gd name="T11" fmla="*/ 56 h 856"/>
                <a:gd name="T12" fmla="*/ 392 w 1202"/>
                <a:gd name="T13" fmla="*/ 0 h 856"/>
                <a:gd name="T14" fmla="*/ 539 w 1202"/>
                <a:gd name="T15" fmla="*/ 31 h 856"/>
                <a:gd name="T16" fmla="*/ 623 w 1202"/>
                <a:gd name="T17" fmla="*/ 80 h 856"/>
                <a:gd name="T18" fmla="*/ 705 w 1202"/>
                <a:gd name="T19" fmla="*/ 49 h 856"/>
                <a:gd name="T20" fmla="*/ 811 w 1202"/>
                <a:gd name="T21" fmla="*/ 37 h 856"/>
                <a:gd name="T22" fmla="*/ 944 w 1202"/>
                <a:gd name="T23" fmla="*/ 73 h 856"/>
                <a:gd name="T24" fmla="*/ 1028 w 1202"/>
                <a:gd name="T25" fmla="*/ 169 h 856"/>
                <a:gd name="T26" fmla="*/ 1103 w 1202"/>
                <a:gd name="T27" fmla="*/ 197 h 856"/>
                <a:gd name="T28" fmla="*/ 1175 w 1202"/>
                <a:gd name="T29" fmla="*/ 329 h 856"/>
                <a:gd name="T30" fmla="*/ 1193 w 1202"/>
                <a:gd name="T31" fmla="*/ 423 h 856"/>
                <a:gd name="T32" fmla="*/ 1154 w 1202"/>
                <a:gd name="T33" fmla="*/ 484 h 856"/>
                <a:gd name="T34" fmla="*/ 1108 w 1202"/>
                <a:gd name="T35" fmla="*/ 526 h 856"/>
                <a:gd name="T36" fmla="*/ 1088 w 1202"/>
                <a:gd name="T37" fmla="*/ 587 h 856"/>
                <a:gd name="T38" fmla="*/ 1037 w 1202"/>
                <a:gd name="T39" fmla="*/ 557 h 856"/>
                <a:gd name="T40" fmla="*/ 1040 w 1202"/>
                <a:gd name="T41" fmla="*/ 601 h 856"/>
                <a:gd name="T42" fmla="*/ 1117 w 1202"/>
                <a:gd name="T43" fmla="*/ 643 h 856"/>
                <a:gd name="T44" fmla="*/ 1156 w 1202"/>
                <a:gd name="T45" fmla="*/ 663 h 856"/>
                <a:gd name="T46" fmla="*/ 1141 w 1202"/>
                <a:gd name="T47" fmla="*/ 700 h 856"/>
                <a:gd name="T48" fmla="*/ 1088 w 1202"/>
                <a:gd name="T49" fmla="*/ 713 h 856"/>
                <a:gd name="T50" fmla="*/ 1033 w 1202"/>
                <a:gd name="T51" fmla="*/ 703 h 856"/>
                <a:gd name="T52" fmla="*/ 1023 w 1202"/>
                <a:gd name="T53" fmla="*/ 753 h 856"/>
                <a:gd name="T54" fmla="*/ 934 w 1202"/>
                <a:gd name="T55" fmla="*/ 709 h 856"/>
                <a:gd name="T56" fmla="*/ 880 w 1202"/>
                <a:gd name="T57" fmla="*/ 699 h 856"/>
                <a:gd name="T58" fmla="*/ 711 w 1202"/>
                <a:gd name="T59" fmla="*/ 694 h 856"/>
                <a:gd name="T60" fmla="*/ 695 w 1202"/>
                <a:gd name="T61" fmla="*/ 735 h 856"/>
                <a:gd name="T62" fmla="*/ 677 w 1202"/>
                <a:gd name="T63" fmla="*/ 780 h 856"/>
                <a:gd name="T64" fmla="*/ 519 w 1202"/>
                <a:gd name="T65" fmla="*/ 835 h 856"/>
                <a:gd name="T66" fmla="*/ 451 w 1202"/>
                <a:gd name="T67" fmla="*/ 749 h 856"/>
                <a:gd name="T68" fmla="*/ 256 w 1202"/>
                <a:gd name="T69" fmla="*/ 718 h 856"/>
                <a:gd name="T70" fmla="*/ 182 w 1202"/>
                <a:gd name="T71" fmla="*/ 672 h 856"/>
                <a:gd name="T72" fmla="*/ 1 w 1202"/>
                <a:gd name="T73" fmla="*/ 506 h 856"/>
                <a:gd name="T74" fmla="*/ 28 w 1202"/>
                <a:gd name="T75" fmla="*/ 454 h 856"/>
                <a:gd name="T76" fmla="*/ 51 w 1202"/>
                <a:gd name="T77" fmla="*/ 356 h 856"/>
                <a:gd name="T78" fmla="*/ 58 w 1202"/>
                <a:gd name="T79" fmla="*/ 304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Freeform 16"/>
            <p:cNvSpPr>
              <a:spLocks/>
            </p:cNvSpPr>
            <p:nvPr/>
          </p:nvSpPr>
          <p:spPr bwMode="auto">
            <a:xfrm>
              <a:off x="4036410" y="3618011"/>
              <a:ext cx="271463" cy="474663"/>
            </a:xfrm>
            <a:custGeom>
              <a:avLst/>
              <a:gdLst>
                <a:gd name="T0" fmla="*/ 232 w 252"/>
                <a:gd name="T1" fmla="*/ 247 h 443"/>
                <a:gd name="T2" fmla="*/ 236 w 252"/>
                <a:gd name="T3" fmla="*/ 200 h 443"/>
                <a:gd name="T4" fmla="*/ 251 w 252"/>
                <a:gd name="T5" fmla="*/ 178 h 443"/>
                <a:gd name="T6" fmla="*/ 246 w 252"/>
                <a:gd name="T7" fmla="*/ 156 h 443"/>
                <a:gd name="T8" fmla="*/ 165 w 252"/>
                <a:gd name="T9" fmla="*/ 127 h 443"/>
                <a:gd name="T10" fmla="*/ 174 w 252"/>
                <a:gd name="T11" fmla="*/ 96 h 443"/>
                <a:gd name="T12" fmla="*/ 196 w 252"/>
                <a:gd name="T13" fmla="*/ 61 h 443"/>
                <a:gd name="T14" fmla="*/ 181 w 252"/>
                <a:gd name="T15" fmla="*/ 7 h 443"/>
                <a:gd name="T16" fmla="*/ 174 w 252"/>
                <a:gd name="T17" fmla="*/ 0 h 443"/>
                <a:gd name="T18" fmla="*/ 124 w 252"/>
                <a:gd name="T19" fmla="*/ 34 h 443"/>
                <a:gd name="T20" fmla="*/ 102 w 252"/>
                <a:gd name="T21" fmla="*/ 111 h 443"/>
                <a:gd name="T22" fmla="*/ 91 w 252"/>
                <a:gd name="T23" fmla="*/ 165 h 443"/>
                <a:gd name="T24" fmla="*/ 52 w 252"/>
                <a:gd name="T25" fmla="*/ 200 h 443"/>
                <a:gd name="T26" fmla="*/ 28 w 252"/>
                <a:gd name="T27" fmla="*/ 210 h 443"/>
                <a:gd name="T28" fmla="*/ 0 w 252"/>
                <a:gd name="T29" fmla="*/ 214 h 443"/>
                <a:gd name="T30" fmla="*/ 63 w 252"/>
                <a:gd name="T31" fmla="*/ 299 h 443"/>
                <a:gd name="T32" fmla="*/ 80 w 252"/>
                <a:gd name="T33" fmla="*/ 356 h 443"/>
                <a:gd name="T34" fmla="*/ 72 w 252"/>
                <a:gd name="T35" fmla="*/ 389 h 443"/>
                <a:gd name="T36" fmla="*/ 115 w 252"/>
                <a:gd name="T37" fmla="*/ 413 h 443"/>
                <a:gd name="T38" fmla="*/ 115 w 252"/>
                <a:gd name="T39" fmla="*/ 429 h 443"/>
                <a:gd name="T40" fmla="*/ 156 w 252"/>
                <a:gd name="T41" fmla="*/ 442 h 443"/>
                <a:gd name="T42" fmla="*/ 169 w 252"/>
                <a:gd name="T43" fmla="*/ 442 h 443"/>
                <a:gd name="T44" fmla="*/ 169 w 252"/>
                <a:gd name="T45" fmla="*/ 408 h 443"/>
                <a:gd name="T46" fmla="*/ 200 w 252"/>
                <a:gd name="T47" fmla="*/ 402 h 443"/>
                <a:gd name="T48" fmla="*/ 210 w 252"/>
                <a:gd name="T49" fmla="*/ 361 h 443"/>
                <a:gd name="T50" fmla="*/ 186 w 252"/>
                <a:gd name="T51" fmla="*/ 344 h 443"/>
                <a:gd name="T52" fmla="*/ 169 w 252"/>
                <a:gd name="T53" fmla="*/ 327 h 443"/>
                <a:gd name="T54" fmla="*/ 176 w 252"/>
                <a:gd name="T55" fmla="*/ 251 h 443"/>
                <a:gd name="T56" fmla="*/ 192 w 252"/>
                <a:gd name="T57" fmla="*/ 239 h 443"/>
                <a:gd name="T58" fmla="*/ 223 w 252"/>
                <a:gd name="T59" fmla="*/ 252 h 443"/>
                <a:gd name="T60" fmla="*/ 232 w 252"/>
                <a:gd name="T61" fmla="*/ 24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Freeform 17"/>
            <p:cNvSpPr>
              <a:spLocks/>
            </p:cNvSpPr>
            <p:nvPr/>
          </p:nvSpPr>
          <p:spPr bwMode="auto">
            <a:xfrm>
              <a:off x="4861910" y="3148111"/>
              <a:ext cx="557213" cy="785813"/>
            </a:xfrm>
            <a:custGeom>
              <a:avLst/>
              <a:gdLst>
                <a:gd name="T0" fmla="*/ 201 w 507"/>
                <a:gd name="T1" fmla="*/ 710 h 733"/>
                <a:gd name="T2" fmla="*/ 243 w 507"/>
                <a:gd name="T3" fmla="*/ 572 h 733"/>
                <a:gd name="T4" fmla="*/ 336 w 507"/>
                <a:gd name="T5" fmla="*/ 514 h 733"/>
                <a:gd name="T6" fmla="*/ 359 w 507"/>
                <a:gd name="T7" fmla="*/ 457 h 733"/>
                <a:gd name="T8" fmla="*/ 317 w 507"/>
                <a:gd name="T9" fmla="*/ 434 h 733"/>
                <a:gd name="T10" fmla="*/ 268 w 507"/>
                <a:gd name="T11" fmla="*/ 411 h 733"/>
                <a:gd name="T12" fmla="*/ 242 w 507"/>
                <a:gd name="T13" fmla="*/ 340 h 733"/>
                <a:gd name="T14" fmla="*/ 195 w 507"/>
                <a:gd name="T15" fmla="*/ 346 h 733"/>
                <a:gd name="T16" fmla="*/ 146 w 507"/>
                <a:gd name="T17" fmla="*/ 334 h 733"/>
                <a:gd name="T18" fmla="*/ 183 w 507"/>
                <a:gd name="T19" fmla="*/ 261 h 733"/>
                <a:gd name="T20" fmla="*/ 221 w 507"/>
                <a:gd name="T21" fmla="*/ 186 h 733"/>
                <a:gd name="T22" fmla="*/ 293 w 507"/>
                <a:gd name="T23" fmla="*/ 216 h 733"/>
                <a:gd name="T24" fmla="*/ 318 w 507"/>
                <a:gd name="T25" fmla="*/ 266 h 733"/>
                <a:gd name="T26" fmla="*/ 324 w 507"/>
                <a:gd name="T27" fmla="*/ 309 h 733"/>
                <a:gd name="T28" fmla="*/ 364 w 507"/>
                <a:gd name="T29" fmla="*/ 354 h 733"/>
                <a:gd name="T30" fmla="*/ 464 w 507"/>
                <a:gd name="T31" fmla="*/ 326 h 733"/>
                <a:gd name="T32" fmla="*/ 506 w 507"/>
                <a:gd name="T33" fmla="*/ 243 h 733"/>
                <a:gd name="T34" fmla="*/ 455 w 507"/>
                <a:gd name="T35" fmla="*/ 199 h 733"/>
                <a:gd name="T36" fmla="*/ 428 w 507"/>
                <a:gd name="T37" fmla="*/ 128 h 733"/>
                <a:gd name="T38" fmla="*/ 336 w 507"/>
                <a:gd name="T39" fmla="*/ 80 h 733"/>
                <a:gd name="T40" fmla="*/ 286 w 507"/>
                <a:gd name="T41" fmla="*/ 0 h 733"/>
                <a:gd name="T42" fmla="*/ 221 w 507"/>
                <a:gd name="T43" fmla="*/ 46 h 733"/>
                <a:gd name="T44" fmla="*/ 224 w 507"/>
                <a:gd name="T45" fmla="*/ 82 h 733"/>
                <a:gd name="T46" fmla="*/ 163 w 507"/>
                <a:gd name="T47" fmla="*/ 103 h 733"/>
                <a:gd name="T48" fmla="*/ 129 w 507"/>
                <a:gd name="T49" fmla="*/ 112 h 733"/>
                <a:gd name="T50" fmla="*/ 73 w 507"/>
                <a:gd name="T51" fmla="*/ 130 h 733"/>
                <a:gd name="T52" fmla="*/ 58 w 507"/>
                <a:gd name="T53" fmla="*/ 82 h 733"/>
                <a:gd name="T54" fmla="*/ 9 w 507"/>
                <a:gd name="T55" fmla="*/ 150 h 733"/>
                <a:gd name="T56" fmla="*/ 32 w 507"/>
                <a:gd name="T57" fmla="*/ 258 h 733"/>
                <a:gd name="T58" fmla="*/ 58 w 507"/>
                <a:gd name="T59" fmla="*/ 326 h 733"/>
                <a:gd name="T60" fmla="*/ 68 w 507"/>
                <a:gd name="T61" fmla="*/ 406 h 733"/>
                <a:gd name="T62" fmla="*/ 7 w 507"/>
                <a:gd name="T63" fmla="*/ 496 h 733"/>
                <a:gd name="T64" fmla="*/ 65 w 507"/>
                <a:gd name="T65" fmla="*/ 584 h 733"/>
                <a:gd name="T66" fmla="*/ 45 w 507"/>
                <a:gd name="T67" fmla="*/ 644 h 733"/>
                <a:gd name="T68" fmla="*/ 23 w 507"/>
                <a:gd name="T69" fmla="*/ 691 h 733"/>
                <a:gd name="T70" fmla="*/ 143 w 507"/>
                <a:gd name="T71" fmla="*/ 732 h 733"/>
                <a:gd name="T72" fmla="*/ 197 w 507"/>
                <a:gd name="T73" fmla="*/ 72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Freeform 18"/>
            <p:cNvSpPr>
              <a:spLocks/>
            </p:cNvSpPr>
            <p:nvPr/>
          </p:nvSpPr>
          <p:spPr bwMode="auto">
            <a:xfrm>
              <a:off x="5154010" y="3424336"/>
              <a:ext cx="114300" cy="184150"/>
            </a:xfrm>
            <a:custGeom>
              <a:avLst/>
              <a:gdLst>
                <a:gd name="T0" fmla="*/ 86 w 105"/>
                <a:gd name="T1" fmla="*/ 159 h 173"/>
                <a:gd name="T2" fmla="*/ 60 w 105"/>
                <a:gd name="T3" fmla="*/ 172 h 173"/>
                <a:gd name="T4" fmla="*/ 14 w 105"/>
                <a:gd name="T5" fmla="*/ 162 h 173"/>
                <a:gd name="T6" fmla="*/ 3 w 105"/>
                <a:gd name="T7" fmla="*/ 150 h 173"/>
                <a:gd name="T8" fmla="*/ 0 w 105"/>
                <a:gd name="T9" fmla="*/ 74 h 173"/>
                <a:gd name="T10" fmla="*/ 41 w 105"/>
                <a:gd name="T11" fmla="*/ 57 h 173"/>
                <a:gd name="T12" fmla="*/ 37 w 105"/>
                <a:gd name="T13" fmla="*/ 43 h 173"/>
                <a:gd name="T14" fmla="*/ 44 w 105"/>
                <a:gd name="T15" fmla="*/ 14 h 173"/>
                <a:gd name="T16" fmla="*/ 47 w 105"/>
                <a:gd name="T17" fmla="*/ 0 h 173"/>
                <a:gd name="T18" fmla="*/ 62 w 105"/>
                <a:gd name="T19" fmla="*/ 8 h 173"/>
                <a:gd name="T20" fmla="*/ 69 w 105"/>
                <a:gd name="T21" fmla="*/ 33 h 173"/>
                <a:gd name="T22" fmla="*/ 66 w 105"/>
                <a:gd name="T23" fmla="*/ 50 h 173"/>
                <a:gd name="T24" fmla="*/ 99 w 105"/>
                <a:gd name="T25" fmla="*/ 74 h 173"/>
                <a:gd name="T26" fmla="*/ 104 w 105"/>
                <a:gd name="T27" fmla="*/ 93 h 173"/>
                <a:gd name="T28" fmla="*/ 86 w 105"/>
                <a:gd name="T29" fmla="*/ 107 h 173"/>
                <a:gd name="T30" fmla="*/ 78 w 105"/>
                <a:gd name="T31" fmla="*/ 139 h 173"/>
                <a:gd name="T32" fmla="*/ 86 w 105"/>
                <a:gd name="T33" fmla="*/ 15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Freeform 19"/>
            <p:cNvSpPr>
              <a:spLocks/>
            </p:cNvSpPr>
            <p:nvPr/>
          </p:nvSpPr>
          <p:spPr bwMode="auto">
            <a:xfrm>
              <a:off x="5019073" y="3344961"/>
              <a:ext cx="180975" cy="182563"/>
            </a:xfrm>
            <a:custGeom>
              <a:avLst/>
              <a:gdLst>
                <a:gd name="T0" fmla="*/ 125 w 164"/>
                <a:gd name="T1" fmla="*/ 141 h 169"/>
                <a:gd name="T2" fmla="*/ 124 w 164"/>
                <a:gd name="T3" fmla="*/ 118 h 169"/>
                <a:gd name="T4" fmla="*/ 117 w 164"/>
                <a:gd name="T5" fmla="*/ 100 h 169"/>
                <a:gd name="T6" fmla="*/ 159 w 164"/>
                <a:gd name="T7" fmla="*/ 84 h 169"/>
                <a:gd name="T8" fmla="*/ 163 w 164"/>
                <a:gd name="T9" fmla="*/ 69 h 169"/>
                <a:gd name="T10" fmla="*/ 152 w 164"/>
                <a:gd name="T11" fmla="*/ 30 h 169"/>
                <a:gd name="T12" fmla="*/ 139 w 164"/>
                <a:gd name="T13" fmla="*/ 30 h 169"/>
                <a:gd name="T14" fmla="*/ 74 w 164"/>
                <a:gd name="T15" fmla="*/ 0 h 169"/>
                <a:gd name="T16" fmla="*/ 47 w 164"/>
                <a:gd name="T17" fmla="*/ 30 h 169"/>
                <a:gd name="T18" fmla="*/ 35 w 164"/>
                <a:gd name="T19" fmla="*/ 66 h 169"/>
                <a:gd name="T20" fmla="*/ 5 w 164"/>
                <a:gd name="T21" fmla="*/ 109 h 169"/>
                <a:gd name="T22" fmla="*/ 0 w 164"/>
                <a:gd name="T23" fmla="*/ 139 h 169"/>
                <a:gd name="T24" fmla="*/ 11 w 164"/>
                <a:gd name="T25" fmla="*/ 159 h 169"/>
                <a:gd name="T26" fmla="*/ 57 w 164"/>
                <a:gd name="T27" fmla="*/ 156 h 169"/>
                <a:gd name="T28" fmla="*/ 81 w 164"/>
                <a:gd name="T29" fmla="*/ 168 h 169"/>
                <a:gd name="T30" fmla="*/ 103 w 164"/>
                <a:gd name="T31" fmla="*/ 151 h 169"/>
                <a:gd name="T32" fmla="*/ 125 w 164"/>
                <a:gd name="T33" fmla="*/ 1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Freeform 20"/>
            <p:cNvSpPr>
              <a:spLocks/>
            </p:cNvSpPr>
            <p:nvPr/>
          </p:nvSpPr>
          <p:spPr bwMode="auto">
            <a:xfrm>
              <a:off x="4590448" y="3419574"/>
              <a:ext cx="352425" cy="717550"/>
            </a:xfrm>
            <a:custGeom>
              <a:avLst/>
              <a:gdLst>
                <a:gd name="T0" fmla="*/ 21 w 323"/>
                <a:gd name="T1" fmla="*/ 671 h 672"/>
                <a:gd name="T2" fmla="*/ 90 w 323"/>
                <a:gd name="T3" fmla="*/ 650 h 672"/>
                <a:gd name="T4" fmla="*/ 179 w 323"/>
                <a:gd name="T5" fmla="*/ 592 h 672"/>
                <a:gd name="T6" fmla="*/ 241 w 323"/>
                <a:gd name="T7" fmla="*/ 580 h 672"/>
                <a:gd name="T8" fmla="*/ 288 w 323"/>
                <a:gd name="T9" fmla="*/ 542 h 672"/>
                <a:gd name="T10" fmla="*/ 293 w 323"/>
                <a:gd name="T11" fmla="*/ 462 h 672"/>
                <a:gd name="T12" fmla="*/ 270 w 323"/>
                <a:gd name="T13" fmla="*/ 433 h 672"/>
                <a:gd name="T14" fmla="*/ 278 w 323"/>
                <a:gd name="T15" fmla="*/ 406 h 672"/>
                <a:gd name="T16" fmla="*/ 293 w 323"/>
                <a:gd name="T17" fmla="*/ 386 h 672"/>
                <a:gd name="T18" fmla="*/ 296 w 323"/>
                <a:gd name="T19" fmla="*/ 351 h 672"/>
                <a:gd name="T20" fmla="*/ 312 w 323"/>
                <a:gd name="T21" fmla="*/ 326 h 672"/>
                <a:gd name="T22" fmla="*/ 288 w 323"/>
                <a:gd name="T23" fmla="*/ 278 h 672"/>
                <a:gd name="T24" fmla="*/ 253 w 323"/>
                <a:gd name="T25" fmla="*/ 238 h 672"/>
                <a:gd name="T26" fmla="*/ 274 w 323"/>
                <a:gd name="T27" fmla="*/ 174 h 672"/>
                <a:gd name="T28" fmla="*/ 314 w 323"/>
                <a:gd name="T29" fmla="*/ 148 h 672"/>
                <a:gd name="T30" fmla="*/ 322 w 323"/>
                <a:gd name="T31" fmla="*/ 105 h 672"/>
                <a:gd name="T32" fmla="*/ 305 w 323"/>
                <a:gd name="T33" fmla="*/ 68 h 672"/>
                <a:gd name="T34" fmla="*/ 305 w 323"/>
                <a:gd name="T35" fmla="*/ 25 h 672"/>
                <a:gd name="T36" fmla="*/ 278 w 323"/>
                <a:gd name="T37" fmla="*/ 0 h 672"/>
                <a:gd name="T38" fmla="*/ 215 w 323"/>
                <a:gd name="T39" fmla="*/ 32 h 672"/>
                <a:gd name="T40" fmla="*/ 205 w 323"/>
                <a:gd name="T41" fmla="*/ 22 h 672"/>
                <a:gd name="T42" fmla="*/ 172 w 323"/>
                <a:gd name="T43" fmla="*/ 48 h 672"/>
                <a:gd name="T44" fmla="*/ 144 w 323"/>
                <a:gd name="T45" fmla="*/ 45 h 672"/>
                <a:gd name="T46" fmla="*/ 90 w 323"/>
                <a:gd name="T47" fmla="*/ 123 h 672"/>
                <a:gd name="T48" fmla="*/ 75 w 323"/>
                <a:gd name="T49" fmla="*/ 123 h 672"/>
                <a:gd name="T50" fmla="*/ 45 w 323"/>
                <a:gd name="T51" fmla="*/ 148 h 672"/>
                <a:gd name="T52" fmla="*/ 47 w 323"/>
                <a:gd name="T53" fmla="*/ 181 h 672"/>
                <a:gd name="T54" fmla="*/ 33 w 323"/>
                <a:gd name="T55" fmla="*/ 211 h 672"/>
                <a:gd name="T56" fmla="*/ 28 w 323"/>
                <a:gd name="T57" fmla="*/ 252 h 672"/>
                <a:gd name="T58" fmla="*/ 2 w 323"/>
                <a:gd name="T59" fmla="*/ 292 h 672"/>
                <a:gd name="T60" fmla="*/ 31 w 323"/>
                <a:gd name="T61" fmla="*/ 351 h 672"/>
                <a:gd name="T62" fmla="*/ 21 w 323"/>
                <a:gd name="T63" fmla="*/ 386 h 672"/>
                <a:gd name="T64" fmla="*/ 0 w 323"/>
                <a:gd name="T65" fmla="*/ 423 h 672"/>
                <a:gd name="T66" fmla="*/ 31 w 323"/>
                <a:gd name="T67" fmla="*/ 567 h 672"/>
                <a:gd name="T68" fmla="*/ 10 w 323"/>
                <a:gd name="T69" fmla="*/ 640 h 672"/>
                <a:gd name="T70" fmla="*/ 21 w 323"/>
                <a:gd name="T71"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Freeform 21"/>
            <p:cNvSpPr>
              <a:spLocks/>
            </p:cNvSpPr>
            <p:nvPr/>
          </p:nvSpPr>
          <p:spPr bwMode="auto">
            <a:xfrm>
              <a:off x="5155598" y="3437036"/>
              <a:ext cx="41275" cy="58738"/>
            </a:xfrm>
            <a:custGeom>
              <a:avLst/>
              <a:gdLst>
                <a:gd name="T0" fmla="*/ 37 w 38"/>
                <a:gd name="T1" fmla="*/ 0 h 53"/>
                <a:gd name="T2" fmla="*/ 31 w 38"/>
                <a:gd name="T3" fmla="*/ 27 h 53"/>
                <a:gd name="T4" fmla="*/ 34 w 38"/>
                <a:gd name="T5" fmla="*/ 39 h 53"/>
                <a:gd name="T6" fmla="*/ 8 w 38"/>
                <a:gd name="T7" fmla="*/ 52 h 53"/>
                <a:gd name="T8" fmla="*/ 5 w 38"/>
                <a:gd name="T9" fmla="*/ 30 h 53"/>
                <a:gd name="T10" fmla="*/ 0 w 38"/>
                <a:gd name="T11" fmla="*/ 15 h 53"/>
                <a:gd name="T12" fmla="*/ 37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7" y="0"/>
                  </a:moveTo>
                  <a:lnTo>
                    <a:pt x="31" y="27"/>
                  </a:lnTo>
                  <a:lnTo>
                    <a:pt x="34" y="39"/>
                  </a:lnTo>
                  <a:lnTo>
                    <a:pt x="8" y="52"/>
                  </a:lnTo>
                  <a:lnTo>
                    <a:pt x="5" y="30"/>
                  </a:lnTo>
                  <a:lnTo>
                    <a:pt x="0" y="15"/>
                  </a:lnTo>
                  <a:lnTo>
                    <a:pt x="37" y="0"/>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Freeform 22"/>
            <p:cNvSpPr>
              <a:spLocks/>
            </p:cNvSpPr>
            <p:nvPr/>
          </p:nvSpPr>
          <p:spPr bwMode="auto">
            <a:xfrm>
              <a:off x="5127023" y="5518249"/>
              <a:ext cx="79375" cy="55562"/>
            </a:xfrm>
            <a:custGeom>
              <a:avLst/>
              <a:gdLst>
                <a:gd name="T0" fmla="*/ 4 w 72"/>
                <a:gd name="T1" fmla="*/ 13 h 49"/>
                <a:gd name="T2" fmla="*/ 30 w 72"/>
                <a:gd name="T3" fmla="*/ 18 h 49"/>
                <a:gd name="T4" fmla="*/ 57 w 72"/>
                <a:gd name="T5" fmla="*/ 0 h 49"/>
                <a:gd name="T6" fmla="*/ 71 w 72"/>
                <a:gd name="T7" fmla="*/ 36 h 49"/>
                <a:gd name="T8" fmla="*/ 42 w 72"/>
                <a:gd name="T9" fmla="*/ 48 h 49"/>
                <a:gd name="T10" fmla="*/ 6 w 72"/>
                <a:gd name="T11" fmla="*/ 45 h 49"/>
                <a:gd name="T12" fmla="*/ 0 w 72"/>
                <a:gd name="T13" fmla="*/ 18 h 49"/>
                <a:gd name="T14" fmla="*/ 4 w 72"/>
                <a:gd name="T15" fmla="*/ 13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49">
                  <a:moveTo>
                    <a:pt x="4" y="13"/>
                  </a:moveTo>
                  <a:lnTo>
                    <a:pt x="30" y="18"/>
                  </a:lnTo>
                  <a:lnTo>
                    <a:pt x="57" y="0"/>
                  </a:lnTo>
                  <a:lnTo>
                    <a:pt x="71" y="36"/>
                  </a:lnTo>
                  <a:lnTo>
                    <a:pt x="42" y="48"/>
                  </a:lnTo>
                  <a:lnTo>
                    <a:pt x="6" y="45"/>
                  </a:lnTo>
                  <a:lnTo>
                    <a:pt x="0" y="18"/>
                  </a:lnTo>
                  <a:lnTo>
                    <a:pt x="4" y="13"/>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Freeform 23"/>
            <p:cNvSpPr>
              <a:spLocks/>
            </p:cNvSpPr>
            <p:nvPr/>
          </p:nvSpPr>
          <p:spPr bwMode="auto">
            <a:xfrm>
              <a:off x="4666648" y="5167411"/>
              <a:ext cx="798512" cy="646113"/>
            </a:xfrm>
            <a:custGeom>
              <a:avLst/>
              <a:gdLst>
                <a:gd name="T0" fmla="*/ 214 w 729"/>
                <a:gd name="T1" fmla="*/ 87 h 604"/>
                <a:gd name="T2" fmla="*/ 224 w 729"/>
                <a:gd name="T3" fmla="*/ 49 h 604"/>
                <a:gd name="T4" fmla="*/ 291 w 729"/>
                <a:gd name="T5" fmla="*/ 70 h 604"/>
                <a:gd name="T6" fmla="*/ 289 w 729"/>
                <a:gd name="T7" fmla="*/ 39 h 604"/>
                <a:gd name="T8" fmla="*/ 317 w 729"/>
                <a:gd name="T9" fmla="*/ 4 h 604"/>
                <a:gd name="T10" fmla="*/ 392 w 729"/>
                <a:gd name="T11" fmla="*/ 0 h 604"/>
                <a:gd name="T12" fmla="*/ 458 w 729"/>
                <a:gd name="T13" fmla="*/ 7 h 604"/>
                <a:gd name="T14" fmla="*/ 452 w 729"/>
                <a:gd name="T15" fmla="*/ 44 h 604"/>
                <a:gd name="T16" fmla="*/ 426 w 729"/>
                <a:gd name="T17" fmla="*/ 89 h 604"/>
                <a:gd name="T18" fmla="*/ 542 w 729"/>
                <a:gd name="T19" fmla="*/ 59 h 604"/>
                <a:gd name="T20" fmla="*/ 585 w 729"/>
                <a:gd name="T21" fmla="*/ 70 h 604"/>
                <a:gd name="T22" fmla="*/ 578 w 729"/>
                <a:gd name="T23" fmla="*/ 34 h 604"/>
                <a:gd name="T24" fmla="*/ 654 w 729"/>
                <a:gd name="T25" fmla="*/ 57 h 604"/>
                <a:gd name="T26" fmla="*/ 698 w 729"/>
                <a:gd name="T27" fmla="*/ 89 h 604"/>
                <a:gd name="T28" fmla="*/ 708 w 729"/>
                <a:gd name="T29" fmla="*/ 167 h 604"/>
                <a:gd name="T30" fmla="*/ 675 w 729"/>
                <a:gd name="T31" fmla="*/ 206 h 604"/>
                <a:gd name="T32" fmla="*/ 612 w 729"/>
                <a:gd name="T33" fmla="*/ 258 h 604"/>
                <a:gd name="T34" fmla="*/ 580 w 729"/>
                <a:gd name="T35" fmla="*/ 268 h 604"/>
                <a:gd name="T36" fmla="*/ 566 w 729"/>
                <a:gd name="T37" fmla="*/ 275 h 604"/>
                <a:gd name="T38" fmla="*/ 514 w 729"/>
                <a:gd name="T39" fmla="*/ 293 h 604"/>
                <a:gd name="T40" fmla="*/ 474 w 729"/>
                <a:gd name="T41" fmla="*/ 296 h 604"/>
                <a:gd name="T42" fmla="*/ 376 w 729"/>
                <a:gd name="T43" fmla="*/ 285 h 604"/>
                <a:gd name="T44" fmla="*/ 389 w 729"/>
                <a:gd name="T45" fmla="*/ 354 h 604"/>
                <a:gd name="T46" fmla="*/ 327 w 729"/>
                <a:gd name="T47" fmla="*/ 399 h 604"/>
                <a:gd name="T48" fmla="*/ 263 w 729"/>
                <a:gd name="T49" fmla="*/ 418 h 604"/>
                <a:gd name="T50" fmla="*/ 189 w 729"/>
                <a:gd name="T51" fmla="*/ 450 h 604"/>
                <a:gd name="T52" fmla="*/ 70 w 729"/>
                <a:gd name="T53" fmla="*/ 502 h 604"/>
                <a:gd name="T54" fmla="*/ 88 w 729"/>
                <a:gd name="T55" fmla="*/ 582 h 604"/>
                <a:gd name="T56" fmla="*/ 35 w 729"/>
                <a:gd name="T57" fmla="*/ 599 h 604"/>
                <a:gd name="T58" fmla="*/ 8 w 729"/>
                <a:gd name="T59" fmla="*/ 491 h 604"/>
                <a:gd name="T60" fmla="*/ 33 w 729"/>
                <a:gd name="T61" fmla="*/ 431 h 604"/>
                <a:gd name="T62" fmla="*/ 61 w 729"/>
                <a:gd name="T63" fmla="*/ 403 h 604"/>
                <a:gd name="T64" fmla="*/ 98 w 729"/>
                <a:gd name="T65" fmla="*/ 352 h 604"/>
                <a:gd name="T66" fmla="*/ 153 w 729"/>
                <a:gd name="T67" fmla="*/ 246 h 604"/>
                <a:gd name="T68" fmla="*/ 194 w 729"/>
                <a:gd name="T69" fmla="*/ 170 h 604"/>
                <a:gd name="T70" fmla="*/ 194 w 729"/>
                <a:gd name="T71" fmla="*/ 1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Freeform 24"/>
            <p:cNvSpPr>
              <a:spLocks/>
            </p:cNvSpPr>
            <p:nvPr/>
          </p:nvSpPr>
          <p:spPr bwMode="auto">
            <a:xfrm>
              <a:off x="4069748" y="5099149"/>
              <a:ext cx="822325" cy="581025"/>
            </a:xfrm>
            <a:custGeom>
              <a:avLst/>
              <a:gdLst>
                <a:gd name="T0" fmla="*/ 34 w 753"/>
                <a:gd name="T1" fmla="*/ 211 h 542"/>
                <a:gd name="T2" fmla="*/ 80 w 753"/>
                <a:gd name="T3" fmla="*/ 187 h 542"/>
                <a:gd name="T4" fmla="*/ 159 w 753"/>
                <a:gd name="T5" fmla="*/ 207 h 542"/>
                <a:gd name="T6" fmla="*/ 175 w 753"/>
                <a:gd name="T7" fmla="*/ 173 h 542"/>
                <a:gd name="T8" fmla="*/ 284 w 753"/>
                <a:gd name="T9" fmla="*/ 133 h 542"/>
                <a:gd name="T10" fmla="*/ 373 w 753"/>
                <a:gd name="T11" fmla="*/ 107 h 542"/>
                <a:gd name="T12" fmla="*/ 410 w 753"/>
                <a:gd name="T13" fmla="*/ 117 h 542"/>
                <a:gd name="T14" fmla="*/ 438 w 753"/>
                <a:gd name="T15" fmla="*/ 95 h 542"/>
                <a:gd name="T16" fmla="*/ 450 w 753"/>
                <a:gd name="T17" fmla="*/ 73 h 542"/>
                <a:gd name="T18" fmla="*/ 489 w 753"/>
                <a:gd name="T19" fmla="*/ 46 h 542"/>
                <a:gd name="T20" fmla="*/ 537 w 753"/>
                <a:gd name="T21" fmla="*/ 19 h 542"/>
                <a:gd name="T22" fmla="*/ 557 w 753"/>
                <a:gd name="T23" fmla="*/ 44 h 542"/>
                <a:gd name="T24" fmla="*/ 606 w 753"/>
                <a:gd name="T25" fmla="*/ 9 h 542"/>
                <a:gd name="T26" fmla="*/ 656 w 753"/>
                <a:gd name="T27" fmla="*/ 9 h 542"/>
                <a:gd name="T28" fmla="*/ 681 w 753"/>
                <a:gd name="T29" fmla="*/ 47 h 542"/>
                <a:gd name="T30" fmla="*/ 651 w 753"/>
                <a:gd name="T31" fmla="*/ 119 h 542"/>
                <a:gd name="T32" fmla="*/ 651 w 753"/>
                <a:gd name="T33" fmla="*/ 151 h 542"/>
                <a:gd name="T34" fmla="*/ 700 w 753"/>
                <a:gd name="T35" fmla="*/ 176 h 542"/>
                <a:gd name="T36" fmla="*/ 736 w 753"/>
                <a:gd name="T37" fmla="*/ 164 h 542"/>
                <a:gd name="T38" fmla="*/ 736 w 753"/>
                <a:gd name="T39" fmla="*/ 231 h 542"/>
                <a:gd name="T40" fmla="*/ 694 w 753"/>
                <a:gd name="T41" fmla="*/ 308 h 542"/>
                <a:gd name="T42" fmla="*/ 640 w 753"/>
                <a:gd name="T43" fmla="*/ 413 h 542"/>
                <a:gd name="T44" fmla="*/ 603 w 753"/>
                <a:gd name="T45" fmla="*/ 465 h 542"/>
                <a:gd name="T46" fmla="*/ 574 w 753"/>
                <a:gd name="T47" fmla="*/ 493 h 542"/>
                <a:gd name="T48" fmla="*/ 485 w 753"/>
                <a:gd name="T49" fmla="*/ 541 h 542"/>
                <a:gd name="T50" fmla="*/ 417 w 753"/>
                <a:gd name="T51" fmla="*/ 503 h 542"/>
                <a:gd name="T52" fmla="*/ 347 w 753"/>
                <a:gd name="T53" fmla="*/ 541 h 542"/>
                <a:gd name="T54" fmla="*/ 232 w 753"/>
                <a:gd name="T55" fmla="*/ 499 h 542"/>
                <a:gd name="T56" fmla="*/ 237 w 753"/>
                <a:gd name="T57" fmla="*/ 418 h 542"/>
                <a:gd name="T58" fmla="*/ 185 w 753"/>
                <a:gd name="T59" fmla="*/ 404 h 542"/>
                <a:gd name="T60" fmla="*/ 147 w 753"/>
                <a:gd name="T61" fmla="*/ 404 h 542"/>
                <a:gd name="T62" fmla="*/ 127 w 753"/>
                <a:gd name="T63" fmla="*/ 346 h 542"/>
                <a:gd name="T64" fmla="*/ 161 w 753"/>
                <a:gd name="T65" fmla="*/ 337 h 542"/>
                <a:gd name="T66" fmla="*/ 159 w 753"/>
                <a:gd name="T67" fmla="*/ 289 h 542"/>
                <a:gd name="T68" fmla="*/ 62 w 753"/>
                <a:gd name="T69" fmla="*/ 249 h 542"/>
                <a:gd name="T70" fmla="*/ 14 w 753"/>
                <a:gd name="T71" fmla="*/ 249 h 542"/>
                <a:gd name="T72" fmla="*/ 0 w 753"/>
                <a:gd name="T73" fmla="*/ 20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Freeform 25"/>
            <p:cNvSpPr>
              <a:spLocks/>
            </p:cNvSpPr>
            <p:nvPr/>
          </p:nvSpPr>
          <p:spPr bwMode="auto">
            <a:xfrm>
              <a:off x="4523773" y="4668936"/>
              <a:ext cx="569912" cy="622300"/>
            </a:xfrm>
            <a:custGeom>
              <a:avLst/>
              <a:gdLst>
                <a:gd name="T0" fmla="*/ 446 w 521"/>
                <a:gd name="T1" fmla="*/ 70 h 582"/>
                <a:gd name="T2" fmla="*/ 435 w 521"/>
                <a:gd name="T3" fmla="*/ 21 h 582"/>
                <a:gd name="T4" fmla="*/ 399 w 521"/>
                <a:gd name="T5" fmla="*/ 28 h 582"/>
                <a:gd name="T6" fmla="*/ 371 w 521"/>
                <a:gd name="T7" fmla="*/ 46 h 582"/>
                <a:gd name="T8" fmla="*/ 343 w 521"/>
                <a:gd name="T9" fmla="*/ 26 h 582"/>
                <a:gd name="T10" fmla="*/ 295 w 521"/>
                <a:gd name="T11" fmla="*/ 33 h 582"/>
                <a:gd name="T12" fmla="*/ 141 w 521"/>
                <a:gd name="T13" fmla="*/ 0 h 582"/>
                <a:gd name="T14" fmla="*/ 151 w 521"/>
                <a:gd name="T15" fmla="*/ 39 h 582"/>
                <a:gd name="T16" fmla="*/ 82 w 521"/>
                <a:gd name="T17" fmla="*/ 39 h 582"/>
                <a:gd name="T18" fmla="*/ 25 w 521"/>
                <a:gd name="T19" fmla="*/ 110 h 582"/>
                <a:gd name="T20" fmla="*/ 49 w 521"/>
                <a:gd name="T21" fmla="*/ 277 h 582"/>
                <a:gd name="T22" fmla="*/ 4 w 521"/>
                <a:gd name="T23" fmla="*/ 338 h 582"/>
                <a:gd name="T24" fmla="*/ 63 w 521"/>
                <a:gd name="T25" fmla="*/ 345 h 582"/>
                <a:gd name="T26" fmla="*/ 76 w 521"/>
                <a:gd name="T27" fmla="*/ 451 h 582"/>
                <a:gd name="T28" fmla="*/ 124 w 521"/>
                <a:gd name="T29" fmla="*/ 423 h 582"/>
                <a:gd name="T30" fmla="*/ 144 w 521"/>
                <a:gd name="T31" fmla="*/ 447 h 582"/>
                <a:gd name="T32" fmla="*/ 194 w 521"/>
                <a:gd name="T33" fmla="*/ 414 h 582"/>
                <a:gd name="T34" fmla="*/ 242 w 521"/>
                <a:gd name="T35" fmla="*/ 414 h 582"/>
                <a:gd name="T36" fmla="*/ 267 w 521"/>
                <a:gd name="T37" fmla="*/ 452 h 582"/>
                <a:gd name="T38" fmla="*/ 237 w 521"/>
                <a:gd name="T39" fmla="*/ 524 h 582"/>
                <a:gd name="T40" fmla="*/ 237 w 521"/>
                <a:gd name="T41" fmla="*/ 555 h 582"/>
                <a:gd name="T42" fmla="*/ 288 w 521"/>
                <a:gd name="T43" fmla="*/ 581 h 582"/>
                <a:gd name="T44" fmla="*/ 323 w 521"/>
                <a:gd name="T45" fmla="*/ 568 h 582"/>
                <a:gd name="T46" fmla="*/ 343 w 521"/>
                <a:gd name="T47" fmla="*/ 524 h 582"/>
                <a:gd name="T48" fmla="*/ 378 w 521"/>
                <a:gd name="T49" fmla="*/ 517 h 582"/>
                <a:gd name="T50" fmla="*/ 426 w 521"/>
                <a:gd name="T51" fmla="*/ 522 h 582"/>
                <a:gd name="T52" fmla="*/ 419 w 521"/>
                <a:gd name="T53" fmla="*/ 493 h 582"/>
                <a:gd name="T54" fmla="*/ 492 w 521"/>
                <a:gd name="T55" fmla="*/ 482 h 582"/>
                <a:gd name="T56" fmla="*/ 509 w 521"/>
                <a:gd name="T57" fmla="*/ 447 h 582"/>
                <a:gd name="T58" fmla="*/ 517 w 521"/>
                <a:gd name="T59" fmla="*/ 350 h 582"/>
                <a:gd name="T60" fmla="*/ 485 w 521"/>
                <a:gd name="T61" fmla="*/ 303 h 582"/>
                <a:gd name="T62" fmla="*/ 476 w 521"/>
                <a:gd name="T63" fmla="*/ 264 h 582"/>
                <a:gd name="T64" fmla="*/ 458 w 521"/>
                <a:gd name="T65" fmla="*/ 260 h 582"/>
                <a:gd name="T66" fmla="*/ 485 w 521"/>
                <a:gd name="T67" fmla="*/ 190 h 582"/>
                <a:gd name="T68" fmla="*/ 497 w 521"/>
                <a:gd name="T69" fmla="*/ 13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Freeform 26"/>
            <p:cNvSpPr>
              <a:spLocks/>
            </p:cNvSpPr>
            <p:nvPr/>
          </p:nvSpPr>
          <p:spPr bwMode="auto">
            <a:xfrm>
              <a:off x="4457098" y="4300636"/>
              <a:ext cx="801687" cy="490538"/>
            </a:xfrm>
            <a:custGeom>
              <a:avLst/>
              <a:gdLst>
                <a:gd name="T0" fmla="*/ 99 w 733"/>
                <a:gd name="T1" fmla="*/ 420 h 456"/>
                <a:gd name="T2" fmla="*/ 184 w 733"/>
                <a:gd name="T3" fmla="*/ 400 h 456"/>
                <a:gd name="T4" fmla="*/ 189 w 733"/>
                <a:gd name="T5" fmla="*/ 356 h 456"/>
                <a:gd name="T6" fmla="*/ 315 w 733"/>
                <a:gd name="T7" fmla="*/ 351 h 456"/>
                <a:gd name="T8" fmla="*/ 375 w 733"/>
                <a:gd name="T9" fmla="*/ 391 h 456"/>
                <a:gd name="T10" fmla="*/ 427 w 733"/>
                <a:gd name="T11" fmla="*/ 363 h 456"/>
                <a:gd name="T12" fmla="*/ 448 w 733"/>
                <a:gd name="T13" fmla="*/ 391 h 456"/>
                <a:gd name="T14" fmla="*/ 486 w 733"/>
                <a:gd name="T15" fmla="*/ 349 h 456"/>
                <a:gd name="T16" fmla="*/ 498 w 733"/>
                <a:gd name="T17" fmla="*/ 400 h 456"/>
                <a:gd name="T18" fmla="*/ 530 w 733"/>
                <a:gd name="T19" fmla="*/ 420 h 456"/>
                <a:gd name="T20" fmla="*/ 591 w 733"/>
                <a:gd name="T21" fmla="*/ 384 h 456"/>
                <a:gd name="T22" fmla="*/ 692 w 733"/>
                <a:gd name="T23" fmla="*/ 322 h 456"/>
                <a:gd name="T24" fmla="*/ 684 w 733"/>
                <a:gd name="T25" fmla="*/ 222 h 456"/>
                <a:gd name="T26" fmla="*/ 693 w 733"/>
                <a:gd name="T27" fmla="*/ 187 h 456"/>
                <a:gd name="T28" fmla="*/ 628 w 733"/>
                <a:gd name="T29" fmla="*/ 153 h 456"/>
                <a:gd name="T30" fmla="*/ 582 w 733"/>
                <a:gd name="T31" fmla="*/ 153 h 456"/>
                <a:gd name="T32" fmla="*/ 513 w 733"/>
                <a:gd name="T33" fmla="*/ 128 h 456"/>
                <a:gd name="T34" fmla="*/ 476 w 733"/>
                <a:gd name="T35" fmla="*/ 91 h 456"/>
                <a:gd name="T36" fmla="*/ 439 w 733"/>
                <a:gd name="T37" fmla="*/ 85 h 456"/>
                <a:gd name="T38" fmla="*/ 358 w 733"/>
                <a:gd name="T39" fmla="*/ 85 h 456"/>
                <a:gd name="T40" fmla="*/ 210 w 733"/>
                <a:gd name="T41" fmla="*/ 0 h 456"/>
                <a:gd name="T42" fmla="*/ 180 w 733"/>
                <a:gd name="T43" fmla="*/ 10 h 456"/>
                <a:gd name="T44" fmla="*/ 87 w 733"/>
                <a:gd name="T45" fmla="*/ 10 h 456"/>
                <a:gd name="T46" fmla="*/ 99 w 733"/>
                <a:gd name="T47" fmla="*/ 42 h 456"/>
                <a:gd name="T48" fmla="*/ 142 w 733"/>
                <a:gd name="T49" fmla="*/ 52 h 456"/>
                <a:gd name="T50" fmla="*/ 94 w 733"/>
                <a:gd name="T51" fmla="*/ 85 h 456"/>
                <a:gd name="T52" fmla="*/ 94 w 733"/>
                <a:gd name="T53" fmla="*/ 123 h 456"/>
                <a:gd name="T54" fmla="*/ 122 w 733"/>
                <a:gd name="T55" fmla="*/ 164 h 456"/>
                <a:gd name="T56" fmla="*/ 154 w 733"/>
                <a:gd name="T57" fmla="*/ 249 h 456"/>
                <a:gd name="T58" fmla="*/ 133 w 733"/>
                <a:gd name="T59" fmla="*/ 264 h 456"/>
                <a:gd name="T60" fmla="*/ 19 w 733"/>
                <a:gd name="T61" fmla="*/ 308 h 456"/>
                <a:gd name="T62" fmla="*/ 14 w 733"/>
                <a:gd name="T63" fmla="*/ 346 h 456"/>
                <a:gd name="T64" fmla="*/ 36 w 733"/>
                <a:gd name="T65" fmla="*/ 39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Freeform 27"/>
            <p:cNvSpPr>
              <a:spLocks/>
            </p:cNvSpPr>
            <p:nvPr/>
          </p:nvSpPr>
          <p:spPr bwMode="auto">
            <a:xfrm>
              <a:off x="4565048" y="5851624"/>
              <a:ext cx="258762" cy="231775"/>
            </a:xfrm>
            <a:custGeom>
              <a:avLst/>
              <a:gdLst>
                <a:gd name="T0" fmla="*/ 237 w 238"/>
                <a:gd name="T1" fmla="*/ 36 h 215"/>
                <a:gd name="T2" fmla="*/ 192 w 238"/>
                <a:gd name="T3" fmla="*/ 110 h 215"/>
                <a:gd name="T4" fmla="*/ 192 w 238"/>
                <a:gd name="T5" fmla="*/ 144 h 215"/>
                <a:gd name="T6" fmla="*/ 105 w 238"/>
                <a:gd name="T7" fmla="*/ 214 h 215"/>
                <a:gd name="T8" fmla="*/ 18 w 238"/>
                <a:gd name="T9" fmla="*/ 182 h 215"/>
                <a:gd name="T10" fmla="*/ 0 w 238"/>
                <a:gd name="T11" fmla="*/ 120 h 215"/>
                <a:gd name="T12" fmla="*/ 4 w 238"/>
                <a:gd name="T13" fmla="*/ 90 h 215"/>
                <a:gd name="T14" fmla="*/ 54 w 238"/>
                <a:gd name="T15" fmla="*/ 43 h 215"/>
                <a:gd name="T16" fmla="*/ 69 w 238"/>
                <a:gd name="T17" fmla="*/ 28 h 215"/>
                <a:gd name="T18" fmla="*/ 150 w 238"/>
                <a:gd name="T19" fmla="*/ 16 h 215"/>
                <a:gd name="T20" fmla="*/ 186 w 238"/>
                <a:gd name="T21" fmla="*/ 12 h 215"/>
                <a:gd name="T22" fmla="*/ 198 w 238"/>
                <a:gd name="T23" fmla="*/ 0 h 215"/>
                <a:gd name="T24" fmla="*/ 224 w 238"/>
                <a:gd name="T25" fmla="*/ 4 h 215"/>
                <a:gd name="T26" fmla="*/ 237 w 238"/>
                <a:gd name="T27" fmla="*/ 3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 name="Oval 28"/>
            <p:cNvSpPr>
              <a:spLocks noChangeArrowheads="1"/>
            </p:cNvSpPr>
            <p:nvPr/>
          </p:nvSpPr>
          <p:spPr bwMode="auto">
            <a:xfrm>
              <a:off x="5484210" y="4368899"/>
              <a:ext cx="66675" cy="65087"/>
            </a:xfrm>
            <a:prstGeom prst="ellipse">
              <a:avLst/>
            </a:prstGeom>
            <a:grpFill/>
            <a:ln w="9525">
              <a:solidFill>
                <a:srgbClr val="39B44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2121" tIns="26060" rIns="52121" bIns="26060"/>
            <a:lstStyle/>
            <a:p>
              <a:endParaRPr lang="zh-CN" altLang="zh-CN"/>
            </a:p>
          </p:txBody>
        </p:sp>
        <p:sp>
          <p:nvSpPr>
            <p:cNvPr id="54" name="Freeform 29"/>
            <p:cNvSpPr>
              <a:spLocks/>
            </p:cNvSpPr>
            <p:nvPr/>
          </p:nvSpPr>
          <p:spPr bwMode="auto">
            <a:xfrm>
              <a:off x="3017235" y="3225899"/>
              <a:ext cx="1417638" cy="1185862"/>
            </a:xfrm>
            <a:custGeom>
              <a:avLst/>
              <a:gdLst>
                <a:gd name="T0" fmla="*/ 0 w 1299"/>
                <a:gd name="T1" fmla="*/ 207 h 1107"/>
                <a:gd name="T2" fmla="*/ 49 w 1299"/>
                <a:gd name="T3" fmla="*/ 157 h 1107"/>
                <a:gd name="T4" fmla="*/ 200 w 1299"/>
                <a:gd name="T5" fmla="*/ 71 h 1107"/>
                <a:gd name="T6" fmla="*/ 237 w 1299"/>
                <a:gd name="T7" fmla="*/ 19 h 1107"/>
                <a:gd name="T8" fmla="*/ 269 w 1299"/>
                <a:gd name="T9" fmla="*/ 2 h 1107"/>
                <a:gd name="T10" fmla="*/ 327 w 1299"/>
                <a:gd name="T11" fmla="*/ 39 h 1107"/>
                <a:gd name="T12" fmla="*/ 332 w 1299"/>
                <a:gd name="T13" fmla="*/ 149 h 1107"/>
                <a:gd name="T14" fmla="*/ 412 w 1299"/>
                <a:gd name="T15" fmla="*/ 244 h 1107"/>
                <a:gd name="T16" fmla="*/ 542 w 1299"/>
                <a:gd name="T17" fmla="*/ 212 h 1107"/>
                <a:gd name="T18" fmla="*/ 577 w 1299"/>
                <a:gd name="T19" fmla="*/ 239 h 1107"/>
                <a:gd name="T20" fmla="*/ 519 w 1299"/>
                <a:gd name="T21" fmla="*/ 299 h 1107"/>
                <a:gd name="T22" fmla="*/ 580 w 1299"/>
                <a:gd name="T23" fmla="*/ 362 h 1107"/>
                <a:gd name="T24" fmla="*/ 609 w 1299"/>
                <a:gd name="T25" fmla="*/ 371 h 1107"/>
                <a:gd name="T26" fmla="*/ 639 w 1299"/>
                <a:gd name="T27" fmla="*/ 417 h 1107"/>
                <a:gd name="T28" fmla="*/ 756 w 1299"/>
                <a:gd name="T29" fmla="*/ 419 h 1107"/>
                <a:gd name="T30" fmla="*/ 868 w 1299"/>
                <a:gd name="T31" fmla="*/ 374 h 1107"/>
                <a:gd name="T32" fmla="*/ 879 w 1299"/>
                <a:gd name="T33" fmla="*/ 446 h 1107"/>
                <a:gd name="T34" fmla="*/ 849 w 1299"/>
                <a:gd name="T35" fmla="*/ 485 h 1107"/>
                <a:gd name="T36" fmla="*/ 840 w 1299"/>
                <a:gd name="T37" fmla="*/ 543 h 1107"/>
                <a:gd name="T38" fmla="*/ 923 w 1299"/>
                <a:gd name="T39" fmla="*/ 576 h 1107"/>
                <a:gd name="T40" fmla="*/ 1005 w 1299"/>
                <a:gd name="T41" fmla="*/ 719 h 1107"/>
                <a:gd name="T42" fmla="*/ 1041 w 1299"/>
                <a:gd name="T43" fmla="*/ 777 h 1107"/>
                <a:gd name="T44" fmla="*/ 1083 w 1299"/>
                <a:gd name="T45" fmla="*/ 806 h 1107"/>
                <a:gd name="T46" fmla="*/ 1096 w 1299"/>
                <a:gd name="T47" fmla="*/ 772 h 1107"/>
                <a:gd name="T48" fmla="*/ 1138 w 1299"/>
                <a:gd name="T49" fmla="*/ 724 h 1107"/>
                <a:gd name="T50" fmla="*/ 1096 w 1299"/>
                <a:gd name="T51" fmla="*/ 689 h 1107"/>
                <a:gd name="T52" fmla="*/ 1120 w 1299"/>
                <a:gd name="T53" fmla="*/ 600 h 1107"/>
                <a:gd name="T54" fmla="*/ 1162 w 1299"/>
                <a:gd name="T55" fmla="*/ 609 h 1107"/>
                <a:gd name="T56" fmla="*/ 1247 w 1299"/>
                <a:gd name="T57" fmla="*/ 662 h 1107"/>
                <a:gd name="T58" fmla="*/ 1298 w 1299"/>
                <a:gd name="T59" fmla="*/ 714 h 1107"/>
                <a:gd name="T60" fmla="*/ 1288 w 1299"/>
                <a:gd name="T61" fmla="*/ 784 h 1107"/>
                <a:gd name="T62" fmla="*/ 1223 w 1299"/>
                <a:gd name="T63" fmla="*/ 806 h 1107"/>
                <a:gd name="T64" fmla="*/ 1214 w 1299"/>
                <a:gd name="T65" fmla="*/ 824 h 1107"/>
                <a:gd name="T66" fmla="*/ 1167 w 1299"/>
                <a:gd name="T67" fmla="*/ 843 h 1107"/>
                <a:gd name="T68" fmla="*/ 1113 w 1299"/>
                <a:gd name="T69" fmla="*/ 830 h 1107"/>
                <a:gd name="T70" fmla="*/ 1113 w 1299"/>
                <a:gd name="T71" fmla="*/ 855 h 1107"/>
                <a:gd name="T72" fmla="*/ 1091 w 1299"/>
                <a:gd name="T73" fmla="*/ 892 h 1107"/>
                <a:gd name="T74" fmla="*/ 1101 w 1299"/>
                <a:gd name="T75" fmla="*/ 962 h 1107"/>
                <a:gd name="T76" fmla="*/ 1106 w 1299"/>
                <a:gd name="T77" fmla="*/ 996 h 1107"/>
                <a:gd name="T78" fmla="*/ 1046 w 1299"/>
                <a:gd name="T79" fmla="*/ 1008 h 1107"/>
                <a:gd name="T80" fmla="*/ 1053 w 1299"/>
                <a:gd name="T81" fmla="*/ 1070 h 1107"/>
                <a:gd name="T82" fmla="*/ 1020 w 1299"/>
                <a:gd name="T83" fmla="*/ 1095 h 1107"/>
                <a:gd name="T84" fmla="*/ 948 w 1299"/>
                <a:gd name="T85" fmla="*/ 1101 h 1107"/>
                <a:gd name="T86" fmla="*/ 917 w 1299"/>
                <a:gd name="T87" fmla="*/ 1046 h 1107"/>
                <a:gd name="T88" fmla="*/ 881 w 1299"/>
                <a:gd name="T89" fmla="*/ 1046 h 1107"/>
                <a:gd name="T90" fmla="*/ 812 w 1299"/>
                <a:gd name="T91" fmla="*/ 987 h 1107"/>
                <a:gd name="T92" fmla="*/ 798 w 1299"/>
                <a:gd name="T93" fmla="*/ 934 h 1107"/>
                <a:gd name="T94" fmla="*/ 723 w 1299"/>
                <a:gd name="T95" fmla="*/ 962 h 1107"/>
                <a:gd name="T96" fmla="*/ 704 w 1299"/>
                <a:gd name="T97" fmla="*/ 992 h 1107"/>
                <a:gd name="T98" fmla="*/ 626 w 1299"/>
                <a:gd name="T99" fmla="*/ 948 h 1107"/>
                <a:gd name="T100" fmla="*/ 623 w 1299"/>
                <a:gd name="T101" fmla="*/ 904 h 1107"/>
                <a:gd name="T102" fmla="*/ 674 w 1299"/>
                <a:gd name="T103" fmla="*/ 934 h 1107"/>
                <a:gd name="T104" fmla="*/ 695 w 1299"/>
                <a:gd name="T105" fmla="*/ 873 h 1107"/>
                <a:gd name="T106" fmla="*/ 741 w 1299"/>
                <a:gd name="T107" fmla="*/ 830 h 1107"/>
                <a:gd name="T108" fmla="*/ 779 w 1299"/>
                <a:gd name="T109" fmla="*/ 770 h 1107"/>
                <a:gd name="T110" fmla="*/ 761 w 1299"/>
                <a:gd name="T111" fmla="*/ 675 h 1107"/>
                <a:gd name="T112" fmla="*/ 690 w 1299"/>
                <a:gd name="T113" fmla="*/ 543 h 1107"/>
                <a:gd name="T114" fmla="*/ 614 w 1299"/>
                <a:gd name="T115" fmla="*/ 514 h 1107"/>
                <a:gd name="T116" fmla="*/ 531 w 1299"/>
                <a:gd name="T117" fmla="*/ 419 h 1107"/>
                <a:gd name="T118" fmla="*/ 397 w 1299"/>
                <a:gd name="T119" fmla="*/ 382 h 1107"/>
                <a:gd name="T120" fmla="*/ 292 w 1299"/>
                <a:gd name="T121" fmla="*/ 394 h 1107"/>
                <a:gd name="T122" fmla="*/ 209 w 1299"/>
                <a:gd name="T123" fmla="*/ 427 h 1107"/>
                <a:gd name="T124" fmla="*/ 125 w 1299"/>
                <a:gd name="T125" fmla="*/ 376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 name="Freeform 30"/>
            <p:cNvSpPr>
              <a:spLocks/>
            </p:cNvSpPr>
            <p:nvPr/>
          </p:nvSpPr>
          <p:spPr bwMode="auto">
            <a:xfrm>
              <a:off x="4158648" y="3570386"/>
              <a:ext cx="530225" cy="908050"/>
            </a:xfrm>
            <a:custGeom>
              <a:avLst/>
              <a:gdLst>
                <a:gd name="T0" fmla="*/ 401 w 482"/>
                <a:gd name="T1" fmla="*/ 504 h 849"/>
                <a:gd name="T2" fmla="*/ 390 w 482"/>
                <a:gd name="T3" fmla="*/ 287 h 849"/>
                <a:gd name="T4" fmla="*/ 424 w 482"/>
                <a:gd name="T5" fmla="*/ 213 h 849"/>
                <a:gd name="T6" fmla="*/ 421 w 482"/>
                <a:gd name="T7" fmla="*/ 114 h 849"/>
                <a:gd name="T8" fmla="*/ 441 w 482"/>
                <a:gd name="T9" fmla="*/ 44 h 849"/>
                <a:gd name="T10" fmla="*/ 426 w 482"/>
                <a:gd name="T11" fmla="*/ 0 h 849"/>
                <a:gd name="T12" fmla="*/ 353 w 482"/>
                <a:gd name="T13" fmla="*/ 25 h 849"/>
                <a:gd name="T14" fmla="*/ 327 w 482"/>
                <a:gd name="T15" fmla="*/ 86 h 849"/>
                <a:gd name="T16" fmla="*/ 299 w 482"/>
                <a:gd name="T17" fmla="*/ 109 h 849"/>
                <a:gd name="T18" fmla="*/ 205 w 482"/>
                <a:gd name="T19" fmla="*/ 217 h 849"/>
                <a:gd name="T20" fmla="*/ 136 w 482"/>
                <a:gd name="T21" fmla="*/ 213 h 849"/>
                <a:gd name="T22" fmla="*/ 118 w 482"/>
                <a:gd name="T23" fmla="*/ 283 h 849"/>
                <a:gd name="T24" fmla="*/ 205 w 482"/>
                <a:gd name="T25" fmla="*/ 337 h 849"/>
                <a:gd name="T26" fmla="*/ 257 w 482"/>
                <a:gd name="T27" fmla="*/ 389 h 849"/>
                <a:gd name="T28" fmla="*/ 247 w 482"/>
                <a:gd name="T29" fmla="*/ 458 h 849"/>
                <a:gd name="T30" fmla="*/ 181 w 482"/>
                <a:gd name="T31" fmla="*/ 480 h 849"/>
                <a:gd name="T32" fmla="*/ 171 w 482"/>
                <a:gd name="T33" fmla="*/ 497 h 849"/>
                <a:gd name="T34" fmla="*/ 122 w 482"/>
                <a:gd name="T35" fmla="*/ 517 h 849"/>
                <a:gd name="T36" fmla="*/ 68 w 482"/>
                <a:gd name="T37" fmla="*/ 504 h 849"/>
                <a:gd name="T38" fmla="*/ 68 w 482"/>
                <a:gd name="T39" fmla="*/ 529 h 849"/>
                <a:gd name="T40" fmla="*/ 45 w 482"/>
                <a:gd name="T41" fmla="*/ 566 h 849"/>
                <a:gd name="T42" fmla="*/ 55 w 482"/>
                <a:gd name="T43" fmla="*/ 636 h 849"/>
                <a:gd name="T44" fmla="*/ 60 w 482"/>
                <a:gd name="T45" fmla="*/ 670 h 849"/>
                <a:gd name="T46" fmla="*/ 0 w 482"/>
                <a:gd name="T47" fmla="*/ 682 h 849"/>
                <a:gd name="T48" fmla="*/ 7 w 482"/>
                <a:gd name="T49" fmla="*/ 744 h 849"/>
                <a:gd name="T50" fmla="*/ 30 w 482"/>
                <a:gd name="T51" fmla="*/ 769 h 849"/>
                <a:gd name="T52" fmla="*/ 113 w 482"/>
                <a:gd name="T53" fmla="*/ 759 h 849"/>
                <a:gd name="T54" fmla="*/ 131 w 482"/>
                <a:gd name="T55" fmla="*/ 779 h 849"/>
                <a:gd name="T56" fmla="*/ 213 w 482"/>
                <a:gd name="T57" fmla="*/ 815 h 849"/>
                <a:gd name="T58" fmla="*/ 317 w 482"/>
                <a:gd name="T59" fmla="*/ 827 h 849"/>
                <a:gd name="T60" fmla="*/ 367 w 482"/>
                <a:gd name="T61" fmla="*/ 839 h 849"/>
                <a:gd name="T62" fmla="*/ 356 w 482"/>
                <a:gd name="T63" fmla="*/ 792 h 849"/>
                <a:gd name="T64" fmla="*/ 401 w 482"/>
                <a:gd name="T65" fmla="*/ 747 h 849"/>
                <a:gd name="T66" fmla="*/ 390 w 482"/>
                <a:gd name="T67" fmla="*/ 725 h 849"/>
                <a:gd name="T68" fmla="*/ 346 w 482"/>
                <a:gd name="T69" fmla="*/ 697 h 849"/>
                <a:gd name="T70" fmla="*/ 431 w 482"/>
                <a:gd name="T71" fmla="*/ 688 h 849"/>
                <a:gd name="T72" fmla="*/ 458 w 482"/>
                <a:gd name="T73" fmla="*/ 694 h 849"/>
                <a:gd name="T74" fmla="*/ 481 w 482"/>
                <a:gd name="T75" fmla="*/ 647 h 849"/>
                <a:gd name="T76" fmla="*/ 412 w 482"/>
                <a:gd name="T77" fmla="*/ 5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Freeform 31"/>
            <p:cNvSpPr>
              <a:spLocks/>
            </p:cNvSpPr>
            <p:nvPr/>
          </p:nvSpPr>
          <p:spPr bwMode="auto">
            <a:xfrm>
              <a:off x="5088923" y="4083149"/>
              <a:ext cx="493712" cy="582612"/>
            </a:xfrm>
            <a:custGeom>
              <a:avLst/>
              <a:gdLst>
                <a:gd name="T0" fmla="*/ 108 w 451"/>
                <a:gd name="T1" fmla="*/ 0 h 543"/>
                <a:gd name="T2" fmla="*/ 186 w 451"/>
                <a:gd name="T3" fmla="*/ 46 h 543"/>
                <a:gd name="T4" fmla="*/ 247 w 451"/>
                <a:gd name="T5" fmla="*/ 73 h 543"/>
                <a:gd name="T6" fmla="*/ 276 w 451"/>
                <a:gd name="T7" fmla="*/ 77 h 543"/>
                <a:gd name="T8" fmla="*/ 292 w 451"/>
                <a:gd name="T9" fmla="*/ 143 h 543"/>
                <a:gd name="T10" fmla="*/ 339 w 451"/>
                <a:gd name="T11" fmla="*/ 171 h 543"/>
                <a:gd name="T12" fmla="*/ 376 w 451"/>
                <a:gd name="T13" fmla="*/ 148 h 543"/>
                <a:gd name="T14" fmla="*/ 388 w 451"/>
                <a:gd name="T15" fmla="*/ 187 h 543"/>
                <a:gd name="T16" fmla="*/ 344 w 451"/>
                <a:gd name="T17" fmla="*/ 212 h 543"/>
                <a:gd name="T18" fmla="*/ 328 w 451"/>
                <a:gd name="T19" fmla="*/ 244 h 543"/>
                <a:gd name="T20" fmla="*/ 376 w 451"/>
                <a:gd name="T21" fmla="*/ 292 h 543"/>
                <a:gd name="T22" fmla="*/ 450 w 451"/>
                <a:gd name="T23" fmla="*/ 328 h 543"/>
                <a:gd name="T24" fmla="*/ 438 w 451"/>
                <a:gd name="T25" fmla="*/ 388 h 543"/>
                <a:gd name="T26" fmla="*/ 438 w 451"/>
                <a:gd name="T27" fmla="*/ 418 h 543"/>
                <a:gd name="T28" fmla="*/ 398 w 451"/>
                <a:gd name="T29" fmla="*/ 441 h 543"/>
                <a:gd name="T30" fmla="*/ 364 w 451"/>
                <a:gd name="T31" fmla="*/ 534 h 543"/>
                <a:gd name="T32" fmla="*/ 337 w 451"/>
                <a:gd name="T33" fmla="*/ 521 h 543"/>
                <a:gd name="T34" fmla="*/ 264 w 451"/>
                <a:gd name="T35" fmla="*/ 496 h 543"/>
                <a:gd name="T36" fmla="*/ 207 w 451"/>
                <a:gd name="T37" fmla="*/ 531 h 543"/>
                <a:gd name="T38" fmla="*/ 223 w 451"/>
                <a:gd name="T39" fmla="*/ 490 h 543"/>
                <a:gd name="T40" fmla="*/ 159 w 451"/>
                <a:gd name="T41" fmla="*/ 512 h 543"/>
                <a:gd name="T42" fmla="*/ 127 w 451"/>
                <a:gd name="T43" fmla="*/ 398 h 543"/>
                <a:gd name="T44" fmla="*/ 98 w 451"/>
                <a:gd name="T45" fmla="*/ 380 h 543"/>
                <a:gd name="T46" fmla="*/ 73 w 451"/>
                <a:gd name="T47" fmla="*/ 320 h 543"/>
                <a:gd name="T48" fmla="*/ 103 w 451"/>
                <a:gd name="T49" fmla="*/ 281 h 543"/>
                <a:gd name="T50" fmla="*/ 88 w 451"/>
                <a:gd name="T51" fmla="*/ 226 h 543"/>
                <a:gd name="T52" fmla="*/ 27 w 451"/>
                <a:gd name="T53" fmla="*/ 223 h 543"/>
                <a:gd name="T54" fmla="*/ 27 w 451"/>
                <a:gd name="T55" fmla="*/ 169 h 543"/>
                <a:gd name="T56" fmla="*/ 50 w 451"/>
                <a:gd name="T57" fmla="*/ 123 h 543"/>
                <a:gd name="T58" fmla="*/ 61 w 451"/>
                <a:gd name="T59" fmla="*/ 65 h 543"/>
                <a:gd name="T60" fmla="*/ 98 w 451"/>
                <a:gd name="T61" fmla="*/ 103 h 543"/>
                <a:gd name="T62" fmla="*/ 136 w 451"/>
                <a:gd name="T63" fmla="*/ 71 h 543"/>
                <a:gd name="T64" fmla="*/ 98 w 451"/>
                <a:gd name="T65" fmla="*/ 2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Freeform 32"/>
            <p:cNvSpPr>
              <a:spLocks/>
            </p:cNvSpPr>
            <p:nvPr/>
          </p:nvSpPr>
          <p:spPr bwMode="auto">
            <a:xfrm>
              <a:off x="5207985" y="3997424"/>
              <a:ext cx="584200" cy="454025"/>
            </a:xfrm>
            <a:custGeom>
              <a:avLst/>
              <a:gdLst>
                <a:gd name="T0" fmla="*/ 494 w 533"/>
                <a:gd name="T1" fmla="*/ 338 h 427"/>
                <a:gd name="T2" fmla="*/ 483 w 533"/>
                <a:gd name="T3" fmla="*/ 374 h 427"/>
                <a:gd name="T4" fmla="*/ 468 w 533"/>
                <a:gd name="T5" fmla="*/ 394 h 427"/>
                <a:gd name="T6" fmla="*/ 441 w 533"/>
                <a:gd name="T7" fmla="*/ 426 h 427"/>
                <a:gd name="T8" fmla="*/ 398 w 533"/>
                <a:gd name="T9" fmla="*/ 418 h 427"/>
                <a:gd name="T10" fmla="*/ 365 w 533"/>
                <a:gd name="T11" fmla="*/ 399 h 427"/>
                <a:gd name="T12" fmla="*/ 343 w 533"/>
                <a:gd name="T13" fmla="*/ 409 h 427"/>
                <a:gd name="T14" fmla="*/ 272 w 533"/>
                <a:gd name="T15" fmla="*/ 400 h 427"/>
                <a:gd name="T16" fmla="*/ 270 w 533"/>
                <a:gd name="T17" fmla="*/ 373 h 427"/>
                <a:gd name="T18" fmla="*/ 232 w 533"/>
                <a:gd name="T19" fmla="*/ 347 h 427"/>
                <a:gd name="T20" fmla="*/ 222 w 533"/>
                <a:gd name="T21" fmla="*/ 324 h 427"/>
                <a:gd name="T22" fmla="*/ 237 w 533"/>
                <a:gd name="T23" fmla="*/ 306 h 427"/>
                <a:gd name="T24" fmla="*/ 237 w 533"/>
                <a:gd name="T25" fmla="*/ 292 h 427"/>
                <a:gd name="T26" fmla="*/ 237 w 533"/>
                <a:gd name="T27" fmla="*/ 274 h 427"/>
                <a:gd name="T28" fmla="*/ 282 w 533"/>
                <a:gd name="T29" fmla="*/ 267 h 427"/>
                <a:gd name="T30" fmla="*/ 284 w 533"/>
                <a:gd name="T31" fmla="*/ 249 h 427"/>
                <a:gd name="T32" fmla="*/ 270 w 533"/>
                <a:gd name="T33" fmla="*/ 229 h 427"/>
                <a:gd name="T34" fmla="*/ 244 w 533"/>
                <a:gd name="T35" fmla="*/ 227 h 427"/>
                <a:gd name="T36" fmla="*/ 232 w 533"/>
                <a:gd name="T37" fmla="*/ 251 h 427"/>
                <a:gd name="T38" fmla="*/ 196 w 533"/>
                <a:gd name="T39" fmla="*/ 245 h 427"/>
                <a:gd name="T40" fmla="*/ 186 w 533"/>
                <a:gd name="T41" fmla="*/ 225 h 427"/>
                <a:gd name="T42" fmla="*/ 162 w 533"/>
                <a:gd name="T43" fmla="*/ 213 h 427"/>
                <a:gd name="T44" fmla="*/ 169 w 533"/>
                <a:gd name="T45" fmla="*/ 158 h 427"/>
                <a:gd name="T46" fmla="*/ 164 w 533"/>
                <a:gd name="T47" fmla="*/ 152 h 427"/>
                <a:gd name="T48" fmla="*/ 139 w 533"/>
                <a:gd name="T49" fmla="*/ 154 h 427"/>
                <a:gd name="T50" fmla="*/ 123 w 533"/>
                <a:gd name="T51" fmla="*/ 139 h 427"/>
                <a:gd name="T52" fmla="*/ 78 w 533"/>
                <a:gd name="T53" fmla="*/ 127 h 427"/>
                <a:gd name="T54" fmla="*/ 54 w 533"/>
                <a:gd name="T55" fmla="*/ 103 h 427"/>
                <a:gd name="T56" fmla="*/ 0 w 533"/>
                <a:gd name="T57" fmla="*/ 80 h 427"/>
                <a:gd name="T58" fmla="*/ 4 w 533"/>
                <a:gd name="T59" fmla="*/ 56 h 427"/>
                <a:gd name="T60" fmla="*/ 27 w 533"/>
                <a:gd name="T61" fmla="*/ 49 h 427"/>
                <a:gd name="T62" fmla="*/ 66 w 533"/>
                <a:gd name="T63" fmla="*/ 80 h 427"/>
                <a:gd name="T64" fmla="*/ 78 w 533"/>
                <a:gd name="T65" fmla="*/ 80 h 427"/>
                <a:gd name="T66" fmla="*/ 116 w 533"/>
                <a:gd name="T67" fmla="*/ 78 h 427"/>
                <a:gd name="T68" fmla="*/ 136 w 533"/>
                <a:gd name="T69" fmla="*/ 61 h 427"/>
                <a:gd name="T70" fmla="*/ 166 w 533"/>
                <a:gd name="T71" fmla="*/ 85 h 427"/>
                <a:gd name="T72" fmla="*/ 180 w 533"/>
                <a:gd name="T73" fmla="*/ 63 h 427"/>
                <a:gd name="T74" fmla="*/ 181 w 533"/>
                <a:gd name="T75" fmla="*/ 51 h 427"/>
                <a:gd name="T76" fmla="*/ 206 w 533"/>
                <a:gd name="T77" fmla="*/ 36 h 427"/>
                <a:gd name="T78" fmla="*/ 214 w 533"/>
                <a:gd name="T79" fmla="*/ 4 h 427"/>
                <a:gd name="T80" fmla="*/ 237 w 533"/>
                <a:gd name="T81" fmla="*/ 0 h 427"/>
                <a:gd name="T82" fmla="*/ 300 w 533"/>
                <a:gd name="T83" fmla="*/ 44 h 427"/>
                <a:gd name="T84" fmla="*/ 343 w 533"/>
                <a:gd name="T85" fmla="*/ 61 h 427"/>
                <a:gd name="T86" fmla="*/ 427 w 533"/>
                <a:gd name="T87" fmla="*/ 200 h 427"/>
                <a:gd name="T88" fmla="*/ 422 w 533"/>
                <a:gd name="T89" fmla="*/ 213 h 427"/>
                <a:gd name="T90" fmla="*/ 479 w 533"/>
                <a:gd name="T91" fmla="*/ 240 h 427"/>
                <a:gd name="T92" fmla="*/ 494 w 533"/>
                <a:gd name="T93" fmla="*/ 264 h 427"/>
                <a:gd name="T94" fmla="*/ 519 w 533"/>
                <a:gd name="T95" fmla="*/ 276 h 427"/>
                <a:gd name="T96" fmla="*/ 532 w 533"/>
                <a:gd name="T97" fmla="*/ 302 h 427"/>
                <a:gd name="T98" fmla="*/ 515 w 533"/>
                <a:gd name="T99" fmla="*/ 308 h 427"/>
                <a:gd name="T100" fmla="*/ 487 w 533"/>
                <a:gd name="T101" fmla="*/ 298 h 427"/>
                <a:gd name="T102" fmla="*/ 446 w 533"/>
                <a:gd name="T103" fmla="*/ 298 h 427"/>
                <a:gd name="T104" fmla="*/ 409 w 533"/>
                <a:gd name="T105" fmla="*/ 286 h 427"/>
                <a:gd name="T106" fmla="*/ 398 w 533"/>
                <a:gd name="T107" fmla="*/ 298 h 427"/>
                <a:gd name="T108" fmla="*/ 429 w 533"/>
                <a:gd name="T109" fmla="*/ 308 h 427"/>
                <a:gd name="T110" fmla="*/ 463 w 533"/>
                <a:gd name="T111" fmla="*/ 323 h 427"/>
                <a:gd name="T112" fmla="*/ 494 w 533"/>
                <a:gd name="T113" fmla="*/ 3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Freeform 33"/>
            <p:cNvSpPr>
              <a:spLocks/>
            </p:cNvSpPr>
            <p:nvPr/>
          </p:nvSpPr>
          <p:spPr bwMode="auto">
            <a:xfrm>
              <a:off x="5727098" y="4364136"/>
              <a:ext cx="82550" cy="85725"/>
            </a:xfrm>
            <a:custGeom>
              <a:avLst/>
              <a:gdLst>
                <a:gd name="T0" fmla="*/ 32 w 76"/>
                <a:gd name="T1" fmla="*/ 79 h 80"/>
                <a:gd name="T2" fmla="*/ 0 w 76"/>
                <a:gd name="T3" fmla="*/ 52 h 80"/>
                <a:gd name="T4" fmla="*/ 14 w 76"/>
                <a:gd name="T5" fmla="*/ 33 h 80"/>
                <a:gd name="T6" fmla="*/ 25 w 76"/>
                <a:gd name="T7" fmla="*/ 0 h 80"/>
                <a:gd name="T8" fmla="*/ 58 w 76"/>
                <a:gd name="T9" fmla="*/ 13 h 80"/>
                <a:gd name="T10" fmla="*/ 75 w 76"/>
                <a:gd name="T11" fmla="*/ 35 h 80"/>
                <a:gd name="T12" fmla="*/ 64 w 76"/>
                <a:gd name="T13" fmla="*/ 52 h 80"/>
                <a:gd name="T14" fmla="*/ 32 w 76"/>
                <a:gd name="T15" fmla="*/ 7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0">
                  <a:moveTo>
                    <a:pt x="32" y="79"/>
                  </a:moveTo>
                  <a:lnTo>
                    <a:pt x="0" y="52"/>
                  </a:lnTo>
                  <a:lnTo>
                    <a:pt x="14" y="33"/>
                  </a:lnTo>
                  <a:lnTo>
                    <a:pt x="25" y="0"/>
                  </a:lnTo>
                  <a:lnTo>
                    <a:pt x="58" y="13"/>
                  </a:lnTo>
                  <a:lnTo>
                    <a:pt x="75" y="35"/>
                  </a:lnTo>
                  <a:lnTo>
                    <a:pt x="64" y="52"/>
                  </a:lnTo>
                  <a:lnTo>
                    <a:pt x="32" y="79"/>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Freeform 34"/>
            <p:cNvSpPr>
              <a:spLocks/>
            </p:cNvSpPr>
            <p:nvPr/>
          </p:nvSpPr>
          <p:spPr bwMode="auto">
            <a:xfrm>
              <a:off x="5306410" y="4784824"/>
              <a:ext cx="450850" cy="550862"/>
            </a:xfrm>
            <a:custGeom>
              <a:avLst/>
              <a:gdLst>
                <a:gd name="T0" fmla="*/ 0 w 410"/>
                <a:gd name="T1" fmla="*/ 393 h 515"/>
                <a:gd name="T2" fmla="*/ 15 w 410"/>
                <a:gd name="T3" fmla="*/ 305 h 515"/>
                <a:gd name="T4" fmla="*/ 30 w 410"/>
                <a:gd name="T5" fmla="*/ 284 h 515"/>
                <a:gd name="T6" fmla="*/ 36 w 410"/>
                <a:gd name="T7" fmla="*/ 259 h 515"/>
                <a:gd name="T8" fmla="*/ 52 w 410"/>
                <a:gd name="T9" fmla="*/ 222 h 515"/>
                <a:gd name="T10" fmla="*/ 43 w 410"/>
                <a:gd name="T11" fmla="*/ 208 h 515"/>
                <a:gd name="T12" fmla="*/ 45 w 410"/>
                <a:gd name="T13" fmla="*/ 176 h 515"/>
                <a:gd name="T14" fmla="*/ 87 w 410"/>
                <a:gd name="T15" fmla="*/ 128 h 515"/>
                <a:gd name="T16" fmla="*/ 86 w 410"/>
                <a:gd name="T17" fmla="*/ 97 h 515"/>
                <a:gd name="T18" fmla="*/ 111 w 410"/>
                <a:gd name="T19" fmla="*/ 50 h 515"/>
                <a:gd name="T20" fmla="*/ 139 w 410"/>
                <a:gd name="T21" fmla="*/ 58 h 515"/>
                <a:gd name="T22" fmla="*/ 192 w 410"/>
                <a:gd name="T23" fmla="*/ 19 h 515"/>
                <a:gd name="T24" fmla="*/ 202 w 410"/>
                <a:gd name="T25" fmla="*/ 0 h 515"/>
                <a:gd name="T26" fmla="*/ 235 w 410"/>
                <a:gd name="T27" fmla="*/ 4 h 515"/>
                <a:gd name="T28" fmla="*/ 251 w 410"/>
                <a:gd name="T29" fmla="*/ 48 h 515"/>
                <a:gd name="T30" fmla="*/ 265 w 410"/>
                <a:gd name="T31" fmla="*/ 78 h 515"/>
                <a:gd name="T32" fmla="*/ 300 w 410"/>
                <a:gd name="T33" fmla="*/ 78 h 515"/>
                <a:gd name="T34" fmla="*/ 319 w 410"/>
                <a:gd name="T35" fmla="*/ 50 h 515"/>
                <a:gd name="T36" fmla="*/ 352 w 410"/>
                <a:gd name="T37" fmla="*/ 82 h 515"/>
                <a:gd name="T38" fmla="*/ 409 w 410"/>
                <a:gd name="T39" fmla="*/ 63 h 515"/>
                <a:gd name="T40" fmla="*/ 374 w 410"/>
                <a:gd name="T41" fmla="*/ 145 h 515"/>
                <a:gd name="T42" fmla="*/ 352 w 410"/>
                <a:gd name="T43" fmla="*/ 135 h 515"/>
                <a:gd name="T44" fmla="*/ 340 w 410"/>
                <a:gd name="T45" fmla="*/ 144 h 515"/>
                <a:gd name="T46" fmla="*/ 338 w 410"/>
                <a:gd name="T47" fmla="*/ 150 h 515"/>
                <a:gd name="T48" fmla="*/ 357 w 410"/>
                <a:gd name="T49" fmla="*/ 172 h 515"/>
                <a:gd name="T50" fmla="*/ 352 w 410"/>
                <a:gd name="T51" fmla="*/ 249 h 515"/>
                <a:gd name="T52" fmla="*/ 357 w 410"/>
                <a:gd name="T53" fmla="*/ 273 h 515"/>
                <a:gd name="T54" fmla="*/ 352 w 410"/>
                <a:gd name="T55" fmla="*/ 281 h 515"/>
                <a:gd name="T56" fmla="*/ 327 w 410"/>
                <a:gd name="T57" fmla="*/ 276 h 515"/>
                <a:gd name="T58" fmla="*/ 315 w 410"/>
                <a:gd name="T59" fmla="*/ 290 h 515"/>
                <a:gd name="T60" fmla="*/ 324 w 410"/>
                <a:gd name="T61" fmla="*/ 311 h 515"/>
                <a:gd name="T62" fmla="*/ 295 w 410"/>
                <a:gd name="T63" fmla="*/ 337 h 515"/>
                <a:gd name="T64" fmla="*/ 303 w 410"/>
                <a:gd name="T65" fmla="*/ 347 h 515"/>
                <a:gd name="T66" fmla="*/ 275 w 410"/>
                <a:gd name="T67" fmla="*/ 362 h 515"/>
                <a:gd name="T68" fmla="*/ 279 w 410"/>
                <a:gd name="T69" fmla="*/ 381 h 515"/>
                <a:gd name="T70" fmla="*/ 270 w 410"/>
                <a:gd name="T71" fmla="*/ 391 h 515"/>
                <a:gd name="T72" fmla="*/ 235 w 410"/>
                <a:gd name="T73" fmla="*/ 391 h 515"/>
                <a:gd name="T74" fmla="*/ 215 w 410"/>
                <a:gd name="T75" fmla="*/ 408 h 515"/>
                <a:gd name="T76" fmla="*/ 212 w 410"/>
                <a:gd name="T77" fmla="*/ 415 h 515"/>
                <a:gd name="T78" fmla="*/ 229 w 410"/>
                <a:gd name="T79" fmla="*/ 427 h 515"/>
                <a:gd name="T80" fmla="*/ 210 w 410"/>
                <a:gd name="T81" fmla="*/ 457 h 515"/>
                <a:gd name="T82" fmla="*/ 185 w 410"/>
                <a:gd name="T83" fmla="*/ 489 h 515"/>
                <a:gd name="T84" fmla="*/ 173 w 410"/>
                <a:gd name="T85" fmla="*/ 485 h 515"/>
                <a:gd name="T86" fmla="*/ 149 w 410"/>
                <a:gd name="T87" fmla="*/ 514 h 515"/>
                <a:gd name="T88" fmla="*/ 119 w 410"/>
                <a:gd name="T89" fmla="*/ 450 h 515"/>
                <a:gd name="T90" fmla="*/ 92 w 410"/>
                <a:gd name="T91" fmla="*/ 415 h 515"/>
                <a:gd name="T92" fmla="*/ 75 w 410"/>
                <a:gd name="T93" fmla="*/ 417 h 515"/>
                <a:gd name="T94" fmla="*/ 63 w 410"/>
                <a:gd name="T95" fmla="*/ 408 h 515"/>
                <a:gd name="T96" fmla="*/ 0 w 410"/>
                <a:gd name="T97" fmla="*/ 393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 name="Freeform 35"/>
            <p:cNvSpPr>
              <a:spLocks/>
            </p:cNvSpPr>
            <p:nvPr/>
          </p:nvSpPr>
          <p:spPr bwMode="auto">
            <a:xfrm>
              <a:off x="5447698" y="4403824"/>
              <a:ext cx="395287" cy="452437"/>
            </a:xfrm>
            <a:custGeom>
              <a:avLst/>
              <a:gdLst>
                <a:gd name="T0" fmla="*/ 261 w 361"/>
                <a:gd name="T1" fmla="*/ 399 h 420"/>
                <a:gd name="T2" fmla="*/ 205 w 361"/>
                <a:gd name="T3" fmla="*/ 419 h 420"/>
                <a:gd name="T4" fmla="*/ 172 w 361"/>
                <a:gd name="T5" fmla="*/ 386 h 420"/>
                <a:gd name="T6" fmla="*/ 152 w 361"/>
                <a:gd name="T7" fmla="*/ 414 h 420"/>
                <a:gd name="T8" fmla="*/ 118 w 361"/>
                <a:gd name="T9" fmla="*/ 414 h 420"/>
                <a:gd name="T10" fmla="*/ 104 w 361"/>
                <a:gd name="T11" fmla="*/ 384 h 420"/>
                <a:gd name="T12" fmla="*/ 88 w 361"/>
                <a:gd name="T13" fmla="*/ 340 h 420"/>
                <a:gd name="T14" fmla="*/ 55 w 361"/>
                <a:gd name="T15" fmla="*/ 336 h 420"/>
                <a:gd name="T16" fmla="*/ 22 w 361"/>
                <a:gd name="T17" fmla="*/ 272 h 420"/>
                <a:gd name="T18" fmla="*/ 0 w 361"/>
                <a:gd name="T19" fmla="*/ 241 h 420"/>
                <a:gd name="T20" fmla="*/ 15 w 361"/>
                <a:gd name="T21" fmla="*/ 226 h 420"/>
                <a:gd name="T22" fmla="*/ 22 w 361"/>
                <a:gd name="T23" fmla="*/ 219 h 420"/>
                <a:gd name="T24" fmla="*/ 57 w 361"/>
                <a:gd name="T25" fmla="*/ 168 h 420"/>
                <a:gd name="T26" fmla="*/ 55 w 361"/>
                <a:gd name="T27" fmla="*/ 126 h 420"/>
                <a:gd name="T28" fmla="*/ 68 w 361"/>
                <a:gd name="T29" fmla="*/ 108 h 420"/>
                <a:gd name="T30" fmla="*/ 94 w 361"/>
                <a:gd name="T31" fmla="*/ 104 h 420"/>
                <a:gd name="T32" fmla="*/ 104 w 361"/>
                <a:gd name="T33" fmla="*/ 92 h 420"/>
                <a:gd name="T34" fmla="*/ 94 w 361"/>
                <a:gd name="T35" fmla="*/ 73 h 420"/>
                <a:gd name="T36" fmla="*/ 106 w 361"/>
                <a:gd name="T37" fmla="*/ 51 h 420"/>
                <a:gd name="T38" fmla="*/ 106 w 361"/>
                <a:gd name="T39" fmla="*/ 14 h 420"/>
                <a:gd name="T40" fmla="*/ 128 w 361"/>
                <a:gd name="T41" fmla="*/ 4 h 420"/>
                <a:gd name="T42" fmla="*/ 160 w 361"/>
                <a:gd name="T43" fmla="*/ 24 h 420"/>
                <a:gd name="T44" fmla="*/ 205 w 361"/>
                <a:gd name="T45" fmla="*/ 31 h 420"/>
                <a:gd name="T46" fmla="*/ 230 w 361"/>
                <a:gd name="T47" fmla="*/ 0 h 420"/>
                <a:gd name="T48" fmla="*/ 266 w 361"/>
                <a:gd name="T49" fmla="*/ 28 h 420"/>
                <a:gd name="T50" fmla="*/ 250 w 361"/>
                <a:gd name="T51" fmla="*/ 37 h 420"/>
                <a:gd name="T52" fmla="*/ 232 w 361"/>
                <a:gd name="T53" fmla="*/ 64 h 420"/>
                <a:gd name="T54" fmla="*/ 205 w 361"/>
                <a:gd name="T55" fmla="*/ 73 h 420"/>
                <a:gd name="T56" fmla="*/ 198 w 361"/>
                <a:gd name="T57" fmla="*/ 79 h 420"/>
                <a:gd name="T58" fmla="*/ 220 w 361"/>
                <a:gd name="T59" fmla="*/ 94 h 420"/>
                <a:gd name="T60" fmla="*/ 270 w 361"/>
                <a:gd name="T61" fmla="*/ 73 h 420"/>
                <a:gd name="T62" fmla="*/ 350 w 361"/>
                <a:gd name="T63" fmla="*/ 105 h 420"/>
                <a:gd name="T64" fmla="*/ 360 w 361"/>
                <a:gd name="T65" fmla="*/ 174 h 420"/>
                <a:gd name="T66" fmla="*/ 326 w 361"/>
                <a:gd name="T67" fmla="*/ 174 h 420"/>
                <a:gd name="T68" fmla="*/ 324 w 361"/>
                <a:gd name="T69" fmla="*/ 194 h 420"/>
                <a:gd name="T70" fmla="*/ 340 w 361"/>
                <a:gd name="T71" fmla="*/ 224 h 420"/>
                <a:gd name="T72" fmla="*/ 326 w 361"/>
                <a:gd name="T73" fmla="*/ 241 h 420"/>
                <a:gd name="T74" fmla="*/ 343 w 361"/>
                <a:gd name="T75" fmla="*/ 266 h 420"/>
                <a:gd name="T76" fmla="*/ 316 w 361"/>
                <a:gd name="T77" fmla="*/ 300 h 420"/>
                <a:gd name="T78" fmla="*/ 306 w 361"/>
                <a:gd name="T79" fmla="*/ 284 h 420"/>
                <a:gd name="T80" fmla="*/ 266 w 361"/>
                <a:gd name="T81" fmla="*/ 384 h 420"/>
                <a:gd name="T82" fmla="*/ 261 w 361"/>
                <a:gd name="T83" fmla="*/ 39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Freeform 36"/>
            <p:cNvSpPr>
              <a:spLocks/>
            </p:cNvSpPr>
            <p:nvPr/>
          </p:nvSpPr>
          <p:spPr bwMode="auto">
            <a:xfrm>
              <a:off x="5803298" y="5132486"/>
              <a:ext cx="168275" cy="333375"/>
            </a:xfrm>
            <a:custGeom>
              <a:avLst/>
              <a:gdLst>
                <a:gd name="T0" fmla="*/ 0 w 152"/>
                <a:gd name="T1" fmla="*/ 151 h 313"/>
                <a:gd name="T2" fmla="*/ 0 w 152"/>
                <a:gd name="T3" fmla="*/ 200 h 313"/>
                <a:gd name="T4" fmla="*/ 10 w 152"/>
                <a:gd name="T5" fmla="*/ 252 h 313"/>
                <a:gd name="T6" fmla="*/ 40 w 152"/>
                <a:gd name="T7" fmla="*/ 271 h 313"/>
                <a:gd name="T8" fmla="*/ 59 w 152"/>
                <a:gd name="T9" fmla="*/ 312 h 313"/>
                <a:gd name="T10" fmla="*/ 70 w 152"/>
                <a:gd name="T11" fmla="*/ 252 h 313"/>
                <a:gd name="T12" fmla="*/ 99 w 152"/>
                <a:gd name="T13" fmla="*/ 217 h 313"/>
                <a:gd name="T14" fmla="*/ 151 w 152"/>
                <a:gd name="T15" fmla="*/ 65 h 313"/>
                <a:gd name="T16" fmla="*/ 151 w 152"/>
                <a:gd name="T17" fmla="*/ 16 h 313"/>
                <a:gd name="T18" fmla="*/ 124 w 152"/>
                <a:gd name="T19" fmla="*/ 0 h 313"/>
                <a:gd name="T20" fmla="*/ 75 w 152"/>
                <a:gd name="T21" fmla="*/ 21 h 313"/>
                <a:gd name="T22" fmla="*/ 0 w 152"/>
                <a:gd name="T23" fmla="*/ 1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cap="flat" cmpd="sng">
              <a:solidFill>
                <a:srgbClr val="39B449"/>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Freeform 37"/>
            <p:cNvSpPr>
              <a:spLocks/>
            </p:cNvSpPr>
            <p:nvPr/>
          </p:nvSpPr>
          <p:spPr bwMode="auto">
            <a:xfrm>
              <a:off x="5046060" y="3648174"/>
              <a:ext cx="692150" cy="447675"/>
            </a:xfrm>
            <a:custGeom>
              <a:avLst/>
              <a:gdLst>
                <a:gd name="T0" fmla="*/ 139 w 629"/>
                <a:gd name="T1" fmla="*/ 403 h 418"/>
                <a:gd name="T2" fmla="*/ 144 w 629"/>
                <a:gd name="T3" fmla="*/ 380 h 418"/>
                <a:gd name="T4" fmla="*/ 166 w 629"/>
                <a:gd name="T5" fmla="*/ 373 h 418"/>
                <a:gd name="T6" fmla="*/ 206 w 629"/>
                <a:gd name="T7" fmla="*/ 403 h 418"/>
                <a:gd name="T8" fmla="*/ 219 w 629"/>
                <a:gd name="T9" fmla="*/ 403 h 418"/>
                <a:gd name="T10" fmla="*/ 258 w 629"/>
                <a:gd name="T11" fmla="*/ 401 h 418"/>
                <a:gd name="T12" fmla="*/ 279 w 629"/>
                <a:gd name="T13" fmla="*/ 384 h 418"/>
                <a:gd name="T14" fmla="*/ 310 w 629"/>
                <a:gd name="T15" fmla="*/ 408 h 418"/>
                <a:gd name="T16" fmla="*/ 323 w 629"/>
                <a:gd name="T17" fmla="*/ 386 h 418"/>
                <a:gd name="T18" fmla="*/ 325 w 629"/>
                <a:gd name="T19" fmla="*/ 376 h 418"/>
                <a:gd name="T20" fmla="*/ 350 w 629"/>
                <a:gd name="T21" fmla="*/ 360 h 418"/>
                <a:gd name="T22" fmla="*/ 359 w 629"/>
                <a:gd name="T23" fmla="*/ 327 h 418"/>
                <a:gd name="T24" fmla="*/ 382 w 629"/>
                <a:gd name="T25" fmla="*/ 322 h 418"/>
                <a:gd name="T26" fmla="*/ 454 w 629"/>
                <a:gd name="T27" fmla="*/ 208 h 418"/>
                <a:gd name="T28" fmla="*/ 440 w 629"/>
                <a:gd name="T29" fmla="*/ 190 h 418"/>
                <a:gd name="T30" fmla="*/ 454 w 629"/>
                <a:gd name="T31" fmla="*/ 178 h 418"/>
                <a:gd name="T32" fmla="*/ 470 w 629"/>
                <a:gd name="T33" fmla="*/ 183 h 418"/>
                <a:gd name="T34" fmla="*/ 491 w 629"/>
                <a:gd name="T35" fmla="*/ 172 h 418"/>
                <a:gd name="T36" fmla="*/ 503 w 629"/>
                <a:gd name="T37" fmla="*/ 144 h 418"/>
                <a:gd name="T38" fmla="*/ 560 w 629"/>
                <a:gd name="T39" fmla="*/ 94 h 418"/>
                <a:gd name="T40" fmla="*/ 604 w 629"/>
                <a:gd name="T41" fmla="*/ 78 h 418"/>
                <a:gd name="T42" fmla="*/ 628 w 629"/>
                <a:gd name="T43" fmla="*/ 59 h 418"/>
                <a:gd name="T44" fmla="*/ 621 w 629"/>
                <a:gd name="T45" fmla="*/ 18 h 418"/>
                <a:gd name="T46" fmla="*/ 592 w 629"/>
                <a:gd name="T47" fmla="*/ 15 h 418"/>
                <a:gd name="T48" fmla="*/ 522 w 629"/>
                <a:gd name="T49" fmla="*/ 22 h 418"/>
                <a:gd name="T50" fmla="*/ 476 w 629"/>
                <a:gd name="T51" fmla="*/ 0 h 418"/>
                <a:gd name="T52" fmla="*/ 449 w 629"/>
                <a:gd name="T53" fmla="*/ 4 h 418"/>
                <a:gd name="T54" fmla="*/ 378 w 629"/>
                <a:gd name="T55" fmla="*/ 94 h 418"/>
                <a:gd name="T56" fmla="*/ 359 w 629"/>
                <a:gd name="T57" fmla="*/ 104 h 418"/>
                <a:gd name="T58" fmla="*/ 312 w 629"/>
                <a:gd name="T59" fmla="*/ 86 h 418"/>
                <a:gd name="T60" fmla="*/ 310 w 629"/>
                <a:gd name="T61" fmla="*/ 63 h 418"/>
                <a:gd name="T62" fmla="*/ 300 w 629"/>
                <a:gd name="T63" fmla="*/ 25 h 418"/>
                <a:gd name="T64" fmla="*/ 274 w 629"/>
                <a:gd name="T65" fmla="*/ 9 h 418"/>
                <a:gd name="T66" fmla="*/ 235 w 629"/>
                <a:gd name="T67" fmla="*/ 20 h 418"/>
                <a:gd name="T68" fmla="*/ 209 w 629"/>
                <a:gd name="T69" fmla="*/ 2 h 418"/>
                <a:gd name="T70" fmla="*/ 171 w 629"/>
                <a:gd name="T71" fmla="*/ 49 h 418"/>
                <a:gd name="T72" fmla="*/ 131 w 629"/>
                <a:gd name="T73" fmla="*/ 59 h 418"/>
                <a:gd name="T74" fmla="*/ 75 w 629"/>
                <a:gd name="T75" fmla="*/ 107 h 418"/>
                <a:gd name="T76" fmla="*/ 16 w 629"/>
                <a:gd name="T77" fmla="*/ 216 h 418"/>
                <a:gd name="T78" fmla="*/ 32 w 629"/>
                <a:gd name="T79" fmla="*/ 244 h 418"/>
                <a:gd name="T80" fmla="*/ 28 w 629"/>
                <a:gd name="T81" fmla="*/ 256 h 418"/>
                <a:gd name="T82" fmla="*/ 28 w 629"/>
                <a:gd name="T83" fmla="*/ 269 h 418"/>
                <a:gd name="T84" fmla="*/ 36 w 629"/>
                <a:gd name="T85" fmla="*/ 280 h 418"/>
                <a:gd name="T86" fmla="*/ 55 w 629"/>
                <a:gd name="T87" fmla="*/ 269 h 418"/>
                <a:gd name="T88" fmla="*/ 88 w 629"/>
                <a:gd name="T89" fmla="*/ 261 h 418"/>
                <a:gd name="T90" fmla="*/ 0 w 629"/>
                <a:gd name="T91" fmla="*/ 355 h 418"/>
                <a:gd name="T92" fmla="*/ 0 w 629"/>
                <a:gd name="T93" fmla="*/ 380 h 418"/>
                <a:gd name="T94" fmla="*/ 18 w 629"/>
                <a:gd name="T95" fmla="*/ 384 h 418"/>
                <a:gd name="T96" fmla="*/ 59 w 629"/>
                <a:gd name="T97" fmla="*/ 417 h 418"/>
                <a:gd name="T98" fmla="*/ 121 w 629"/>
                <a:gd name="T99" fmla="*/ 408 h 418"/>
                <a:gd name="T100" fmla="*/ 139 w 629"/>
                <a:gd name="T101" fmla="*/ 40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Freeform 38"/>
            <p:cNvSpPr>
              <a:spLocks noChangeAspect="1"/>
            </p:cNvSpPr>
            <p:nvPr/>
          </p:nvSpPr>
          <p:spPr bwMode="auto">
            <a:xfrm>
              <a:off x="4077685" y="4422874"/>
              <a:ext cx="544513" cy="488950"/>
            </a:xfrm>
            <a:custGeom>
              <a:avLst/>
              <a:gdLst>
                <a:gd name="T0" fmla="*/ 87 w 353"/>
                <a:gd name="T1" fmla="*/ 307 h 330"/>
                <a:gd name="T2" fmla="*/ 117 w 353"/>
                <a:gd name="T3" fmla="*/ 285 h 330"/>
                <a:gd name="T4" fmla="*/ 156 w 353"/>
                <a:gd name="T5" fmla="*/ 253 h 330"/>
                <a:gd name="T6" fmla="*/ 215 w 353"/>
                <a:gd name="T7" fmla="*/ 261 h 330"/>
                <a:gd name="T8" fmla="*/ 219 w 353"/>
                <a:gd name="T9" fmla="*/ 285 h 330"/>
                <a:gd name="T10" fmla="*/ 296 w 353"/>
                <a:gd name="T11" fmla="*/ 316 h 330"/>
                <a:gd name="T12" fmla="*/ 255 w 353"/>
                <a:gd name="T13" fmla="*/ 208 h 330"/>
                <a:gd name="T14" fmla="*/ 236 w 353"/>
                <a:gd name="T15" fmla="*/ 169 h 330"/>
                <a:gd name="T16" fmla="*/ 239 w 353"/>
                <a:gd name="T17" fmla="*/ 136 h 330"/>
                <a:gd name="T18" fmla="*/ 294 w 353"/>
                <a:gd name="T19" fmla="*/ 129 h 330"/>
                <a:gd name="T20" fmla="*/ 336 w 353"/>
                <a:gd name="T21" fmla="*/ 102 h 330"/>
                <a:gd name="T22" fmla="*/ 353 w 353"/>
                <a:gd name="T23" fmla="*/ 91 h 330"/>
                <a:gd name="T24" fmla="*/ 344 w 353"/>
                <a:gd name="T25" fmla="*/ 52 h 330"/>
                <a:gd name="T26" fmla="*/ 302 w 353"/>
                <a:gd name="T27" fmla="*/ 24 h 330"/>
                <a:gd name="T28" fmla="*/ 260 w 353"/>
                <a:gd name="T29" fmla="*/ 15 h 330"/>
                <a:gd name="T30" fmla="*/ 215 w 353"/>
                <a:gd name="T31" fmla="*/ 0 h 330"/>
                <a:gd name="T32" fmla="*/ 221 w 353"/>
                <a:gd name="T33" fmla="*/ 31 h 330"/>
                <a:gd name="T34" fmla="*/ 222 w 353"/>
                <a:gd name="T35" fmla="*/ 48 h 330"/>
                <a:gd name="T36" fmla="*/ 204 w 353"/>
                <a:gd name="T37" fmla="*/ 66 h 330"/>
                <a:gd name="T38" fmla="*/ 195 w 353"/>
                <a:gd name="T39" fmla="*/ 94 h 330"/>
                <a:gd name="T40" fmla="*/ 183 w 353"/>
                <a:gd name="T41" fmla="*/ 115 h 330"/>
                <a:gd name="T42" fmla="*/ 153 w 353"/>
                <a:gd name="T43" fmla="*/ 117 h 330"/>
                <a:gd name="T44" fmla="*/ 150 w 353"/>
                <a:gd name="T45" fmla="*/ 138 h 330"/>
                <a:gd name="T46" fmla="*/ 132 w 353"/>
                <a:gd name="T47" fmla="*/ 172 h 330"/>
                <a:gd name="T48" fmla="*/ 107 w 353"/>
                <a:gd name="T49" fmla="*/ 178 h 330"/>
                <a:gd name="T50" fmla="*/ 101 w 353"/>
                <a:gd name="T51" fmla="*/ 153 h 330"/>
                <a:gd name="T52" fmla="*/ 69 w 353"/>
                <a:gd name="T53" fmla="*/ 168 h 330"/>
                <a:gd name="T54" fmla="*/ 44 w 353"/>
                <a:gd name="T55" fmla="*/ 147 h 330"/>
                <a:gd name="T56" fmla="*/ 26 w 353"/>
                <a:gd name="T57" fmla="*/ 163 h 330"/>
                <a:gd name="T58" fmla="*/ 24 w 353"/>
                <a:gd name="T59" fmla="*/ 193 h 330"/>
                <a:gd name="T60" fmla="*/ 6 w 353"/>
                <a:gd name="T61" fmla="*/ 208 h 330"/>
                <a:gd name="T62" fmla="*/ 11 w 353"/>
                <a:gd name="T63" fmla="*/ 229 h 330"/>
                <a:gd name="T64" fmla="*/ 30 w 353"/>
                <a:gd name="T65" fmla="*/ 243 h 330"/>
                <a:gd name="T66" fmla="*/ 39 w 353"/>
                <a:gd name="T67" fmla="*/ 268 h 330"/>
                <a:gd name="T68" fmla="*/ 63 w 353"/>
                <a:gd name="T69" fmla="*/ 273 h 330"/>
                <a:gd name="T70" fmla="*/ 77 w 353"/>
                <a:gd name="T71" fmla="*/ 29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cap="flat" cmpd="sng">
              <a:solidFill>
                <a:srgbClr val="39B44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 name="流程图: 联系 63"/>
          <p:cNvSpPr/>
          <p:nvPr/>
        </p:nvSpPr>
        <p:spPr>
          <a:xfrm>
            <a:off x="4123057" y="2092476"/>
            <a:ext cx="1601228" cy="1601228"/>
          </a:xfrm>
          <a:prstGeom prst="flowChartConnector">
            <a:avLst/>
          </a:prstGeom>
          <a:solidFill>
            <a:srgbClr val="39B44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4403775" y="3735394"/>
            <a:ext cx="147159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推广范围</a:t>
            </a:r>
          </a:p>
        </p:txBody>
      </p:sp>
      <p:sp>
        <p:nvSpPr>
          <p:cNvPr id="66" name="TextBox 65"/>
          <p:cNvSpPr txBox="1"/>
          <p:nvPr/>
        </p:nvSpPr>
        <p:spPr>
          <a:xfrm>
            <a:off x="4408572" y="1635646"/>
            <a:ext cx="1102319" cy="646331"/>
          </a:xfrm>
          <a:prstGeom prst="rect">
            <a:avLst/>
          </a:prstGeom>
          <a:noFill/>
        </p:spPr>
        <p:txBody>
          <a:bodyPr wrap="square" rtlCol="0">
            <a:spAutoFit/>
          </a:bodyPr>
          <a:lstStyle/>
          <a:p>
            <a:r>
              <a:rPr lang="en-US" altLang="zh-CN" sz="3600" b="1" dirty="0">
                <a:solidFill>
                  <a:schemeClr val="bg1"/>
                </a:solidFill>
              </a:rPr>
              <a:t>90%</a:t>
            </a:r>
            <a:endParaRPr lang="zh-CN" altLang="en-US" sz="3600" b="1" dirty="0">
              <a:solidFill>
                <a:schemeClr val="bg1"/>
              </a:solidFill>
            </a:endParaRPr>
          </a:p>
        </p:txBody>
      </p:sp>
      <p:sp>
        <p:nvSpPr>
          <p:cNvPr id="67" name="流程图: 联系 66"/>
          <p:cNvSpPr/>
          <p:nvPr/>
        </p:nvSpPr>
        <p:spPr>
          <a:xfrm>
            <a:off x="6804248" y="2092476"/>
            <a:ext cx="1601228" cy="1601228"/>
          </a:xfrm>
          <a:prstGeom prst="flowChartConnector">
            <a:avLst/>
          </a:pr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662" y="1967294"/>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Box 69"/>
          <p:cNvSpPr txBox="1"/>
          <p:nvPr/>
        </p:nvSpPr>
        <p:spPr>
          <a:xfrm>
            <a:off x="7164288" y="3693704"/>
            <a:ext cx="147159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用户群体</a:t>
            </a:r>
          </a:p>
        </p:txBody>
      </p:sp>
      <p:sp>
        <p:nvSpPr>
          <p:cNvPr id="71" name="TextBox 70"/>
          <p:cNvSpPr txBox="1"/>
          <p:nvPr/>
        </p:nvSpPr>
        <p:spPr>
          <a:xfrm>
            <a:off x="7053702" y="1635646"/>
            <a:ext cx="1102319" cy="646331"/>
          </a:xfrm>
          <a:prstGeom prst="rect">
            <a:avLst/>
          </a:prstGeom>
          <a:noFill/>
        </p:spPr>
        <p:txBody>
          <a:bodyPr wrap="square" rtlCol="0">
            <a:spAutoFit/>
          </a:bodyPr>
          <a:lstStyle/>
          <a:p>
            <a:r>
              <a:rPr lang="en-US" altLang="zh-CN" sz="3600" b="1" dirty="0">
                <a:solidFill>
                  <a:schemeClr val="bg1"/>
                </a:solidFill>
              </a:rPr>
              <a:t>15W</a:t>
            </a:r>
            <a:endParaRPr lang="zh-CN" altLang="en-US" sz="3600" b="1" dirty="0">
              <a:solidFill>
                <a:schemeClr val="bg1"/>
              </a:solidFill>
            </a:endParaRPr>
          </a:p>
        </p:txBody>
      </p:sp>
    </p:spTree>
    <p:extLst>
      <p:ext uri="{BB962C8B-B14F-4D97-AF65-F5344CB8AC3E}">
        <p14:creationId xmlns:p14="http://schemas.microsoft.com/office/powerpoint/2010/main" val="402183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3" name="组合 2"/>
          <p:cNvGrpSpPr/>
          <p:nvPr/>
        </p:nvGrpSpPr>
        <p:grpSpPr>
          <a:xfrm>
            <a:off x="2411760" y="267494"/>
            <a:ext cx="3770868" cy="825419"/>
            <a:chOff x="2471896" y="339502"/>
            <a:chExt cx="3770868" cy="825419"/>
          </a:xfrm>
        </p:grpSpPr>
        <p:sp>
          <p:nvSpPr>
            <p:cNvPr id="4" name="矩形 3"/>
            <p:cNvSpPr/>
            <p:nvPr/>
          </p:nvSpPr>
          <p:spPr>
            <a:xfrm>
              <a:off x="2773239" y="339502"/>
              <a:ext cx="3469525"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财务预算</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471896"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2997171435"/>
              </p:ext>
            </p:extLst>
          </p:nvPr>
        </p:nvGraphicFramePr>
        <p:xfrm>
          <a:off x="1458470" y="1419622"/>
          <a:ext cx="6216352" cy="26720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136352">
                  <a:extLst>
                    <a:ext uri="{9D8B030D-6E8A-4147-A177-3AD203B41FA5}">
                      <a16:colId xmlns:a16="http://schemas.microsoft.com/office/drawing/2014/main" xmlns="" val="20005"/>
                    </a:ext>
                  </a:extLst>
                </a:gridCol>
              </a:tblGrid>
              <a:tr h="828680">
                <a:tc>
                  <a:txBody>
                    <a:bodyPr/>
                    <a:lstStyle/>
                    <a:p>
                      <a:pPr algn="ctr"/>
                      <a:r>
                        <a:rPr lang="zh-CN" altLang="en-US" b="1" dirty="0">
                          <a:latin typeface="微软雅黑" panose="020B0503020204020204" pitchFamily="34" charset="-122"/>
                          <a:ea typeface="微软雅黑" panose="020B0503020204020204" pitchFamily="34" charset="-122"/>
                        </a:rPr>
                        <a:t>产品</a:t>
                      </a:r>
                    </a:p>
                  </a:txBody>
                  <a:tcPr anchor="ctr">
                    <a:solidFill>
                      <a:srgbClr val="39B449"/>
                    </a:solidFill>
                  </a:tcPr>
                </a:tc>
                <a:tc>
                  <a:txBody>
                    <a:bodyPr/>
                    <a:lstStyle/>
                    <a:p>
                      <a:pPr algn="ctr"/>
                      <a:r>
                        <a:rPr lang="zh-CN" altLang="en-US" b="1" dirty="0">
                          <a:latin typeface="微软雅黑" panose="020B0503020204020204" pitchFamily="34" charset="-122"/>
                          <a:ea typeface="微软雅黑" panose="020B0503020204020204" pitchFamily="34" charset="-122"/>
                        </a:rPr>
                        <a:t>项目一（元）</a:t>
                      </a:r>
                    </a:p>
                  </a:txBody>
                  <a:tcPr anchor="ctr">
                    <a:solidFill>
                      <a:srgbClr val="39B449"/>
                    </a:solidFill>
                  </a:tcPr>
                </a:tc>
                <a:tc>
                  <a:txBody>
                    <a:bodyPr/>
                    <a:lstStyle/>
                    <a:p>
                      <a:pPr algn="ctr"/>
                      <a:r>
                        <a:rPr lang="zh-CN" altLang="en-US" b="1" dirty="0">
                          <a:latin typeface="微软雅黑" panose="020B0503020204020204" pitchFamily="34" charset="-122"/>
                          <a:ea typeface="微软雅黑" panose="020B0503020204020204" pitchFamily="34" charset="-122"/>
                        </a:rPr>
                        <a:t>项目二</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元</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txBody>
                  <a:tcPr anchor="ctr">
                    <a:solidFill>
                      <a:srgbClr val="39B44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项目三</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元</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txBody>
                  <a:tcPr anchor="ctr">
                    <a:solidFill>
                      <a:srgbClr val="39B44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b="1" dirty="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项目四</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元</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algn="ctr"/>
                      <a:endParaRPr lang="zh-CN" altLang="en-US" b="1" dirty="0">
                        <a:latin typeface="微软雅黑" panose="020B0503020204020204" pitchFamily="34" charset="-122"/>
                        <a:ea typeface="微软雅黑" panose="020B0503020204020204" pitchFamily="34" charset="-122"/>
                      </a:endParaRPr>
                    </a:p>
                  </a:txBody>
                  <a:tcPr anchor="ctr">
                    <a:solidFill>
                      <a:srgbClr val="39B44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总计</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元</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algn="ctr"/>
                      <a:endParaRPr lang="zh-CN" altLang="en-US" b="1" dirty="0">
                        <a:latin typeface="微软雅黑" panose="020B0503020204020204" pitchFamily="34" charset="-122"/>
                        <a:ea typeface="微软雅黑" panose="020B0503020204020204" pitchFamily="34" charset="-122"/>
                      </a:endParaRPr>
                    </a:p>
                  </a:txBody>
                  <a:tcPr anchor="ctr">
                    <a:solidFill>
                      <a:srgbClr val="39B449"/>
                    </a:solidFill>
                  </a:tcPr>
                </a:tc>
                <a:extLst>
                  <a:ext uri="{0D108BD9-81ED-4DB2-BD59-A6C34878D82A}">
                    <a16:rowId xmlns:a16="http://schemas.microsoft.com/office/drawing/2014/main" xmlns="" val="10000"/>
                  </a:ext>
                </a:extLst>
              </a:tr>
              <a:tr h="370840">
                <a:tc>
                  <a:txBody>
                    <a:bodyPr/>
                    <a:lstStyle/>
                    <a:p>
                      <a:pPr algn="ct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产品</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2,300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4,500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13,000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20,000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39</a:t>
                      </a: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800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extLst>
                  <a:ext uri="{0D108BD9-81ED-4DB2-BD59-A6C34878D82A}">
                    <a16:rowId xmlns:a16="http://schemas.microsoft.com/office/drawing/2014/main" xmlns="" val="10001"/>
                  </a:ext>
                </a:extLst>
              </a:tr>
              <a:tr h="370840">
                <a:tc>
                  <a:txBody>
                    <a:bodyPr/>
                    <a:lstStyle/>
                    <a:p>
                      <a:pPr algn="ct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产品</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2,200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4,400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10,000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9,000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600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extLst>
                  <a:ext uri="{0D108BD9-81ED-4DB2-BD59-A6C34878D82A}">
                    <a16:rowId xmlns:a16="http://schemas.microsoft.com/office/drawing/2014/main" xmlns="" val="10002"/>
                  </a:ext>
                </a:extLst>
              </a:tr>
              <a:tr h="370840">
                <a:tc>
                  <a:txBody>
                    <a:bodyPr/>
                    <a:lstStyle/>
                    <a:p>
                      <a:pPr algn="ct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产品</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3,000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15,000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4,000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tc>
                  <a:txBody>
                    <a:bodyPr/>
                    <a:lstStyle/>
                    <a:p>
                      <a:pPr algn="ct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24,000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extLst>
                  <a:ext uri="{0D108BD9-81ED-4DB2-BD59-A6C34878D82A}">
                    <a16:rowId xmlns:a16="http://schemas.microsoft.com/office/drawing/2014/main" xmlns="" val="10003"/>
                  </a:ext>
                </a:extLst>
              </a:tr>
              <a:tr h="370840">
                <a:tc gridSpan="5">
                  <a:txBody>
                    <a:bodyPr/>
                    <a:lstStyle/>
                    <a:p>
                      <a:pPr algn="ctr"/>
                      <a:r>
                        <a:rPr lang="zh-CN" altLang="en-US" b="0" dirty="0">
                          <a:solidFill>
                            <a:schemeClr val="bg1"/>
                          </a:solidFill>
                          <a:latin typeface="微软雅黑" panose="020B0503020204020204" pitchFamily="34" charset="-122"/>
                          <a:ea typeface="微软雅黑" panose="020B0503020204020204" pitchFamily="34" charset="-122"/>
                        </a:rPr>
                        <a:t>总计</a:t>
                      </a:r>
                    </a:p>
                  </a:txBody>
                  <a:tcPr anchor="ctr">
                    <a:solidFill>
                      <a:srgbClr val="39B449"/>
                    </a:solidFill>
                  </a:tcPr>
                </a:tc>
                <a:tc hMerge="1">
                  <a:txBody>
                    <a:bodyPr/>
                    <a:lstStyle/>
                    <a:p>
                      <a:endParaRPr lang="zh-CN" altLang="en-US" dirty="0"/>
                    </a:p>
                  </a:txBody>
                  <a:tcPr>
                    <a:solidFill>
                      <a:schemeClr val="accent3">
                        <a:lumMod val="20000"/>
                        <a:lumOff val="80000"/>
                      </a:schemeClr>
                    </a:solidFill>
                  </a:tcPr>
                </a:tc>
                <a:tc hMerge="1">
                  <a:txBody>
                    <a:bodyPr/>
                    <a:lstStyle/>
                    <a:p>
                      <a:endParaRPr lang="zh-CN" altLang="en-US" dirty="0"/>
                    </a:p>
                  </a:txBody>
                  <a:tcPr>
                    <a:solidFill>
                      <a:schemeClr val="accent3">
                        <a:lumMod val="20000"/>
                        <a:lumOff val="80000"/>
                      </a:schemeClr>
                    </a:solidFill>
                  </a:tcPr>
                </a:tc>
                <a:tc hMerge="1">
                  <a:txBody>
                    <a:bodyPr/>
                    <a:lstStyle/>
                    <a:p>
                      <a:endParaRPr lang="zh-CN" altLang="en-US" dirty="0"/>
                    </a:p>
                  </a:txBody>
                  <a:tcPr>
                    <a:solidFill>
                      <a:schemeClr val="accent3">
                        <a:lumMod val="20000"/>
                        <a:lumOff val="80000"/>
                      </a:schemeClr>
                    </a:solidFill>
                  </a:tcPr>
                </a:tc>
                <a:tc hMerge="1">
                  <a:txBody>
                    <a:bodyPr/>
                    <a:lstStyle/>
                    <a:p>
                      <a:endParaRPr lang="zh-CN" altLang="en-US" dirty="0"/>
                    </a:p>
                  </a:txBody>
                  <a:tcPr>
                    <a:solidFill>
                      <a:schemeClr val="accent3">
                        <a:lumMod val="20000"/>
                        <a:lumOff val="80000"/>
                      </a:schemeClr>
                    </a:solidFill>
                  </a:tcPr>
                </a:tc>
                <a:tc>
                  <a:txBody>
                    <a:bodyPr/>
                    <a:lstStyle/>
                    <a:p>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89</a:t>
                      </a:r>
                      <a:r>
                        <a:rPr lang="zh-CN" altLang="en-US"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0" dirty="0">
                          <a:solidFill>
                            <a:schemeClr val="tx1">
                              <a:lumMod val="75000"/>
                              <a:lumOff val="25000"/>
                            </a:schemeClr>
                          </a:solidFill>
                          <a:latin typeface="微软雅黑" panose="020B0503020204020204" pitchFamily="34" charset="-122"/>
                          <a:ea typeface="微软雅黑" panose="020B0503020204020204" pitchFamily="34" charset="-122"/>
                        </a:rPr>
                        <a:t>400</a:t>
                      </a:r>
                      <a:endParaRPr lang="zh-CN" altLang="en-US"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solidFill>
                      <a:schemeClr val="accent3">
                        <a:lumMod val="20000"/>
                        <a:lumOff val="80000"/>
                      </a:schemeClr>
                    </a:solidFill>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1403648" y="4083918"/>
            <a:ext cx="6624736" cy="646331"/>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添加文本此处添加文本点击此处添加文本此处添加文本添加文本此处添加文本点击此处添加文本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159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4" name="TextBox 3"/>
          <p:cNvSpPr txBox="1"/>
          <p:nvPr/>
        </p:nvSpPr>
        <p:spPr>
          <a:xfrm>
            <a:off x="3856687" y="411979"/>
            <a:ext cx="1224136"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p>
        </p:txBody>
      </p:sp>
      <p:grpSp>
        <p:nvGrpSpPr>
          <p:cNvPr id="8" name="组合 7"/>
          <p:cNvGrpSpPr/>
          <p:nvPr/>
        </p:nvGrpSpPr>
        <p:grpSpPr>
          <a:xfrm>
            <a:off x="3914689" y="1060336"/>
            <a:ext cx="1115391" cy="338554"/>
            <a:chOff x="3995936" y="818297"/>
            <a:chExt cx="1115391" cy="338554"/>
          </a:xfrm>
        </p:grpSpPr>
        <p:sp>
          <p:nvSpPr>
            <p:cNvPr id="5" name="圆角矩形 4"/>
            <p:cNvSpPr/>
            <p:nvPr/>
          </p:nvSpPr>
          <p:spPr>
            <a:xfrm>
              <a:off x="3995936" y="843558"/>
              <a:ext cx="1080120" cy="288032"/>
            </a:xfrm>
            <a:prstGeom prst="round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95936" y="818297"/>
              <a:ext cx="1115391" cy="338554"/>
            </a:xfrm>
            <a:prstGeom prst="rect">
              <a:avLst/>
            </a:prstGeom>
            <a:noFill/>
          </p:spPr>
          <p:txBody>
            <a:bodyPr wrap="square" rtlCol="0">
              <a:spAutoFit/>
            </a:bodyPr>
            <a:lstStyle/>
            <a:p>
              <a:r>
                <a:rPr lang="en-US" altLang="zh-CN" sz="1600" dirty="0">
                  <a:solidFill>
                    <a:schemeClr val="bg1"/>
                  </a:solidFill>
                </a:rPr>
                <a:t>CONTENTS</a:t>
              </a:r>
              <a:endParaRPr lang="zh-CN" altLang="en-US" sz="1600" dirty="0">
                <a:solidFill>
                  <a:schemeClr val="bg1"/>
                </a:solidFill>
              </a:endParaRPr>
            </a:p>
          </p:txBody>
        </p:sp>
      </p:grpSp>
      <p:sp>
        <p:nvSpPr>
          <p:cNvPr id="9" name="流程图: 联系 8"/>
          <p:cNvSpPr/>
          <p:nvPr/>
        </p:nvSpPr>
        <p:spPr>
          <a:xfrm>
            <a:off x="1071767"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932890"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项目简介</a:t>
            </a:r>
          </a:p>
        </p:txBody>
      </p:sp>
      <p:grpSp>
        <p:nvGrpSpPr>
          <p:cNvPr id="15" name="组合 14"/>
          <p:cNvGrpSpPr/>
          <p:nvPr/>
        </p:nvGrpSpPr>
        <p:grpSpPr>
          <a:xfrm>
            <a:off x="716867" y="1754437"/>
            <a:ext cx="1628565" cy="1384995"/>
            <a:chOff x="467545" y="1302844"/>
            <a:chExt cx="1628565" cy="1384995"/>
          </a:xfrm>
        </p:grpSpPr>
        <p:sp>
          <p:nvSpPr>
            <p:cNvPr id="11" name="矩形标注 10"/>
            <p:cNvSpPr/>
            <p:nvPr/>
          </p:nvSpPr>
          <p:spPr>
            <a:xfrm>
              <a:off x="467545" y="1302846"/>
              <a:ext cx="1584176" cy="1346907"/>
            </a:xfrm>
            <a:prstGeom prst="wedgeRectCallout">
              <a:avLst>
                <a:gd name="adj1" fmla="val -6927"/>
                <a:gd name="adj2" fmla="val 63554"/>
              </a:avLst>
            </a:prstGeom>
            <a:solidFill>
              <a:srgbClr val="74C05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83941" y="1302844"/>
              <a:ext cx="1512169" cy="1384995"/>
            </a:xfrm>
            <a:prstGeom prst="rect">
              <a:avLst/>
            </a:prstGeom>
            <a:noFill/>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1.1.</a:t>
              </a:r>
              <a:r>
                <a:rPr lang="zh-CN" altLang="en-US" sz="1400" dirty="0">
                  <a:solidFill>
                    <a:schemeClr val="bg1"/>
                  </a:solidFill>
                  <a:latin typeface="微软雅黑" panose="020B0503020204020204" pitchFamily="34" charset="-122"/>
                  <a:ea typeface="微软雅黑" panose="020B0503020204020204" pitchFamily="34" charset="-122"/>
                </a:rPr>
                <a:t>投资亮点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1.2.</a:t>
              </a:r>
              <a:r>
                <a:rPr lang="zh-CN" altLang="en-US" sz="1400" dirty="0">
                  <a:solidFill>
                    <a:schemeClr val="bg1"/>
                  </a:solidFill>
                  <a:latin typeface="微软雅黑" panose="020B0503020204020204" pitchFamily="34" charset="-122"/>
                  <a:ea typeface="微软雅黑" panose="020B0503020204020204" pitchFamily="34" charset="-122"/>
                </a:rPr>
                <a:t>我们的愿景</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1.3.</a:t>
              </a:r>
              <a:r>
                <a:rPr lang="zh-CN" altLang="en-US" sz="1400" dirty="0">
                  <a:solidFill>
                    <a:schemeClr val="bg1"/>
                  </a:solidFill>
                  <a:latin typeface="微软雅黑" panose="020B0503020204020204" pitchFamily="34" charset="-122"/>
                  <a:ea typeface="微软雅黑" panose="020B0503020204020204" pitchFamily="34" charset="-122"/>
                </a:rPr>
                <a:t>团队介绍</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1.4.</a:t>
              </a:r>
              <a:r>
                <a:rPr lang="zh-CN" altLang="en-US" sz="1400" dirty="0">
                  <a:solidFill>
                    <a:schemeClr val="bg1"/>
                  </a:solidFill>
                  <a:latin typeface="微软雅黑" panose="020B0503020204020204" pitchFamily="34" charset="-122"/>
                  <a:ea typeface="微软雅黑" panose="020B0503020204020204" pitchFamily="34" charset="-122"/>
                </a:rPr>
                <a:t>公司业务</a:t>
              </a:r>
            </a:p>
          </p:txBody>
        </p:sp>
      </p:grpSp>
      <p:sp>
        <p:nvSpPr>
          <p:cNvPr id="20" name="TextBox 19"/>
          <p:cNvSpPr txBox="1"/>
          <p:nvPr/>
        </p:nvSpPr>
        <p:spPr>
          <a:xfrm>
            <a:off x="3015811"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项目计划</a:t>
            </a:r>
          </a:p>
        </p:txBody>
      </p:sp>
      <p:grpSp>
        <p:nvGrpSpPr>
          <p:cNvPr id="21" name="组合 20"/>
          <p:cNvGrpSpPr/>
          <p:nvPr/>
        </p:nvGrpSpPr>
        <p:grpSpPr>
          <a:xfrm>
            <a:off x="2799788" y="1754437"/>
            <a:ext cx="1628565" cy="1384995"/>
            <a:chOff x="467545" y="1302844"/>
            <a:chExt cx="1628565" cy="1384995"/>
          </a:xfrm>
        </p:grpSpPr>
        <p:sp>
          <p:nvSpPr>
            <p:cNvPr id="22" name="矩形标注 21"/>
            <p:cNvSpPr/>
            <p:nvPr/>
          </p:nvSpPr>
          <p:spPr>
            <a:xfrm>
              <a:off x="467545" y="1302846"/>
              <a:ext cx="1584176" cy="1346907"/>
            </a:xfrm>
            <a:prstGeom prst="wedgeRectCallout">
              <a:avLst>
                <a:gd name="adj1" fmla="val -6927"/>
                <a:gd name="adj2" fmla="val 63554"/>
              </a:avLst>
            </a:prstGeom>
            <a:solidFill>
              <a:srgbClr val="39B44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67545" y="1302844"/>
              <a:ext cx="1628565" cy="1384995"/>
            </a:xfrm>
            <a:prstGeom prst="rect">
              <a:avLst/>
            </a:prstGeom>
            <a:noFill/>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2.1.</a:t>
              </a:r>
              <a:r>
                <a:rPr lang="zh-CN" altLang="en-US" sz="1400" dirty="0">
                  <a:solidFill>
                    <a:schemeClr val="bg1"/>
                  </a:solidFill>
                  <a:latin typeface="微软雅黑" panose="020B0503020204020204" pitchFamily="34" charset="-122"/>
                  <a:ea typeface="微软雅黑" panose="020B0503020204020204" pitchFamily="34" charset="-122"/>
                </a:rPr>
                <a:t>商业模式</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2.2.</a:t>
              </a:r>
              <a:r>
                <a:rPr lang="zh-CN" altLang="en-US" sz="1400" dirty="0">
                  <a:solidFill>
                    <a:schemeClr val="bg1"/>
                  </a:solidFill>
                  <a:latin typeface="微软雅黑" panose="020B0503020204020204" pitchFamily="34" charset="-122"/>
                  <a:ea typeface="微软雅黑" panose="020B0503020204020204" pitchFamily="34" charset="-122"/>
                </a:rPr>
                <a:t>竞争对手分析</a:t>
              </a:r>
              <a:r>
                <a:rPr lang="en-US" altLang="zh-CN" sz="1400" dirty="0">
                  <a:solidFill>
                    <a:schemeClr val="bg1"/>
                  </a:solidFill>
                  <a:latin typeface="微软雅黑" panose="020B0503020204020204" pitchFamily="34" charset="-122"/>
                  <a:ea typeface="微软雅黑" panose="020B0503020204020204" pitchFamily="34" charset="-122"/>
                </a:rPr>
                <a:t>2.3.</a:t>
              </a:r>
              <a:r>
                <a:rPr lang="zh-CN" altLang="en-US" sz="1400" dirty="0">
                  <a:solidFill>
                    <a:schemeClr val="bg1"/>
                  </a:solidFill>
                  <a:latin typeface="微软雅黑" panose="020B0503020204020204" pitchFamily="34" charset="-122"/>
                  <a:ea typeface="微软雅黑" panose="020B0503020204020204" pitchFamily="34" charset="-122"/>
                </a:rPr>
                <a:t>竞争优势</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2.4.</a:t>
              </a:r>
              <a:r>
                <a:rPr lang="zh-CN" altLang="en-US" sz="1400" dirty="0">
                  <a:solidFill>
                    <a:schemeClr val="bg1"/>
                  </a:solidFill>
                  <a:latin typeface="微软雅黑" panose="020B0503020204020204" pitchFamily="34" charset="-122"/>
                  <a:ea typeface="微软雅黑" panose="020B0503020204020204" pitchFamily="34" charset="-122"/>
                </a:rPr>
                <a:t>发展计划</a:t>
              </a:r>
            </a:p>
          </p:txBody>
        </p:sp>
      </p:grpSp>
      <p:sp>
        <p:nvSpPr>
          <p:cNvPr id="27" name="TextBox 26"/>
          <p:cNvSpPr txBox="1"/>
          <p:nvPr/>
        </p:nvSpPr>
        <p:spPr>
          <a:xfrm>
            <a:off x="5172261"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市场分析</a:t>
            </a:r>
          </a:p>
        </p:txBody>
      </p:sp>
      <p:grpSp>
        <p:nvGrpSpPr>
          <p:cNvPr id="28" name="组合 27"/>
          <p:cNvGrpSpPr/>
          <p:nvPr/>
        </p:nvGrpSpPr>
        <p:grpSpPr>
          <a:xfrm>
            <a:off x="4956238" y="1754439"/>
            <a:ext cx="1584176" cy="1346907"/>
            <a:chOff x="467545" y="1302846"/>
            <a:chExt cx="1584176" cy="1346907"/>
          </a:xfrm>
        </p:grpSpPr>
        <p:sp>
          <p:nvSpPr>
            <p:cNvPr id="29" name="矩形标注 28"/>
            <p:cNvSpPr/>
            <p:nvPr/>
          </p:nvSpPr>
          <p:spPr>
            <a:xfrm>
              <a:off x="467545" y="1302846"/>
              <a:ext cx="1584176" cy="1346907"/>
            </a:xfrm>
            <a:prstGeom prst="wedgeRectCallout">
              <a:avLst>
                <a:gd name="adj1" fmla="val -6927"/>
                <a:gd name="adj2" fmla="val 63554"/>
              </a:avLst>
            </a:prstGeom>
            <a:solidFill>
              <a:srgbClr val="0A94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33172" y="1445384"/>
              <a:ext cx="1512169" cy="1061829"/>
            </a:xfrm>
            <a:prstGeom prst="rect">
              <a:avLst/>
            </a:prstGeom>
            <a:noFill/>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3.1.</a:t>
              </a:r>
              <a:r>
                <a:rPr lang="zh-CN" altLang="en-US" sz="1400" dirty="0">
                  <a:solidFill>
                    <a:schemeClr val="bg1"/>
                  </a:solidFill>
                  <a:latin typeface="微软雅黑" panose="020B0503020204020204" pitchFamily="34" charset="-122"/>
                  <a:ea typeface="微软雅黑" panose="020B0503020204020204" pitchFamily="34" charset="-122"/>
                </a:rPr>
                <a:t>市场分析一</a:t>
              </a:r>
              <a:r>
                <a:rPr lang="en-US" altLang="zh-CN" sz="1400" dirty="0">
                  <a:solidFill>
                    <a:schemeClr val="bg1"/>
                  </a:solidFill>
                  <a:latin typeface="微软雅黑" panose="020B0503020204020204" pitchFamily="34" charset="-122"/>
                  <a:ea typeface="微软雅黑" panose="020B0503020204020204" pitchFamily="34" charset="-122"/>
                </a:rPr>
                <a:t>3.2.</a:t>
              </a:r>
              <a:r>
                <a:rPr lang="zh-CN" altLang="en-US" sz="1400" dirty="0">
                  <a:solidFill>
                    <a:schemeClr val="bg1"/>
                  </a:solidFill>
                  <a:latin typeface="微软雅黑" panose="020B0503020204020204" pitchFamily="34" charset="-122"/>
                  <a:ea typeface="微软雅黑" panose="020B0503020204020204" pitchFamily="34" charset="-122"/>
                </a:rPr>
                <a:t>市场分析二</a:t>
              </a:r>
              <a:r>
                <a:rPr lang="en-US" altLang="zh-CN" sz="1400" dirty="0">
                  <a:solidFill>
                    <a:schemeClr val="bg1"/>
                  </a:solidFill>
                  <a:latin typeface="微软雅黑" panose="020B0503020204020204" pitchFamily="34" charset="-122"/>
                  <a:ea typeface="微软雅黑" panose="020B0503020204020204" pitchFamily="34" charset="-122"/>
                </a:rPr>
                <a:t>3.3.</a:t>
              </a:r>
              <a:r>
                <a:rPr lang="zh-CN" altLang="en-US" sz="1400" dirty="0">
                  <a:solidFill>
                    <a:schemeClr val="bg1"/>
                  </a:solidFill>
                  <a:latin typeface="微软雅黑" panose="020B0503020204020204" pitchFamily="34" charset="-122"/>
                  <a:ea typeface="微软雅黑" panose="020B0503020204020204" pitchFamily="34" charset="-122"/>
                </a:rPr>
                <a:t>市场分析三</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sp>
        <p:nvSpPr>
          <p:cNvPr id="34" name="TextBox 33"/>
          <p:cNvSpPr txBox="1"/>
          <p:nvPr/>
        </p:nvSpPr>
        <p:spPr>
          <a:xfrm>
            <a:off x="7236295" y="4050311"/>
            <a:ext cx="122413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投资回报</a:t>
            </a:r>
          </a:p>
        </p:txBody>
      </p:sp>
      <p:grpSp>
        <p:nvGrpSpPr>
          <p:cNvPr id="35" name="组合 34"/>
          <p:cNvGrpSpPr/>
          <p:nvPr/>
        </p:nvGrpSpPr>
        <p:grpSpPr>
          <a:xfrm>
            <a:off x="7020272" y="1754439"/>
            <a:ext cx="1628565" cy="1346907"/>
            <a:chOff x="467545" y="1302846"/>
            <a:chExt cx="1628565" cy="1346907"/>
          </a:xfrm>
        </p:grpSpPr>
        <p:sp>
          <p:nvSpPr>
            <p:cNvPr id="36" name="矩形标注 35"/>
            <p:cNvSpPr/>
            <p:nvPr/>
          </p:nvSpPr>
          <p:spPr>
            <a:xfrm>
              <a:off x="467545" y="1302846"/>
              <a:ext cx="1584176" cy="1346907"/>
            </a:xfrm>
            <a:prstGeom prst="wedgeRectCallout">
              <a:avLst>
                <a:gd name="adj1" fmla="val -6927"/>
                <a:gd name="adj2" fmla="val 63554"/>
              </a:avLst>
            </a:prstGeom>
            <a:solidFill>
              <a:srgbClr val="04653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583941" y="1464426"/>
              <a:ext cx="1512169" cy="1061829"/>
            </a:xfrm>
            <a:prstGeom prst="rect">
              <a:avLst/>
            </a:prstGeom>
            <a:noFill/>
            <a:scene3d>
              <a:camera prst="orthographicFront"/>
              <a:lightRig rig="threePt" dir="t"/>
            </a:scene3d>
            <a:sp3d>
              <a:bevelT w="139700" prst="cross"/>
            </a:sp3d>
          </p:spPr>
          <p:txBody>
            <a:bodyPr wrap="square" rtlCol="0">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4.1.</a:t>
              </a:r>
              <a:r>
                <a:rPr lang="zh-CN" altLang="en-US" sz="1400" dirty="0">
                  <a:solidFill>
                    <a:schemeClr val="bg1"/>
                  </a:solidFill>
                  <a:latin typeface="微软雅黑" panose="020B0503020204020204" pitchFamily="34" charset="-122"/>
                  <a:ea typeface="微软雅黑" panose="020B0503020204020204" pitchFamily="34" charset="-122"/>
                </a:rPr>
                <a:t>未来目标</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4.2.</a:t>
              </a:r>
              <a:r>
                <a:rPr lang="zh-CN" altLang="en-US" sz="1400" dirty="0">
                  <a:solidFill>
                    <a:schemeClr val="bg1"/>
                  </a:solidFill>
                  <a:latin typeface="微软雅黑" panose="020B0503020204020204" pitchFamily="34" charset="-122"/>
                  <a:ea typeface="微软雅黑" panose="020B0503020204020204" pitchFamily="34" charset="-122"/>
                </a:rPr>
                <a:t>财务预测</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4.3.</a:t>
              </a:r>
              <a:r>
                <a:rPr lang="zh-CN" altLang="en-US" sz="1400" dirty="0">
                  <a:solidFill>
                    <a:schemeClr val="bg1"/>
                  </a:solidFill>
                  <a:latin typeface="微软雅黑" panose="020B0503020204020204" pitchFamily="34" charset="-122"/>
                  <a:ea typeface="微软雅黑" panose="020B0503020204020204" pitchFamily="34" charset="-122"/>
                </a:rPr>
                <a:t>融资需求</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47" y="3537871"/>
            <a:ext cx="304800" cy="304800"/>
          </a:xfrm>
          <a:prstGeom prst="rect">
            <a:avLst/>
          </a:prstGeom>
        </p:spPr>
      </p:pic>
      <p:grpSp>
        <p:nvGrpSpPr>
          <p:cNvPr id="16" name="组合 15"/>
          <p:cNvGrpSpPr/>
          <p:nvPr/>
        </p:nvGrpSpPr>
        <p:grpSpPr>
          <a:xfrm>
            <a:off x="3154688" y="3330231"/>
            <a:ext cx="720080" cy="720080"/>
            <a:chOff x="3154688" y="3330231"/>
            <a:chExt cx="720080" cy="720080"/>
          </a:xfrm>
        </p:grpSpPr>
        <p:sp>
          <p:nvSpPr>
            <p:cNvPr id="18" name="流程图: 联系 17"/>
            <p:cNvSpPr/>
            <p:nvPr/>
          </p:nvSpPr>
          <p:spPr>
            <a:xfrm>
              <a:off x="315468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28" y="3542671"/>
              <a:ext cx="304800" cy="304800"/>
            </a:xfrm>
            <a:prstGeom prst="rect">
              <a:avLst/>
            </a:prstGeom>
          </p:spPr>
        </p:pic>
      </p:grpSp>
      <p:grpSp>
        <p:nvGrpSpPr>
          <p:cNvPr id="12" name="组合 11"/>
          <p:cNvGrpSpPr/>
          <p:nvPr/>
        </p:nvGrpSpPr>
        <p:grpSpPr>
          <a:xfrm>
            <a:off x="5311138" y="3330231"/>
            <a:ext cx="720080" cy="720080"/>
            <a:chOff x="5311138" y="3330231"/>
            <a:chExt cx="720080" cy="720080"/>
          </a:xfrm>
        </p:grpSpPr>
        <p:sp>
          <p:nvSpPr>
            <p:cNvPr id="25" name="流程图: 联系 24"/>
            <p:cNvSpPr/>
            <p:nvPr/>
          </p:nvSpPr>
          <p:spPr>
            <a:xfrm>
              <a:off x="531113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778" y="3540271"/>
              <a:ext cx="304800" cy="304800"/>
            </a:xfrm>
            <a:prstGeom prst="rect">
              <a:avLst/>
            </a:prstGeom>
          </p:spPr>
        </p:pic>
      </p:grpSp>
      <p:grpSp>
        <p:nvGrpSpPr>
          <p:cNvPr id="17" name="组合 16"/>
          <p:cNvGrpSpPr/>
          <p:nvPr/>
        </p:nvGrpSpPr>
        <p:grpSpPr>
          <a:xfrm>
            <a:off x="7375172" y="3330231"/>
            <a:ext cx="720080" cy="720080"/>
            <a:chOff x="7375172" y="3330231"/>
            <a:chExt cx="720080" cy="720080"/>
          </a:xfrm>
        </p:grpSpPr>
        <p:sp>
          <p:nvSpPr>
            <p:cNvPr id="32" name="流程图: 联系 31"/>
            <p:cNvSpPr/>
            <p:nvPr/>
          </p:nvSpPr>
          <p:spPr>
            <a:xfrm>
              <a:off x="7375172"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1752" y="3542671"/>
              <a:ext cx="381000" cy="304800"/>
            </a:xfrm>
            <a:prstGeom prst="rect">
              <a:avLst/>
            </a:prstGeom>
          </p:spPr>
        </p:pic>
      </p:grpSp>
    </p:spTree>
    <p:extLst>
      <p:ext uri="{BB962C8B-B14F-4D97-AF65-F5344CB8AC3E}">
        <p14:creationId xmlns:p14="http://schemas.microsoft.com/office/powerpoint/2010/main" val="3237126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3" name="组合 2"/>
          <p:cNvGrpSpPr/>
          <p:nvPr/>
        </p:nvGrpSpPr>
        <p:grpSpPr>
          <a:xfrm>
            <a:off x="2411760" y="267494"/>
            <a:ext cx="3770868" cy="825419"/>
            <a:chOff x="2471896" y="339502"/>
            <a:chExt cx="3770868" cy="825419"/>
          </a:xfrm>
        </p:grpSpPr>
        <p:sp>
          <p:nvSpPr>
            <p:cNvPr id="4" name="矩形 3"/>
            <p:cNvSpPr/>
            <p:nvPr/>
          </p:nvSpPr>
          <p:spPr>
            <a:xfrm>
              <a:off x="2773239" y="339502"/>
              <a:ext cx="3469525"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融资需求</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471896"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259733" y="1491630"/>
            <a:ext cx="2376264" cy="2381167"/>
            <a:chOff x="2123728" y="1851670"/>
            <a:chExt cx="2376264" cy="2381167"/>
          </a:xfrm>
        </p:grpSpPr>
        <p:sp>
          <p:nvSpPr>
            <p:cNvPr id="6" name="泪滴形 5"/>
            <p:cNvSpPr/>
            <p:nvPr/>
          </p:nvSpPr>
          <p:spPr>
            <a:xfrm rot="5400000">
              <a:off x="2123728" y="1851670"/>
              <a:ext cx="1152128" cy="1152128"/>
            </a:xfrm>
            <a:prstGeom prst="teardrop">
              <a:avLst/>
            </a:prstGeom>
            <a:solidFill>
              <a:srgbClr val="E0E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泪滴形 6"/>
            <p:cNvSpPr/>
            <p:nvPr/>
          </p:nvSpPr>
          <p:spPr>
            <a:xfrm rot="10800000">
              <a:off x="3347864" y="1851671"/>
              <a:ext cx="1152128" cy="1152128"/>
            </a:xfrm>
            <a:prstGeom prst="teardrop">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泪滴形 7"/>
            <p:cNvSpPr/>
            <p:nvPr/>
          </p:nvSpPr>
          <p:spPr>
            <a:xfrm>
              <a:off x="2123728" y="3075806"/>
              <a:ext cx="1152128" cy="1152128"/>
            </a:xfrm>
            <a:prstGeom prst="teardrop">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泪滴形 8"/>
            <p:cNvSpPr/>
            <p:nvPr/>
          </p:nvSpPr>
          <p:spPr>
            <a:xfrm rot="16200000">
              <a:off x="3347864" y="3080709"/>
              <a:ext cx="1152128" cy="1152128"/>
            </a:xfrm>
            <a:prstGeom prst="teardrop">
              <a:avLst/>
            </a:pr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4744" y="2139702"/>
            <a:ext cx="12382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635997" y="1508395"/>
            <a:ext cx="2034030" cy="1338828"/>
          </a:xfrm>
          <a:prstGeom prst="rect">
            <a:avLst/>
          </a:prstGeom>
          <a:noFill/>
        </p:spPr>
        <p:txBody>
          <a:bodyPr wrap="square" rtlCol="0">
            <a:spAutoFit/>
          </a:bodyPr>
          <a:lstStyle/>
          <a:p>
            <a:pP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需求一</a:t>
            </a:r>
            <a:endParaRPr lang="en-US" altLang="zh-CN" b="1" dirty="0">
              <a:solidFill>
                <a:srgbClr val="39B449"/>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3" name="TextBox 12"/>
          <p:cNvSpPr txBox="1"/>
          <p:nvPr/>
        </p:nvSpPr>
        <p:spPr>
          <a:xfrm>
            <a:off x="5635997" y="2859782"/>
            <a:ext cx="2034030" cy="1338828"/>
          </a:xfrm>
          <a:prstGeom prst="rect">
            <a:avLst/>
          </a:prstGeom>
          <a:noFill/>
        </p:spPr>
        <p:txBody>
          <a:bodyPr wrap="square" rtlCol="0">
            <a:spAutoFit/>
          </a:bodyPr>
          <a:lstStyle/>
          <a:p>
            <a:pP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需求二</a:t>
            </a:r>
            <a:endParaRPr lang="en-US" altLang="zh-CN" b="1" dirty="0">
              <a:solidFill>
                <a:srgbClr val="39B449"/>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4" name="TextBox 13"/>
          <p:cNvSpPr txBox="1"/>
          <p:nvPr/>
        </p:nvSpPr>
        <p:spPr>
          <a:xfrm>
            <a:off x="1547664" y="2847223"/>
            <a:ext cx="2034030" cy="1338828"/>
          </a:xfrm>
          <a:prstGeom prst="rect">
            <a:avLst/>
          </a:prstGeom>
          <a:noFill/>
        </p:spPr>
        <p:txBody>
          <a:bodyPr wrap="square" rtlCol="0">
            <a:spAutoFit/>
          </a:bodyPr>
          <a:lstStyle/>
          <a:p>
            <a:pP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需求三</a:t>
            </a:r>
            <a:endParaRPr lang="en-US" altLang="zh-CN" b="1" dirty="0">
              <a:solidFill>
                <a:srgbClr val="39B449"/>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5" name="TextBox 14"/>
          <p:cNvSpPr txBox="1"/>
          <p:nvPr/>
        </p:nvSpPr>
        <p:spPr>
          <a:xfrm>
            <a:off x="1547664" y="1508395"/>
            <a:ext cx="2034030" cy="1338828"/>
          </a:xfrm>
          <a:prstGeom prst="rect">
            <a:avLst/>
          </a:prstGeom>
          <a:noFill/>
        </p:spPr>
        <p:txBody>
          <a:bodyPr wrap="square" rtlCol="0">
            <a:spAutoFit/>
          </a:bodyPr>
          <a:lstStyle/>
          <a:p>
            <a:pPr>
              <a:lnSpc>
                <a:spcPct val="150000"/>
              </a:lnSpc>
            </a:pPr>
            <a:r>
              <a:rPr lang="zh-CN" altLang="en-US" b="1" dirty="0">
                <a:solidFill>
                  <a:srgbClr val="39B449"/>
                </a:solidFill>
                <a:latin typeface="微软雅黑" panose="020B0503020204020204" pitchFamily="34" charset="-122"/>
                <a:ea typeface="微软雅黑" panose="020B0503020204020204" pitchFamily="34" charset="-122"/>
              </a:rPr>
              <a:t>需求四</a:t>
            </a:r>
            <a:endParaRPr lang="en-US" altLang="zh-CN" b="1" dirty="0">
              <a:solidFill>
                <a:srgbClr val="39B449"/>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Tree>
    <p:extLst>
      <p:ext uri="{BB962C8B-B14F-4D97-AF65-F5344CB8AC3E}">
        <p14:creationId xmlns:p14="http://schemas.microsoft.com/office/powerpoint/2010/main" val="147484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11" name="组合 10"/>
          <p:cNvGrpSpPr/>
          <p:nvPr/>
        </p:nvGrpSpPr>
        <p:grpSpPr>
          <a:xfrm>
            <a:off x="3131840" y="1491630"/>
            <a:ext cx="3279804" cy="1715112"/>
            <a:chOff x="3059832" y="1563638"/>
            <a:chExt cx="3279804" cy="1715112"/>
          </a:xfrm>
        </p:grpSpPr>
        <p:sp>
          <p:nvSpPr>
            <p:cNvPr id="3" name="TextBox 2"/>
            <p:cNvSpPr txBox="1"/>
            <p:nvPr/>
          </p:nvSpPr>
          <p:spPr>
            <a:xfrm>
              <a:off x="3059832" y="1563638"/>
              <a:ext cx="3279804" cy="1292662"/>
            </a:xfrm>
            <a:prstGeom prst="rect">
              <a:avLst/>
            </a:prstGeom>
            <a:noFill/>
          </p:spPr>
          <p:txBody>
            <a:bodyPr wrap="square" rtlCol="0">
              <a:spAutoFit/>
            </a:bodyPr>
            <a:lstStyle/>
            <a:p>
              <a:endParaRPr lang="en-US" altLang="zh-CN" sz="2400" dirty="0">
                <a:solidFill>
                  <a:srgbClr val="34C05D"/>
                </a:solidFill>
                <a:latin typeface="微软雅黑" panose="020B0503020204020204" pitchFamily="34" charset="-122"/>
                <a:ea typeface="微软雅黑" panose="020B0503020204020204" pitchFamily="34" charset="-122"/>
              </a:endParaRPr>
            </a:p>
            <a:p>
              <a:r>
                <a:rPr lang="zh-CN" altLang="en-US" sz="5400" b="1" dirty="0">
                  <a:solidFill>
                    <a:schemeClr val="bg1"/>
                  </a:solidFill>
                  <a:latin typeface="微软雅黑" panose="020B0503020204020204" pitchFamily="34" charset="-122"/>
                  <a:ea typeface="微软雅黑" panose="020B0503020204020204" pitchFamily="34" charset="-122"/>
                </a:rPr>
                <a:t>感谢观看</a:t>
              </a:r>
              <a:endParaRPr lang="en-US" altLang="zh-CN" sz="54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329562" y="2755530"/>
              <a:ext cx="2740343" cy="523220"/>
              <a:chOff x="2267744" y="3104967"/>
              <a:chExt cx="2740343" cy="523220"/>
            </a:xfrm>
          </p:grpSpPr>
          <p:sp>
            <p:nvSpPr>
              <p:cNvPr id="5" name="矩形 4"/>
              <p:cNvSpPr/>
              <p:nvPr/>
            </p:nvSpPr>
            <p:spPr>
              <a:xfrm>
                <a:off x="2267744" y="3144332"/>
                <a:ext cx="2448272" cy="435530"/>
              </a:xfrm>
              <a:prstGeom prst="rect">
                <a:avLst/>
              </a:prstGeom>
              <a:solidFill>
                <a:srgbClr val="34C05D"/>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71783" y="3104967"/>
                <a:ext cx="2736304" cy="523220"/>
              </a:xfrm>
              <a:prstGeom prst="rect">
                <a:avLst/>
              </a:prstGeom>
              <a:noFill/>
            </p:spPr>
            <p:txBody>
              <a:bodyPr wrap="square" rtlCol="0">
                <a:spAutoFit/>
              </a:bodyPr>
              <a:lstStyle/>
              <a:p>
                <a:r>
                  <a:rPr lang="en-US" altLang="zh-CN" sz="2800" dirty="0">
                    <a:solidFill>
                      <a:schemeClr val="bg1"/>
                    </a:solidFill>
                    <a:latin typeface="+mj-lt"/>
                  </a:rPr>
                  <a:t>BUSINESS PLAN</a:t>
                </a:r>
                <a:endParaRPr lang="zh-CN" altLang="en-US" sz="2800" dirty="0">
                  <a:solidFill>
                    <a:schemeClr val="bg1"/>
                  </a:solidFill>
                  <a:latin typeface="+mj-lt"/>
                </a:endParaRPr>
              </a:p>
            </p:txBody>
          </p:sp>
        </p:grpSp>
      </p:grpSp>
      <p:sp>
        <p:nvSpPr>
          <p:cNvPr id="7" name="半闭框 6"/>
          <p:cNvSpPr/>
          <p:nvPr/>
        </p:nvSpPr>
        <p:spPr>
          <a:xfrm>
            <a:off x="1835696" y="1419622"/>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半闭框 7"/>
          <p:cNvSpPr/>
          <p:nvPr/>
        </p:nvSpPr>
        <p:spPr>
          <a:xfrm rot="10800000">
            <a:off x="7035958" y="3191659"/>
            <a:ext cx="432048" cy="432048"/>
          </a:xfrm>
          <a:prstGeom prst="halfFrame">
            <a:avLst>
              <a:gd name="adj1" fmla="val 8138"/>
              <a:gd name="adj2" fmla="val 561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半闭框 8"/>
          <p:cNvSpPr/>
          <p:nvPr/>
        </p:nvSpPr>
        <p:spPr>
          <a:xfrm rot="16200000">
            <a:off x="1833830" y="31935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p:cNvSpPr/>
          <p:nvPr/>
        </p:nvSpPr>
        <p:spPr>
          <a:xfrm rot="5400000">
            <a:off x="7021592" y="1433728"/>
            <a:ext cx="432048" cy="428310"/>
          </a:xfrm>
          <a:prstGeom prst="halfFrame">
            <a:avLst>
              <a:gd name="adj1" fmla="val 3231"/>
              <a:gd name="adj2" fmla="val 3808"/>
            </a:avLst>
          </a:prstGeom>
          <a:solidFill>
            <a:srgbClr val="34C05D"/>
          </a:solidFill>
          <a:ln>
            <a:solidFill>
              <a:srgbClr val="34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5477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31123" y="2078182"/>
            <a:ext cx="720080" cy="720080"/>
            <a:chOff x="1071767" y="3330231"/>
            <a:chExt cx="720080" cy="720080"/>
          </a:xfrm>
        </p:grpSpPr>
        <p:sp>
          <p:nvSpPr>
            <p:cNvPr id="6" name="流程图: 联系 5"/>
            <p:cNvSpPr/>
            <p:nvPr/>
          </p:nvSpPr>
          <p:spPr>
            <a:xfrm>
              <a:off x="1071767"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47" y="3537871"/>
              <a:ext cx="304800" cy="304800"/>
            </a:xfrm>
            <a:prstGeom prst="rect">
              <a:avLst/>
            </a:prstGeom>
          </p:spPr>
        </p:pic>
      </p:gr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p>
        </p:txBody>
      </p:sp>
      <p:sp>
        <p:nvSpPr>
          <p:cNvPr id="10" name="TextBox 9"/>
          <p:cNvSpPr txBox="1"/>
          <p:nvPr/>
        </p:nvSpPr>
        <p:spPr>
          <a:xfrm>
            <a:off x="3661935" y="2644980"/>
            <a:ext cx="1872208" cy="1569660"/>
          </a:xfrm>
          <a:prstGeom prst="rect">
            <a:avLst/>
          </a:prstGeom>
          <a:noFill/>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1.1.</a:t>
            </a:r>
            <a:r>
              <a:rPr lang="zh-CN" altLang="en-US" sz="1600" dirty="0">
                <a:solidFill>
                  <a:schemeClr val="bg1"/>
                </a:solidFill>
                <a:latin typeface="微软雅黑" panose="020B0503020204020204" pitchFamily="34" charset="-122"/>
                <a:ea typeface="微软雅黑" panose="020B0503020204020204" pitchFamily="34" charset="-122"/>
              </a:rPr>
              <a:t>投资亮点</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1.2.</a:t>
            </a:r>
            <a:r>
              <a:rPr lang="zh-CN" altLang="en-US" sz="1600" dirty="0">
                <a:solidFill>
                  <a:schemeClr val="bg1"/>
                </a:solidFill>
                <a:latin typeface="微软雅黑" panose="020B0503020204020204" pitchFamily="34" charset="-122"/>
                <a:ea typeface="微软雅黑" panose="020B0503020204020204" pitchFamily="34" charset="-122"/>
              </a:rPr>
              <a:t>我们的愿景</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1.3.</a:t>
            </a:r>
            <a:r>
              <a:rPr lang="zh-CN" altLang="en-US" sz="1600" dirty="0">
                <a:solidFill>
                  <a:schemeClr val="bg1"/>
                </a:solidFill>
                <a:latin typeface="微软雅黑" panose="020B0503020204020204" pitchFamily="34" charset="-122"/>
                <a:ea typeface="微软雅黑" panose="020B0503020204020204" pitchFamily="34" charset="-122"/>
              </a:rPr>
              <a:t>团队介绍</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1.4.</a:t>
            </a:r>
            <a:r>
              <a:rPr lang="zh-CN" altLang="en-US" sz="1600" dirty="0">
                <a:solidFill>
                  <a:schemeClr val="bg1"/>
                </a:solidFill>
                <a:latin typeface="微软雅黑" panose="020B0503020204020204" pitchFamily="34" charset="-122"/>
                <a:ea typeface="微软雅黑" panose="020B0503020204020204" pitchFamily="34" charset="-122"/>
              </a:rPr>
              <a:t>公司业务</a:t>
            </a:r>
          </a:p>
        </p:txBody>
      </p:sp>
    </p:spTree>
    <p:extLst>
      <p:ext uri="{BB962C8B-B14F-4D97-AF65-F5344CB8AC3E}">
        <p14:creationId xmlns:p14="http://schemas.microsoft.com/office/powerpoint/2010/main" val="235851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10800000">
            <a:off x="1615175" y="1491630"/>
            <a:ext cx="2016224" cy="201622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45" y="0"/>
            <a:ext cx="9163332" cy="5154374"/>
          </a:xfrm>
          <a:prstGeom prst="rect">
            <a:avLst/>
          </a:prstGeom>
        </p:spPr>
      </p:pic>
      <p:grpSp>
        <p:nvGrpSpPr>
          <p:cNvPr id="46" name="组合 45"/>
          <p:cNvGrpSpPr/>
          <p:nvPr/>
        </p:nvGrpSpPr>
        <p:grpSpPr>
          <a:xfrm>
            <a:off x="269327" y="1987700"/>
            <a:ext cx="2808311" cy="2024790"/>
            <a:chOff x="528437" y="1655216"/>
            <a:chExt cx="2808311" cy="2024790"/>
          </a:xfrm>
        </p:grpSpPr>
        <p:grpSp>
          <p:nvGrpSpPr>
            <p:cNvPr id="21" name="组合 20"/>
            <p:cNvGrpSpPr/>
            <p:nvPr/>
          </p:nvGrpSpPr>
          <p:grpSpPr>
            <a:xfrm>
              <a:off x="687956" y="1655216"/>
              <a:ext cx="927218" cy="742035"/>
              <a:chOff x="1188484" y="1645650"/>
              <a:chExt cx="1067240" cy="854092"/>
            </a:xfrm>
          </p:grpSpPr>
          <p:grpSp>
            <p:nvGrpSpPr>
              <p:cNvPr id="15" name="组合 14"/>
              <p:cNvGrpSpPr/>
              <p:nvPr/>
            </p:nvGrpSpPr>
            <p:grpSpPr>
              <a:xfrm>
                <a:off x="1188484" y="1645650"/>
                <a:ext cx="1067240" cy="854092"/>
                <a:chOff x="1083456" y="1491630"/>
                <a:chExt cx="2552440" cy="2042665"/>
              </a:xfrm>
            </p:grpSpPr>
            <p:grpSp>
              <p:nvGrpSpPr>
                <p:cNvPr id="10" name="组合 9"/>
                <p:cNvGrpSpPr/>
                <p:nvPr/>
              </p:nvGrpSpPr>
              <p:grpSpPr>
                <a:xfrm>
                  <a:off x="1083456" y="1491630"/>
                  <a:ext cx="2552440" cy="2016224"/>
                  <a:chOff x="1083456" y="1491630"/>
                  <a:chExt cx="2552440" cy="2016224"/>
                </a:xfrm>
              </p:grpSpPr>
              <p:sp>
                <p:nvSpPr>
                  <p:cNvPr id="4" name="直角三角形 3"/>
                  <p:cNvSpPr/>
                  <p:nvPr/>
                </p:nvSpPr>
                <p:spPr>
                  <a:xfrm>
                    <a:off x="1619672" y="1491630"/>
                    <a:ext cx="2016224" cy="2016224"/>
                  </a:xfrm>
                  <a:prstGeom prst="rtTriangle">
                    <a:avLst/>
                  </a:prstGeom>
                  <a:solidFill>
                    <a:srgbClr val="E3E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2572538">
                    <a:off x="1083456" y="1725762"/>
                    <a:ext cx="1414193"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 fmla="*/ 0 w 1278298"/>
                      <a:gd name="connsiteY0" fmla="*/ 1399181 h 1761642"/>
                      <a:gd name="connsiteX1" fmla="*/ 276744 w 1278298"/>
                      <a:gd name="connsiteY1" fmla="*/ 0 h 1761642"/>
                      <a:gd name="connsiteX2" fmla="*/ 1278298 w 1278298"/>
                      <a:gd name="connsiteY2" fmla="*/ 1761642 h 1761642"/>
                      <a:gd name="connsiteX3" fmla="*/ 0 w 1278298"/>
                      <a:gd name="connsiteY3" fmla="*/ 1399181 h 1761642"/>
                      <a:gd name="connsiteX0" fmla="*/ 0 w 1330421"/>
                      <a:gd name="connsiteY0" fmla="*/ 1392479 h 1761642"/>
                      <a:gd name="connsiteX1" fmla="*/ 328867 w 1330421"/>
                      <a:gd name="connsiteY1" fmla="*/ 0 h 1761642"/>
                      <a:gd name="connsiteX2" fmla="*/ 1330421 w 1330421"/>
                      <a:gd name="connsiteY2" fmla="*/ 1761642 h 1761642"/>
                      <a:gd name="connsiteX3" fmla="*/ 0 w 1330421"/>
                      <a:gd name="connsiteY3" fmla="*/ 1392479 h 1761642"/>
                      <a:gd name="connsiteX0" fmla="*/ 0 w 1297807"/>
                      <a:gd name="connsiteY0" fmla="*/ 1386075 h 1761642"/>
                      <a:gd name="connsiteX1" fmla="*/ 296253 w 1297807"/>
                      <a:gd name="connsiteY1" fmla="*/ 0 h 1761642"/>
                      <a:gd name="connsiteX2" fmla="*/ 1297807 w 1297807"/>
                      <a:gd name="connsiteY2" fmla="*/ 1761642 h 1761642"/>
                      <a:gd name="connsiteX3" fmla="*/ 0 w 1297807"/>
                      <a:gd name="connsiteY3" fmla="*/ 1386075 h 1761642"/>
                      <a:gd name="connsiteX0" fmla="*/ 0 w 1339565"/>
                      <a:gd name="connsiteY0" fmla="*/ 1397661 h 1761642"/>
                      <a:gd name="connsiteX1" fmla="*/ 338011 w 1339565"/>
                      <a:gd name="connsiteY1" fmla="*/ 0 h 1761642"/>
                      <a:gd name="connsiteX2" fmla="*/ 1339565 w 1339565"/>
                      <a:gd name="connsiteY2" fmla="*/ 1761642 h 1761642"/>
                      <a:gd name="connsiteX3" fmla="*/ 0 w 1339565"/>
                      <a:gd name="connsiteY3" fmla="*/ 1397661 h 1761642"/>
                      <a:gd name="connsiteX0" fmla="*/ 0 w 1377361"/>
                      <a:gd name="connsiteY0" fmla="*/ 1394920 h 1761642"/>
                      <a:gd name="connsiteX1" fmla="*/ 375807 w 1377361"/>
                      <a:gd name="connsiteY1" fmla="*/ 0 h 1761642"/>
                      <a:gd name="connsiteX2" fmla="*/ 1377361 w 1377361"/>
                      <a:gd name="connsiteY2" fmla="*/ 1761642 h 1761642"/>
                      <a:gd name="connsiteX3" fmla="*/ 0 w 1377361"/>
                      <a:gd name="connsiteY3" fmla="*/ 1394920 h 1761642"/>
                      <a:gd name="connsiteX0" fmla="*/ 0 w 1353890"/>
                      <a:gd name="connsiteY0" fmla="*/ 1393699 h 1761642"/>
                      <a:gd name="connsiteX1" fmla="*/ 352336 w 1353890"/>
                      <a:gd name="connsiteY1" fmla="*/ 0 h 1761642"/>
                      <a:gd name="connsiteX2" fmla="*/ 1353890 w 1353890"/>
                      <a:gd name="connsiteY2" fmla="*/ 1761642 h 1761642"/>
                      <a:gd name="connsiteX3" fmla="*/ 0 w 1353890"/>
                      <a:gd name="connsiteY3" fmla="*/ 1393699 h 1761642"/>
                      <a:gd name="connsiteX0" fmla="*/ 0 w 1409489"/>
                      <a:gd name="connsiteY0" fmla="*/ 1392319 h 1761642"/>
                      <a:gd name="connsiteX1" fmla="*/ 407935 w 1409489"/>
                      <a:gd name="connsiteY1" fmla="*/ 0 h 1761642"/>
                      <a:gd name="connsiteX2" fmla="*/ 1409489 w 1409489"/>
                      <a:gd name="connsiteY2" fmla="*/ 1761642 h 1761642"/>
                      <a:gd name="connsiteX3" fmla="*/ 0 w 1409489"/>
                      <a:gd name="connsiteY3" fmla="*/ 1392319 h 1761642"/>
                      <a:gd name="connsiteX0" fmla="*/ 0 w 1440194"/>
                      <a:gd name="connsiteY0" fmla="*/ 1376830 h 1761642"/>
                      <a:gd name="connsiteX1" fmla="*/ 438640 w 1440194"/>
                      <a:gd name="connsiteY1" fmla="*/ 0 h 1761642"/>
                      <a:gd name="connsiteX2" fmla="*/ 1440194 w 1440194"/>
                      <a:gd name="connsiteY2" fmla="*/ 1761642 h 1761642"/>
                      <a:gd name="connsiteX3" fmla="*/ 0 w 1440194"/>
                      <a:gd name="connsiteY3" fmla="*/ 1376830 h 1761642"/>
                      <a:gd name="connsiteX0" fmla="*/ 0 w 1414192"/>
                      <a:gd name="connsiteY0" fmla="*/ 1384020 h 1761642"/>
                      <a:gd name="connsiteX1" fmla="*/ 412638 w 1414192"/>
                      <a:gd name="connsiteY1" fmla="*/ 0 h 1761642"/>
                      <a:gd name="connsiteX2" fmla="*/ 1414192 w 1414192"/>
                      <a:gd name="connsiteY2" fmla="*/ 1761642 h 1761642"/>
                      <a:gd name="connsiteX3" fmla="*/ 0 w 1414192"/>
                      <a:gd name="connsiteY3" fmla="*/ 1384020 h 1761642"/>
                    </a:gdLst>
                    <a:ahLst/>
                    <a:cxnLst>
                      <a:cxn ang="0">
                        <a:pos x="connsiteX0" y="connsiteY0"/>
                      </a:cxn>
                      <a:cxn ang="0">
                        <a:pos x="connsiteX1" y="connsiteY1"/>
                      </a:cxn>
                      <a:cxn ang="0">
                        <a:pos x="connsiteX2" y="connsiteY2"/>
                      </a:cxn>
                      <a:cxn ang="0">
                        <a:pos x="connsiteX3" y="connsiteY3"/>
                      </a:cxn>
                    </a:cxnLst>
                    <a:rect l="l" t="t" r="r" b="b"/>
                    <a:pathLst>
                      <a:path w="1414192" h="1761642">
                        <a:moveTo>
                          <a:pt x="0" y="1384020"/>
                        </a:moveTo>
                        <a:lnTo>
                          <a:pt x="412638" y="0"/>
                        </a:lnTo>
                        <a:lnTo>
                          <a:pt x="1414192" y="1761642"/>
                        </a:lnTo>
                        <a:lnTo>
                          <a:pt x="0" y="1384020"/>
                        </a:lnTo>
                        <a:close/>
                      </a:path>
                    </a:pathLst>
                  </a:custGeom>
                  <a:solidFill>
                    <a:srgbClr val="FEF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1591243" y="1497533"/>
                  <a:ext cx="2030413" cy="20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TextBox 19"/>
              <p:cNvSpPr txBox="1"/>
              <p:nvPr/>
            </p:nvSpPr>
            <p:spPr>
              <a:xfrm>
                <a:off x="1505491" y="1668745"/>
                <a:ext cx="639589"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28437" y="2036266"/>
              <a:ext cx="2808311" cy="1643740"/>
              <a:chOff x="528437" y="2036266"/>
              <a:chExt cx="2808311" cy="1643740"/>
            </a:xfrm>
          </p:grpSpPr>
          <p:sp>
            <p:nvSpPr>
              <p:cNvPr id="41" name="TextBox 40"/>
              <p:cNvSpPr txBox="1"/>
              <p:nvPr/>
            </p:nvSpPr>
            <p:spPr>
              <a:xfrm>
                <a:off x="1615174" y="2036266"/>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投资亮点一</a:t>
                </a:r>
              </a:p>
            </p:txBody>
          </p:sp>
          <p:sp>
            <p:nvSpPr>
              <p:cNvPr id="55" name="TextBox 54"/>
              <p:cNvSpPr txBox="1"/>
              <p:nvPr/>
            </p:nvSpPr>
            <p:spPr>
              <a:xfrm>
                <a:off x="528437" y="2479677"/>
                <a:ext cx="2808311" cy="1200329"/>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grpSp>
      <p:grpSp>
        <p:nvGrpSpPr>
          <p:cNvPr id="16" name="组合 15"/>
          <p:cNvGrpSpPr/>
          <p:nvPr/>
        </p:nvGrpSpPr>
        <p:grpSpPr>
          <a:xfrm>
            <a:off x="3267599" y="1986700"/>
            <a:ext cx="885909" cy="706026"/>
            <a:chOff x="816196" y="759111"/>
            <a:chExt cx="4099463" cy="3267075"/>
          </a:xfrm>
        </p:grpSpPr>
        <p:grpSp>
          <p:nvGrpSpPr>
            <p:cNvPr id="23" name="组合 22"/>
            <p:cNvGrpSpPr/>
            <p:nvPr/>
          </p:nvGrpSpPr>
          <p:grpSpPr>
            <a:xfrm>
              <a:off x="816196" y="771550"/>
              <a:ext cx="4099463" cy="3242198"/>
              <a:chOff x="1086561" y="1491630"/>
              <a:chExt cx="2549335" cy="2016224"/>
            </a:xfrm>
          </p:grpSpPr>
          <p:sp>
            <p:nvSpPr>
              <p:cNvPr id="25" name="直角三角形 24"/>
              <p:cNvSpPr/>
              <p:nvPr/>
            </p:nvSpPr>
            <p:spPr>
              <a:xfrm>
                <a:off x="1619672" y="1491630"/>
                <a:ext cx="2016224" cy="2016224"/>
              </a:xfrm>
              <a:prstGeom prst="rtTriangle">
                <a:avLst/>
              </a:prstGeom>
              <a:solidFill>
                <a:srgbClr val="55A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6"/>
              <p:cNvSpPr/>
              <p:nvPr/>
            </p:nvSpPr>
            <p:spPr>
              <a:xfrm rot="12572538">
                <a:off x="1086561" y="1713986"/>
                <a:ext cx="1366425"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 fmla="*/ 0 w 1278298"/>
                  <a:gd name="connsiteY0" fmla="*/ 1399181 h 1761642"/>
                  <a:gd name="connsiteX1" fmla="*/ 276744 w 1278298"/>
                  <a:gd name="connsiteY1" fmla="*/ 0 h 1761642"/>
                  <a:gd name="connsiteX2" fmla="*/ 1278298 w 1278298"/>
                  <a:gd name="connsiteY2" fmla="*/ 1761642 h 1761642"/>
                  <a:gd name="connsiteX3" fmla="*/ 0 w 1278298"/>
                  <a:gd name="connsiteY3" fmla="*/ 1399181 h 1761642"/>
                  <a:gd name="connsiteX0" fmla="*/ 0 w 1330421"/>
                  <a:gd name="connsiteY0" fmla="*/ 1392479 h 1761642"/>
                  <a:gd name="connsiteX1" fmla="*/ 328867 w 1330421"/>
                  <a:gd name="connsiteY1" fmla="*/ 0 h 1761642"/>
                  <a:gd name="connsiteX2" fmla="*/ 1330421 w 1330421"/>
                  <a:gd name="connsiteY2" fmla="*/ 1761642 h 1761642"/>
                  <a:gd name="connsiteX3" fmla="*/ 0 w 1330421"/>
                  <a:gd name="connsiteY3" fmla="*/ 1392479 h 1761642"/>
                  <a:gd name="connsiteX0" fmla="*/ 0 w 1297807"/>
                  <a:gd name="connsiteY0" fmla="*/ 1386075 h 1761642"/>
                  <a:gd name="connsiteX1" fmla="*/ 296253 w 1297807"/>
                  <a:gd name="connsiteY1" fmla="*/ 0 h 1761642"/>
                  <a:gd name="connsiteX2" fmla="*/ 1297807 w 1297807"/>
                  <a:gd name="connsiteY2" fmla="*/ 1761642 h 1761642"/>
                  <a:gd name="connsiteX3" fmla="*/ 0 w 1297807"/>
                  <a:gd name="connsiteY3" fmla="*/ 1386075 h 1761642"/>
                  <a:gd name="connsiteX0" fmla="*/ 0 w 1339565"/>
                  <a:gd name="connsiteY0" fmla="*/ 1397661 h 1761642"/>
                  <a:gd name="connsiteX1" fmla="*/ 338011 w 1339565"/>
                  <a:gd name="connsiteY1" fmla="*/ 0 h 1761642"/>
                  <a:gd name="connsiteX2" fmla="*/ 1339565 w 1339565"/>
                  <a:gd name="connsiteY2" fmla="*/ 1761642 h 1761642"/>
                  <a:gd name="connsiteX3" fmla="*/ 0 w 1339565"/>
                  <a:gd name="connsiteY3" fmla="*/ 1397661 h 1761642"/>
                  <a:gd name="connsiteX0" fmla="*/ 0 w 1377361"/>
                  <a:gd name="connsiteY0" fmla="*/ 1394920 h 1761642"/>
                  <a:gd name="connsiteX1" fmla="*/ 375807 w 1377361"/>
                  <a:gd name="connsiteY1" fmla="*/ 0 h 1761642"/>
                  <a:gd name="connsiteX2" fmla="*/ 1377361 w 1377361"/>
                  <a:gd name="connsiteY2" fmla="*/ 1761642 h 1761642"/>
                  <a:gd name="connsiteX3" fmla="*/ 0 w 1377361"/>
                  <a:gd name="connsiteY3" fmla="*/ 1394920 h 1761642"/>
                  <a:gd name="connsiteX0" fmla="*/ 0 w 1353890"/>
                  <a:gd name="connsiteY0" fmla="*/ 1393699 h 1761642"/>
                  <a:gd name="connsiteX1" fmla="*/ 352336 w 1353890"/>
                  <a:gd name="connsiteY1" fmla="*/ 0 h 1761642"/>
                  <a:gd name="connsiteX2" fmla="*/ 1353890 w 1353890"/>
                  <a:gd name="connsiteY2" fmla="*/ 1761642 h 1761642"/>
                  <a:gd name="connsiteX3" fmla="*/ 0 w 1353890"/>
                  <a:gd name="connsiteY3" fmla="*/ 1393699 h 1761642"/>
                  <a:gd name="connsiteX0" fmla="*/ 0 w 1409489"/>
                  <a:gd name="connsiteY0" fmla="*/ 1392319 h 1761642"/>
                  <a:gd name="connsiteX1" fmla="*/ 407935 w 1409489"/>
                  <a:gd name="connsiteY1" fmla="*/ 0 h 1761642"/>
                  <a:gd name="connsiteX2" fmla="*/ 1409489 w 1409489"/>
                  <a:gd name="connsiteY2" fmla="*/ 1761642 h 1761642"/>
                  <a:gd name="connsiteX3" fmla="*/ 0 w 1409489"/>
                  <a:gd name="connsiteY3" fmla="*/ 1392319 h 1761642"/>
                  <a:gd name="connsiteX0" fmla="*/ 0 w 1440194"/>
                  <a:gd name="connsiteY0" fmla="*/ 1376830 h 1761642"/>
                  <a:gd name="connsiteX1" fmla="*/ 438640 w 1440194"/>
                  <a:gd name="connsiteY1" fmla="*/ 0 h 1761642"/>
                  <a:gd name="connsiteX2" fmla="*/ 1440194 w 1440194"/>
                  <a:gd name="connsiteY2" fmla="*/ 1761642 h 1761642"/>
                  <a:gd name="connsiteX3" fmla="*/ 0 w 1440194"/>
                  <a:gd name="connsiteY3" fmla="*/ 1376830 h 1761642"/>
                  <a:gd name="connsiteX0" fmla="*/ 0 w 1414192"/>
                  <a:gd name="connsiteY0" fmla="*/ 1384020 h 1761642"/>
                  <a:gd name="connsiteX1" fmla="*/ 412638 w 1414192"/>
                  <a:gd name="connsiteY1" fmla="*/ 0 h 1761642"/>
                  <a:gd name="connsiteX2" fmla="*/ 1414192 w 1414192"/>
                  <a:gd name="connsiteY2" fmla="*/ 1761642 h 1761642"/>
                  <a:gd name="connsiteX3" fmla="*/ 0 w 1414192"/>
                  <a:gd name="connsiteY3" fmla="*/ 1384020 h 1761642"/>
                  <a:gd name="connsiteX0" fmla="*/ 0 w 1366424"/>
                  <a:gd name="connsiteY0" fmla="*/ 1402024 h 1761642"/>
                  <a:gd name="connsiteX1" fmla="*/ 364870 w 1366424"/>
                  <a:gd name="connsiteY1" fmla="*/ 0 h 1761642"/>
                  <a:gd name="connsiteX2" fmla="*/ 1366424 w 1366424"/>
                  <a:gd name="connsiteY2" fmla="*/ 1761642 h 1761642"/>
                  <a:gd name="connsiteX3" fmla="*/ 0 w 1366424"/>
                  <a:gd name="connsiteY3" fmla="*/ 1402024 h 1761642"/>
                </a:gdLst>
                <a:ahLst/>
                <a:cxnLst>
                  <a:cxn ang="0">
                    <a:pos x="connsiteX0" y="connsiteY0"/>
                  </a:cxn>
                  <a:cxn ang="0">
                    <a:pos x="connsiteX1" y="connsiteY1"/>
                  </a:cxn>
                  <a:cxn ang="0">
                    <a:pos x="connsiteX2" y="connsiteY2"/>
                  </a:cxn>
                  <a:cxn ang="0">
                    <a:pos x="connsiteX3" y="connsiteY3"/>
                  </a:cxn>
                </a:cxnLst>
                <a:rect l="l" t="t" r="r" b="b"/>
                <a:pathLst>
                  <a:path w="1366424" h="1761642">
                    <a:moveTo>
                      <a:pt x="0" y="1402024"/>
                    </a:moveTo>
                    <a:lnTo>
                      <a:pt x="364870" y="0"/>
                    </a:lnTo>
                    <a:lnTo>
                      <a:pt x="1366424" y="1761642"/>
                    </a:lnTo>
                    <a:lnTo>
                      <a:pt x="0" y="1402024"/>
                    </a:lnTo>
                    <a:close/>
                  </a:path>
                </a:pathLst>
              </a:cu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1649974" y="759111"/>
              <a:ext cx="3262313"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 name="TextBox 47"/>
          <p:cNvSpPr txBox="1"/>
          <p:nvPr/>
        </p:nvSpPr>
        <p:spPr>
          <a:xfrm>
            <a:off x="3543336" y="1983702"/>
            <a:ext cx="513886" cy="667675"/>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9" name="TextBox 58"/>
          <p:cNvSpPr txBox="1"/>
          <p:nvPr/>
        </p:nvSpPr>
        <p:spPr>
          <a:xfrm>
            <a:off x="4180208" y="2379558"/>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投资亮点二</a:t>
            </a:r>
          </a:p>
        </p:txBody>
      </p:sp>
      <p:sp>
        <p:nvSpPr>
          <p:cNvPr id="69" name="TextBox 68"/>
          <p:cNvSpPr txBox="1"/>
          <p:nvPr/>
        </p:nvSpPr>
        <p:spPr>
          <a:xfrm>
            <a:off x="3077638" y="2797754"/>
            <a:ext cx="2808311" cy="1200329"/>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nvGrpSpPr>
          <p:cNvPr id="53" name="组合 52"/>
          <p:cNvGrpSpPr/>
          <p:nvPr/>
        </p:nvGrpSpPr>
        <p:grpSpPr>
          <a:xfrm>
            <a:off x="5993769" y="1996219"/>
            <a:ext cx="2808311" cy="2001864"/>
            <a:chOff x="5885949" y="1683800"/>
            <a:chExt cx="2808311" cy="2001864"/>
          </a:xfrm>
        </p:grpSpPr>
        <p:grpSp>
          <p:nvGrpSpPr>
            <p:cNvPr id="51" name="组合 50"/>
            <p:cNvGrpSpPr/>
            <p:nvPr/>
          </p:nvGrpSpPr>
          <p:grpSpPr>
            <a:xfrm>
              <a:off x="6010840" y="1683800"/>
              <a:ext cx="2441328" cy="772641"/>
              <a:chOff x="6377770" y="1663735"/>
              <a:chExt cx="2441328" cy="772641"/>
            </a:xfrm>
          </p:grpSpPr>
          <p:grpSp>
            <p:nvGrpSpPr>
              <p:cNvPr id="31" name="组合 30"/>
              <p:cNvGrpSpPr/>
              <p:nvPr/>
            </p:nvGrpSpPr>
            <p:grpSpPr>
              <a:xfrm>
                <a:off x="6377770" y="1663735"/>
                <a:ext cx="922096" cy="742880"/>
                <a:chOff x="6124686" y="1620360"/>
                <a:chExt cx="1091529" cy="879382"/>
              </a:xfrm>
            </p:grpSpPr>
            <p:grpSp>
              <p:nvGrpSpPr>
                <p:cNvPr id="19" name="组合 18"/>
                <p:cNvGrpSpPr/>
                <p:nvPr/>
              </p:nvGrpSpPr>
              <p:grpSpPr>
                <a:xfrm>
                  <a:off x="6124686" y="1620360"/>
                  <a:ext cx="1091529" cy="868326"/>
                  <a:chOff x="2852024" y="1046526"/>
                  <a:chExt cx="3747678" cy="2981325"/>
                </a:xfrm>
              </p:grpSpPr>
              <p:grpSp>
                <p:nvGrpSpPr>
                  <p:cNvPr id="34" name="组合 33"/>
                  <p:cNvGrpSpPr/>
                  <p:nvPr/>
                </p:nvGrpSpPr>
                <p:grpSpPr>
                  <a:xfrm>
                    <a:off x="2852024" y="1046526"/>
                    <a:ext cx="3739086" cy="2957795"/>
                    <a:chOff x="1087089" y="1491630"/>
                    <a:chExt cx="2548807" cy="2016224"/>
                  </a:xfrm>
                </p:grpSpPr>
                <p:sp>
                  <p:nvSpPr>
                    <p:cNvPr id="36" name="直角三角形 35"/>
                    <p:cNvSpPr/>
                    <p:nvPr/>
                  </p:nvSpPr>
                  <p:spPr>
                    <a:xfrm>
                      <a:off x="1619672" y="1491630"/>
                      <a:ext cx="2016224" cy="2016224"/>
                    </a:xfrm>
                    <a:prstGeom prst="rtTriangle">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6"/>
                    <p:cNvSpPr/>
                    <p:nvPr/>
                  </p:nvSpPr>
                  <p:spPr>
                    <a:xfrm rot="12572538">
                      <a:off x="1087089" y="1711982"/>
                      <a:ext cx="1358299" cy="1761642"/>
                    </a:xfrm>
                    <a:custGeom>
                      <a:avLst/>
                      <a:gdLst>
                        <a:gd name="connsiteX0" fmla="*/ 0 w 2003108"/>
                        <a:gd name="connsiteY0" fmla="*/ 1761642 h 1761642"/>
                        <a:gd name="connsiteX1" fmla="*/ 1001554 w 2003108"/>
                        <a:gd name="connsiteY1" fmla="*/ 0 h 1761642"/>
                        <a:gd name="connsiteX2" fmla="*/ 2003108 w 2003108"/>
                        <a:gd name="connsiteY2" fmla="*/ 1761642 h 1761642"/>
                        <a:gd name="connsiteX3" fmla="*/ 0 w 2003108"/>
                        <a:gd name="connsiteY3" fmla="*/ 1761642 h 1761642"/>
                        <a:gd name="connsiteX0" fmla="*/ 0 w 1278298"/>
                        <a:gd name="connsiteY0" fmla="*/ 1399181 h 1761642"/>
                        <a:gd name="connsiteX1" fmla="*/ 276744 w 1278298"/>
                        <a:gd name="connsiteY1" fmla="*/ 0 h 1761642"/>
                        <a:gd name="connsiteX2" fmla="*/ 1278298 w 1278298"/>
                        <a:gd name="connsiteY2" fmla="*/ 1761642 h 1761642"/>
                        <a:gd name="connsiteX3" fmla="*/ 0 w 1278298"/>
                        <a:gd name="connsiteY3" fmla="*/ 1399181 h 1761642"/>
                        <a:gd name="connsiteX0" fmla="*/ 0 w 1330421"/>
                        <a:gd name="connsiteY0" fmla="*/ 1392479 h 1761642"/>
                        <a:gd name="connsiteX1" fmla="*/ 328867 w 1330421"/>
                        <a:gd name="connsiteY1" fmla="*/ 0 h 1761642"/>
                        <a:gd name="connsiteX2" fmla="*/ 1330421 w 1330421"/>
                        <a:gd name="connsiteY2" fmla="*/ 1761642 h 1761642"/>
                        <a:gd name="connsiteX3" fmla="*/ 0 w 1330421"/>
                        <a:gd name="connsiteY3" fmla="*/ 1392479 h 1761642"/>
                        <a:gd name="connsiteX0" fmla="*/ 0 w 1297807"/>
                        <a:gd name="connsiteY0" fmla="*/ 1386075 h 1761642"/>
                        <a:gd name="connsiteX1" fmla="*/ 296253 w 1297807"/>
                        <a:gd name="connsiteY1" fmla="*/ 0 h 1761642"/>
                        <a:gd name="connsiteX2" fmla="*/ 1297807 w 1297807"/>
                        <a:gd name="connsiteY2" fmla="*/ 1761642 h 1761642"/>
                        <a:gd name="connsiteX3" fmla="*/ 0 w 1297807"/>
                        <a:gd name="connsiteY3" fmla="*/ 1386075 h 1761642"/>
                        <a:gd name="connsiteX0" fmla="*/ 0 w 1339565"/>
                        <a:gd name="connsiteY0" fmla="*/ 1397661 h 1761642"/>
                        <a:gd name="connsiteX1" fmla="*/ 338011 w 1339565"/>
                        <a:gd name="connsiteY1" fmla="*/ 0 h 1761642"/>
                        <a:gd name="connsiteX2" fmla="*/ 1339565 w 1339565"/>
                        <a:gd name="connsiteY2" fmla="*/ 1761642 h 1761642"/>
                        <a:gd name="connsiteX3" fmla="*/ 0 w 1339565"/>
                        <a:gd name="connsiteY3" fmla="*/ 1397661 h 1761642"/>
                        <a:gd name="connsiteX0" fmla="*/ 0 w 1377361"/>
                        <a:gd name="connsiteY0" fmla="*/ 1394920 h 1761642"/>
                        <a:gd name="connsiteX1" fmla="*/ 375807 w 1377361"/>
                        <a:gd name="connsiteY1" fmla="*/ 0 h 1761642"/>
                        <a:gd name="connsiteX2" fmla="*/ 1377361 w 1377361"/>
                        <a:gd name="connsiteY2" fmla="*/ 1761642 h 1761642"/>
                        <a:gd name="connsiteX3" fmla="*/ 0 w 1377361"/>
                        <a:gd name="connsiteY3" fmla="*/ 1394920 h 1761642"/>
                        <a:gd name="connsiteX0" fmla="*/ 0 w 1353890"/>
                        <a:gd name="connsiteY0" fmla="*/ 1393699 h 1761642"/>
                        <a:gd name="connsiteX1" fmla="*/ 352336 w 1353890"/>
                        <a:gd name="connsiteY1" fmla="*/ 0 h 1761642"/>
                        <a:gd name="connsiteX2" fmla="*/ 1353890 w 1353890"/>
                        <a:gd name="connsiteY2" fmla="*/ 1761642 h 1761642"/>
                        <a:gd name="connsiteX3" fmla="*/ 0 w 1353890"/>
                        <a:gd name="connsiteY3" fmla="*/ 1393699 h 1761642"/>
                        <a:gd name="connsiteX0" fmla="*/ 0 w 1409489"/>
                        <a:gd name="connsiteY0" fmla="*/ 1392319 h 1761642"/>
                        <a:gd name="connsiteX1" fmla="*/ 407935 w 1409489"/>
                        <a:gd name="connsiteY1" fmla="*/ 0 h 1761642"/>
                        <a:gd name="connsiteX2" fmla="*/ 1409489 w 1409489"/>
                        <a:gd name="connsiteY2" fmla="*/ 1761642 h 1761642"/>
                        <a:gd name="connsiteX3" fmla="*/ 0 w 1409489"/>
                        <a:gd name="connsiteY3" fmla="*/ 1392319 h 1761642"/>
                        <a:gd name="connsiteX0" fmla="*/ 0 w 1440194"/>
                        <a:gd name="connsiteY0" fmla="*/ 1376830 h 1761642"/>
                        <a:gd name="connsiteX1" fmla="*/ 438640 w 1440194"/>
                        <a:gd name="connsiteY1" fmla="*/ 0 h 1761642"/>
                        <a:gd name="connsiteX2" fmla="*/ 1440194 w 1440194"/>
                        <a:gd name="connsiteY2" fmla="*/ 1761642 h 1761642"/>
                        <a:gd name="connsiteX3" fmla="*/ 0 w 1440194"/>
                        <a:gd name="connsiteY3" fmla="*/ 1376830 h 1761642"/>
                        <a:gd name="connsiteX0" fmla="*/ 0 w 1414192"/>
                        <a:gd name="connsiteY0" fmla="*/ 1384020 h 1761642"/>
                        <a:gd name="connsiteX1" fmla="*/ 412638 w 1414192"/>
                        <a:gd name="connsiteY1" fmla="*/ 0 h 1761642"/>
                        <a:gd name="connsiteX2" fmla="*/ 1414192 w 1414192"/>
                        <a:gd name="connsiteY2" fmla="*/ 1761642 h 1761642"/>
                        <a:gd name="connsiteX3" fmla="*/ 0 w 1414192"/>
                        <a:gd name="connsiteY3" fmla="*/ 1384020 h 1761642"/>
                        <a:gd name="connsiteX0" fmla="*/ 0 w 1358298"/>
                        <a:gd name="connsiteY0" fmla="*/ 1409989 h 1761642"/>
                        <a:gd name="connsiteX1" fmla="*/ 356744 w 1358298"/>
                        <a:gd name="connsiteY1" fmla="*/ 0 h 1761642"/>
                        <a:gd name="connsiteX2" fmla="*/ 1358298 w 1358298"/>
                        <a:gd name="connsiteY2" fmla="*/ 1761642 h 1761642"/>
                        <a:gd name="connsiteX3" fmla="*/ 0 w 1358298"/>
                        <a:gd name="connsiteY3" fmla="*/ 1409989 h 1761642"/>
                      </a:gdLst>
                      <a:ahLst/>
                      <a:cxnLst>
                        <a:cxn ang="0">
                          <a:pos x="connsiteX0" y="connsiteY0"/>
                        </a:cxn>
                        <a:cxn ang="0">
                          <a:pos x="connsiteX1" y="connsiteY1"/>
                        </a:cxn>
                        <a:cxn ang="0">
                          <a:pos x="connsiteX2" y="connsiteY2"/>
                        </a:cxn>
                        <a:cxn ang="0">
                          <a:pos x="connsiteX3" y="connsiteY3"/>
                        </a:cxn>
                      </a:cxnLst>
                      <a:rect l="l" t="t" r="r" b="b"/>
                      <a:pathLst>
                        <a:path w="1358298" h="1761642">
                          <a:moveTo>
                            <a:pt x="0" y="1409989"/>
                          </a:moveTo>
                          <a:lnTo>
                            <a:pt x="356744" y="0"/>
                          </a:lnTo>
                          <a:lnTo>
                            <a:pt x="1358298" y="1761642"/>
                          </a:lnTo>
                          <a:lnTo>
                            <a:pt x="0" y="1409989"/>
                          </a:lnTo>
                          <a:close/>
                        </a:path>
                      </a:pathLst>
                    </a:custGeom>
                    <a:solidFill>
                      <a:srgbClr val="39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624727" y="1046526"/>
                    <a:ext cx="297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TextBox 48"/>
                <p:cNvSpPr txBox="1"/>
                <p:nvPr/>
              </p:nvSpPr>
              <p:spPr>
                <a:xfrm>
                  <a:off x="6463182" y="1668745"/>
                  <a:ext cx="639589"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63" name="TextBox 62"/>
              <p:cNvSpPr txBox="1"/>
              <p:nvPr/>
            </p:nvSpPr>
            <p:spPr>
              <a:xfrm>
                <a:off x="7302432" y="2036266"/>
                <a:ext cx="1516666" cy="400110"/>
              </a:xfrm>
              <a:prstGeom prst="rect">
                <a:avLst/>
              </a:prstGeom>
              <a:noFill/>
            </p:spPr>
            <p:txBody>
              <a:bodyPr wrap="square" rtlCol="0">
                <a:spAutoFit/>
              </a:bodyPr>
              <a:lstStyle/>
              <a:p>
                <a:r>
                  <a:rPr lang="zh-CN" altLang="en-US" sz="2000" b="1" dirty="0">
                    <a:solidFill>
                      <a:srgbClr val="39B449"/>
                    </a:solidFill>
                    <a:latin typeface="微软雅黑" panose="020B0503020204020204" pitchFamily="34" charset="-122"/>
                    <a:ea typeface="微软雅黑" panose="020B0503020204020204" pitchFamily="34" charset="-122"/>
                  </a:rPr>
                  <a:t>投资亮点三</a:t>
                </a:r>
              </a:p>
            </p:txBody>
          </p:sp>
        </p:grpSp>
        <p:sp>
          <p:nvSpPr>
            <p:cNvPr id="70" name="TextBox 69"/>
            <p:cNvSpPr txBox="1"/>
            <p:nvPr/>
          </p:nvSpPr>
          <p:spPr>
            <a:xfrm>
              <a:off x="5885949" y="2485335"/>
              <a:ext cx="2808311" cy="1200329"/>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点击此处添加文本此处添加文本</a:t>
              </a:r>
            </a:p>
          </p:txBody>
        </p:sp>
      </p:grpSp>
      <p:sp>
        <p:nvSpPr>
          <p:cNvPr id="75" name="矩形 74"/>
          <p:cNvSpPr/>
          <p:nvPr/>
        </p:nvSpPr>
        <p:spPr>
          <a:xfrm>
            <a:off x="2836229" y="267494"/>
            <a:ext cx="3291128" cy="82542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投资亮点</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555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5" name="矩形 4"/>
          <p:cNvSpPr/>
          <p:nvPr/>
        </p:nvSpPr>
        <p:spPr>
          <a:xfrm rot="18768784">
            <a:off x="5194040" y="1477908"/>
            <a:ext cx="1573156" cy="1573156"/>
          </a:xfrm>
          <a:prstGeom prst="rect">
            <a:avLst/>
          </a:prstGeom>
          <a:solidFill>
            <a:srgbClr val="046538"/>
          </a:solidFill>
          <a:ln>
            <a:noFill/>
          </a:ln>
          <a:scene3d>
            <a:camera prst="orthographicFront"/>
            <a:lightRig rig="threePt" dir="t"/>
          </a:scene3d>
          <a:sp3d>
            <a:bevelT w="0" h="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768784">
            <a:off x="3319340" y="1785214"/>
            <a:ext cx="1909652" cy="1909652"/>
          </a:xfrm>
          <a:prstGeom prst="rect">
            <a:avLst/>
          </a:prstGeom>
          <a:solidFill>
            <a:srgbClr val="39B449"/>
          </a:solidFill>
          <a:ln>
            <a:noFill/>
          </a:ln>
          <a:scene3d>
            <a:camera prst="orthographicFront"/>
            <a:lightRig rig="threePt" dir="t"/>
          </a:scene3d>
          <a:sp3d>
            <a:bevelT w="0" h="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340647" y="2648065"/>
            <a:ext cx="6336704" cy="2735189"/>
          </a:xfrm>
          <a:prstGeom prst="line">
            <a:avLst/>
          </a:prstGeom>
          <a:ln w="38100">
            <a:solidFill>
              <a:schemeClr val="bg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8768784">
            <a:off x="1275951" y="2299392"/>
            <a:ext cx="2153346" cy="2153346"/>
          </a:xfrm>
          <a:prstGeom prst="rect">
            <a:avLst/>
          </a:prstGeom>
          <a:solidFill>
            <a:srgbClr val="74C05E"/>
          </a:solidFill>
          <a:ln>
            <a:noFill/>
          </a:ln>
          <a:effectLst>
            <a:outerShdw blurRad="50800" dist="38100" algn="l" rotWithShape="0">
              <a:prstClr val="black">
                <a:alpha val="40000"/>
              </a:prstClr>
            </a:outerShdw>
          </a:effectLst>
          <a:scene3d>
            <a:camera prst="orthographicFront"/>
            <a:lightRig rig="threePt" dir="t"/>
          </a:scene3d>
          <a:sp3d>
            <a:bevelT w="0" h="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268640" y="2304723"/>
            <a:ext cx="2232248" cy="1784661"/>
            <a:chOff x="1043609" y="1923087"/>
            <a:chExt cx="2232248" cy="1784661"/>
          </a:xfrm>
        </p:grpSpPr>
        <p:sp>
          <p:nvSpPr>
            <p:cNvPr id="16" name="TextBox 15"/>
            <p:cNvSpPr txBox="1"/>
            <p:nvPr/>
          </p:nvSpPr>
          <p:spPr>
            <a:xfrm>
              <a:off x="1417382" y="1923087"/>
              <a:ext cx="555675" cy="721970"/>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TextBox 16"/>
            <p:cNvSpPr txBox="1"/>
            <p:nvPr/>
          </p:nvSpPr>
          <p:spPr>
            <a:xfrm>
              <a:off x="1800505" y="2174650"/>
              <a:ext cx="1043303"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App</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043609" y="2507419"/>
              <a:ext cx="2232248" cy="1200329"/>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grpSp>
      <p:grpSp>
        <p:nvGrpSpPr>
          <p:cNvPr id="26" name="组合 25"/>
          <p:cNvGrpSpPr/>
          <p:nvPr/>
        </p:nvGrpSpPr>
        <p:grpSpPr>
          <a:xfrm>
            <a:off x="3237881" y="1844645"/>
            <a:ext cx="2232248" cy="1748542"/>
            <a:chOff x="1043609" y="1959206"/>
            <a:chExt cx="2232248" cy="1748542"/>
          </a:xfrm>
        </p:grpSpPr>
        <p:sp>
          <p:nvSpPr>
            <p:cNvPr id="27" name="TextBox 26"/>
            <p:cNvSpPr txBox="1"/>
            <p:nvPr/>
          </p:nvSpPr>
          <p:spPr>
            <a:xfrm>
              <a:off x="1403189" y="1959206"/>
              <a:ext cx="555675"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27"/>
            <p:cNvSpPr txBox="1"/>
            <p:nvPr/>
          </p:nvSpPr>
          <p:spPr>
            <a:xfrm>
              <a:off x="1800505" y="2174650"/>
              <a:ext cx="1153236" cy="1323439"/>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移动医疗及口腔共享平台</a:t>
              </a:r>
            </a:p>
          </p:txBody>
        </p:sp>
        <p:sp>
          <p:nvSpPr>
            <p:cNvPr id="29" name="TextBox 28"/>
            <p:cNvSpPr txBox="1"/>
            <p:nvPr/>
          </p:nvSpPr>
          <p:spPr>
            <a:xfrm>
              <a:off x="1043609" y="2507419"/>
              <a:ext cx="2232248" cy="1200329"/>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p>
          </p:txBody>
        </p:sp>
      </p:grpSp>
      <p:grpSp>
        <p:nvGrpSpPr>
          <p:cNvPr id="30" name="组合 29"/>
          <p:cNvGrpSpPr/>
          <p:nvPr/>
        </p:nvGrpSpPr>
        <p:grpSpPr>
          <a:xfrm>
            <a:off x="5012995" y="1580142"/>
            <a:ext cx="2232248" cy="1231107"/>
            <a:chOff x="1043609" y="1959206"/>
            <a:chExt cx="2232248" cy="1231107"/>
          </a:xfrm>
        </p:grpSpPr>
        <p:sp>
          <p:nvSpPr>
            <p:cNvPr id="31" name="TextBox 30"/>
            <p:cNvSpPr txBox="1"/>
            <p:nvPr/>
          </p:nvSpPr>
          <p:spPr>
            <a:xfrm>
              <a:off x="1403190" y="1959206"/>
              <a:ext cx="555675"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TextBox 31"/>
            <p:cNvSpPr txBox="1"/>
            <p:nvPr/>
          </p:nvSpPr>
          <p:spPr>
            <a:xfrm>
              <a:off x="1800505" y="2174650"/>
              <a:ext cx="1043303" cy="1015663"/>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全民口腔健康管理</a:t>
              </a:r>
            </a:p>
          </p:txBody>
        </p:sp>
        <p:sp>
          <p:nvSpPr>
            <p:cNvPr id="33" name="TextBox 32"/>
            <p:cNvSpPr txBox="1"/>
            <p:nvPr/>
          </p:nvSpPr>
          <p:spPr>
            <a:xfrm>
              <a:off x="1043609" y="2507419"/>
              <a:ext cx="2232248" cy="646331"/>
            </a:xfrm>
            <a:prstGeom prst="rect">
              <a:avLst/>
            </a:prstGeom>
            <a:noFill/>
          </p:spPr>
          <p:txBody>
            <a:bodyPr wrap="square" rtlCol="0">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此处添加文本</a:t>
              </a:r>
            </a:p>
          </p:txBody>
        </p:sp>
      </p:grpSp>
      <p:sp>
        <p:nvSpPr>
          <p:cNvPr id="34" name="TextBox 33"/>
          <p:cNvSpPr txBox="1"/>
          <p:nvPr/>
        </p:nvSpPr>
        <p:spPr>
          <a:xfrm>
            <a:off x="4299927" y="4060398"/>
            <a:ext cx="4032448" cy="830997"/>
          </a:xfrm>
          <a:prstGeom prst="rect">
            <a:avLst/>
          </a:prstGeom>
          <a:noFill/>
        </p:spPr>
        <p:txBody>
          <a:bodyPr wrap="square" rtlCol="0">
            <a:spAutoFit/>
          </a:bodyPr>
          <a:lstStyle/>
          <a:p>
            <a:r>
              <a:rPr kumimoji="1" lang="zh-CN" altLang="en-US" sz="1200" dirty="0">
                <a:solidFill>
                  <a:srgbClr val="FFFFFF"/>
                </a:solidFill>
                <a:latin typeface="微软雅黑"/>
                <a:ea typeface="微软雅黑"/>
                <a:cs typeface="微软雅黑"/>
              </a:rPr>
              <a:t>让中国</a:t>
            </a:r>
            <a:r>
              <a:rPr kumimoji="1" lang="en-US" altLang="zh-CN" sz="1200" dirty="0">
                <a:solidFill>
                  <a:srgbClr val="FFFFFF"/>
                </a:solidFill>
                <a:latin typeface="微软雅黑"/>
                <a:ea typeface="微软雅黑"/>
                <a:cs typeface="微软雅黑"/>
              </a:rPr>
              <a:t>14</a:t>
            </a:r>
            <a:r>
              <a:rPr kumimoji="1" lang="zh-CN" altLang="en-US" sz="1200" dirty="0">
                <a:solidFill>
                  <a:srgbClr val="FFFFFF"/>
                </a:solidFill>
                <a:latin typeface="微软雅黑"/>
                <a:ea typeface="微软雅黑"/>
                <a:cs typeface="微软雅黑"/>
              </a:rPr>
              <a:t>亿爱牙的人拥有健康知己、</a:t>
            </a:r>
            <a:endParaRPr kumimoji="1" lang="en-US" altLang="zh-CN" sz="1200" dirty="0">
              <a:solidFill>
                <a:srgbClr val="FFFFFF"/>
              </a:solidFill>
              <a:latin typeface="微软雅黑"/>
              <a:ea typeface="微软雅黑"/>
              <a:cs typeface="微软雅黑"/>
            </a:endParaRPr>
          </a:p>
          <a:p>
            <a:endParaRPr kumimoji="1" lang="en-US" altLang="zh-CN" sz="1200" dirty="0">
              <a:solidFill>
                <a:srgbClr val="FFFFFF"/>
              </a:solidFill>
              <a:latin typeface="微软雅黑"/>
              <a:ea typeface="微软雅黑"/>
              <a:cs typeface="微软雅黑"/>
            </a:endParaRPr>
          </a:p>
          <a:p>
            <a:r>
              <a:rPr kumimoji="1" lang="zh-CN" altLang="en-US" sz="1200" dirty="0">
                <a:solidFill>
                  <a:srgbClr val="FFFFFF"/>
                </a:solidFill>
                <a:latin typeface="微软雅黑"/>
                <a:ea typeface="微软雅黑"/>
                <a:cs typeface="微软雅黑"/>
              </a:rPr>
              <a:t>让市民在家就能看到属于自己的牙医</a:t>
            </a:r>
            <a:endParaRPr kumimoji="1" lang="en-US" altLang="zh-CN" sz="1200" dirty="0">
              <a:solidFill>
                <a:srgbClr val="FFFFFF"/>
              </a:solidFill>
              <a:latin typeface="微软雅黑"/>
              <a:ea typeface="微软雅黑"/>
              <a:cs typeface="微软雅黑"/>
            </a:endParaRPr>
          </a:p>
          <a:p>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6510697" y="3381497"/>
            <a:ext cx="1723549" cy="581057"/>
          </a:xfrm>
          <a:prstGeom prst="rect">
            <a:avLst/>
          </a:prstGeom>
        </p:spPr>
        <p:txBody>
          <a:bodyPr wrap="none">
            <a:spAutoFit/>
          </a:bodyPr>
          <a:lstStyle/>
          <a:p>
            <a:pPr>
              <a:lnSpc>
                <a:spcPct val="150000"/>
              </a:lnSpc>
            </a:pPr>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我们的愿景</a:t>
            </a:r>
            <a:endPar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矩形 37"/>
          <p:cNvSpPr/>
          <p:nvPr/>
        </p:nvSpPr>
        <p:spPr>
          <a:xfrm>
            <a:off x="2870864" y="250411"/>
            <a:ext cx="3291128"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我们的愿景</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矩形 38"/>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072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13" name="组合 12"/>
          <p:cNvGrpSpPr/>
          <p:nvPr/>
        </p:nvGrpSpPr>
        <p:grpSpPr>
          <a:xfrm>
            <a:off x="3522530" y="1617964"/>
            <a:ext cx="2088232" cy="2733955"/>
            <a:chOff x="3522530" y="1617964"/>
            <a:chExt cx="2088232" cy="2733955"/>
          </a:xfrm>
        </p:grpSpPr>
        <p:sp>
          <p:nvSpPr>
            <p:cNvPr id="11" name="矩形 10"/>
            <p:cNvSpPr/>
            <p:nvPr/>
          </p:nvSpPr>
          <p:spPr>
            <a:xfrm>
              <a:off x="3522530" y="2263687"/>
              <a:ext cx="2088232" cy="2088232"/>
            </a:xfrm>
            <a:prstGeom prst="rect">
              <a:avLst/>
            </a:prstGeom>
            <a:solidFill>
              <a:srgbClr val="39B449"/>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33300"/>
            <a:stretch/>
          </p:blipFill>
          <p:spPr>
            <a:xfrm>
              <a:off x="3918574" y="1617964"/>
              <a:ext cx="1296144" cy="1296144"/>
            </a:xfrm>
            <a:prstGeom prst="flowChartConnector">
              <a:avLst/>
            </a:prstGeom>
            <a:ln w="57150">
              <a:solidFill>
                <a:schemeClr val="bg1"/>
              </a:solidFill>
            </a:ln>
            <a:effectLst>
              <a:outerShdw blurRad="50800" dist="38100" algn="l" rotWithShape="0">
                <a:prstClr val="black">
                  <a:alpha val="40000"/>
                </a:prstClr>
              </a:outerShdw>
            </a:effectLst>
          </p:spPr>
        </p:pic>
      </p:grpSp>
      <p:grpSp>
        <p:nvGrpSpPr>
          <p:cNvPr id="15" name="组合 14"/>
          <p:cNvGrpSpPr/>
          <p:nvPr/>
        </p:nvGrpSpPr>
        <p:grpSpPr>
          <a:xfrm>
            <a:off x="5931311" y="1574743"/>
            <a:ext cx="2088232" cy="2777176"/>
            <a:chOff x="5931311" y="1574743"/>
            <a:chExt cx="2088232" cy="2777176"/>
          </a:xfrm>
        </p:grpSpPr>
        <p:sp>
          <p:nvSpPr>
            <p:cNvPr id="12" name="矩形 11"/>
            <p:cNvSpPr/>
            <p:nvPr/>
          </p:nvSpPr>
          <p:spPr>
            <a:xfrm>
              <a:off x="5931311" y="2263687"/>
              <a:ext cx="2088232" cy="2088232"/>
            </a:xfrm>
            <a:prstGeom prst="rect">
              <a:avLst/>
            </a:prstGeom>
            <a:solidFill>
              <a:srgbClr val="04653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l="33300"/>
            <a:stretch/>
          </p:blipFill>
          <p:spPr>
            <a:xfrm>
              <a:off x="6332907" y="1574743"/>
              <a:ext cx="1285039" cy="1285039"/>
            </a:xfrm>
            <a:prstGeom prst="flowChartConnector">
              <a:avLst/>
            </a:prstGeom>
            <a:ln w="57150">
              <a:solidFill>
                <a:schemeClr val="bg1"/>
              </a:solidFill>
            </a:ln>
            <a:effectLst>
              <a:outerShdw blurRad="50800" dist="38100" algn="l" rotWithShape="0">
                <a:prstClr val="black">
                  <a:alpha val="40000"/>
                </a:prstClr>
              </a:outerShdw>
            </a:effectLst>
          </p:spPr>
        </p:pic>
      </p:grpSp>
      <p:grpSp>
        <p:nvGrpSpPr>
          <p:cNvPr id="14" name="组合 13"/>
          <p:cNvGrpSpPr/>
          <p:nvPr/>
        </p:nvGrpSpPr>
        <p:grpSpPr>
          <a:xfrm>
            <a:off x="1043608" y="1679883"/>
            <a:ext cx="2088232" cy="2677141"/>
            <a:chOff x="1043608" y="1679883"/>
            <a:chExt cx="2088232" cy="2677141"/>
          </a:xfrm>
        </p:grpSpPr>
        <p:sp>
          <p:nvSpPr>
            <p:cNvPr id="10" name="矩形 9"/>
            <p:cNvSpPr/>
            <p:nvPr/>
          </p:nvSpPr>
          <p:spPr>
            <a:xfrm>
              <a:off x="1043608" y="2268792"/>
              <a:ext cx="2088232" cy="2088232"/>
            </a:xfrm>
            <a:prstGeom prst="rect">
              <a:avLst/>
            </a:prstGeom>
            <a:solidFill>
              <a:srgbClr val="A4CE52"/>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t="10289" b="23011"/>
            <a:stretch/>
          </p:blipFill>
          <p:spPr>
            <a:xfrm>
              <a:off x="1429049" y="1679883"/>
              <a:ext cx="1234445" cy="1234445"/>
            </a:xfrm>
            <a:prstGeom prst="flowChartConnector">
              <a:avLst/>
            </a:prstGeom>
            <a:ln w="57150">
              <a:solidFill>
                <a:schemeClr val="bg1"/>
              </a:solidFill>
            </a:ln>
            <a:effectLst>
              <a:outerShdw blurRad="50800" dist="38100" algn="l" rotWithShape="0">
                <a:prstClr val="black">
                  <a:alpha val="40000"/>
                </a:prstClr>
              </a:outerShdw>
            </a:effectLst>
          </p:spPr>
        </p:pic>
      </p:grpSp>
      <p:sp>
        <p:nvSpPr>
          <p:cNvPr id="16" name="TextBox 15"/>
          <p:cNvSpPr txBox="1"/>
          <p:nvPr/>
        </p:nvSpPr>
        <p:spPr>
          <a:xfrm>
            <a:off x="1070709" y="2914328"/>
            <a:ext cx="2034030" cy="1292662"/>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项目总监</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7" name="TextBox 16"/>
          <p:cNvSpPr txBox="1"/>
          <p:nvPr/>
        </p:nvSpPr>
        <p:spPr>
          <a:xfrm>
            <a:off x="3522530" y="2914328"/>
            <a:ext cx="2034030" cy="1292662"/>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工程师</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18" name="TextBox 17"/>
          <p:cNvSpPr txBox="1"/>
          <p:nvPr/>
        </p:nvSpPr>
        <p:spPr>
          <a:xfrm>
            <a:off x="5958411" y="2914328"/>
            <a:ext cx="2034030" cy="1292662"/>
          </a:xfrm>
          <a:prstGeom prst="rect">
            <a:avLst/>
          </a:prstGeom>
          <a:noFill/>
        </p:spPr>
        <p:txBody>
          <a:bodyPr wrap="square" rtlCol="0">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产品经理</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添加文本此处添加文本</a:t>
            </a:r>
          </a:p>
        </p:txBody>
      </p:sp>
      <p:sp>
        <p:nvSpPr>
          <p:cNvPr id="21" name="矩形 20"/>
          <p:cNvSpPr/>
          <p:nvPr/>
        </p:nvSpPr>
        <p:spPr>
          <a:xfrm>
            <a:off x="2836981"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团队介绍</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矩形 22"/>
          <p:cNvSpPr/>
          <p:nvPr/>
        </p:nvSpPr>
        <p:spPr>
          <a:xfrm>
            <a:off x="2481261" y="1136121"/>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49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30" name="组合 29"/>
          <p:cNvGrpSpPr/>
          <p:nvPr/>
        </p:nvGrpSpPr>
        <p:grpSpPr>
          <a:xfrm>
            <a:off x="2927195" y="1444407"/>
            <a:ext cx="3078292" cy="3076757"/>
            <a:chOff x="2915817" y="1256824"/>
            <a:chExt cx="3078292" cy="3076757"/>
          </a:xfrm>
        </p:grpSpPr>
        <p:sp>
          <p:nvSpPr>
            <p:cNvPr id="24" name="直角三角形 23"/>
            <p:cNvSpPr/>
            <p:nvPr/>
          </p:nvSpPr>
          <p:spPr>
            <a:xfrm rot="16200000">
              <a:off x="2917352" y="1256824"/>
              <a:ext cx="1539052" cy="1539052"/>
            </a:xfrm>
            <a:prstGeom prst="rtTriangle">
              <a:avLst/>
            </a:prstGeom>
            <a:solidFill>
              <a:srgbClr val="A4C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p:nvSpPr>
          <p:spPr>
            <a:xfrm>
              <a:off x="4455057" y="1263830"/>
              <a:ext cx="1539052" cy="1539052"/>
            </a:xfrm>
            <a:prstGeom prst="rtTriangle">
              <a:avLst/>
            </a:prstGeom>
            <a:solidFill>
              <a:srgbClr val="046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rot="10800000">
              <a:off x="2915817" y="2795876"/>
              <a:ext cx="1537705" cy="1537705"/>
            </a:xfrm>
            <a:prstGeom prst="rtTriangle">
              <a:avLst/>
            </a:prstGeom>
            <a:solidFill>
              <a:srgbClr val="74C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5400000">
              <a:off x="4443492" y="2795876"/>
              <a:ext cx="1537705" cy="1537705"/>
            </a:xfrm>
            <a:prstGeom prst="rtTriangle">
              <a:avLst/>
            </a:prstGeom>
            <a:solidFill>
              <a:srgbClr val="0A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310" y="2501391"/>
            <a:ext cx="12382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5994034" y="2150440"/>
            <a:ext cx="2025492" cy="336695"/>
          </a:xfrm>
          <a:prstGeom prst="rect">
            <a:avLst/>
          </a:prstGeom>
          <a:ln>
            <a:noFill/>
          </a:ln>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健康咨询</a:t>
            </a:r>
          </a:p>
        </p:txBody>
      </p:sp>
      <p:sp>
        <p:nvSpPr>
          <p:cNvPr id="21" name="矩形 20"/>
          <p:cNvSpPr/>
          <p:nvPr/>
        </p:nvSpPr>
        <p:spPr>
          <a:xfrm>
            <a:off x="6005487" y="3381460"/>
            <a:ext cx="2025492" cy="353943"/>
          </a:xfrm>
          <a:prstGeom prst="rect">
            <a:avLst/>
          </a:prstGeom>
          <a:ln>
            <a:noFill/>
          </a:ln>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1.AI</a:t>
            </a:r>
            <a:r>
              <a:rPr lang="zh-CN" altLang="en-US" sz="1200" dirty="0">
                <a:solidFill>
                  <a:schemeClr val="bg1"/>
                </a:solidFill>
                <a:latin typeface="微软雅黑" panose="020B0503020204020204" pitchFamily="34" charset="-122"/>
                <a:ea typeface="微软雅黑" panose="020B0503020204020204" pitchFamily="34" charset="-122"/>
              </a:rPr>
              <a:t>辅助诊断</a:t>
            </a:r>
          </a:p>
        </p:txBody>
      </p:sp>
      <p:sp>
        <p:nvSpPr>
          <p:cNvPr id="2048" name="矩形 2047"/>
          <p:cNvSpPr/>
          <p:nvPr/>
        </p:nvSpPr>
        <p:spPr>
          <a:xfrm>
            <a:off x="5724053" y="1801284"/>
            <a:ext cx="1165704"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业务一</a:t>
            </a:r>
            <a:endParaRPr lang="en-US" altLang="zh-CN" b="1" dirty="0">
              <a:solidFill>
                <a:srgbClr val="39B449"/>
              </a:solidFill>
              <a:latin typeface="微软雅黑" panose="020B0503020204020204" pitchFamily="34" charset="-122"/>
              <a:ea typeface="微软雅黑" panose="020B0503020204020204" pitchFamily="34" charset="-122"/>
            </a:endParaRPr>
          </a:p>
        </p:txBody>
      </p:sp>
      <p:sp>
        <p:nvSpPr>
          <p:cNvPr id="36" name="矩形 35"/>
          <p:cNvSpPr/>
          <p:nvPr/>
        </p:nvSpPr>
        <p:spPr>
          <a:xfrm>
            <a:off x="5724128" y="3064953"/>
            <a:ext cx="1165704"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业务二</a:t>
            </a:r>
            <a:endParaRPr lang="en-US" altLang="zh-CN" b="1" dirty="0">
              <a:solidFill>
                <a:srgbClr val="39B449"/>
              </a:solidFill>
              <a:latin typeface="微软雅黑" panose="020B0503020204020204" pitchFamily="34" charset="-122"/>
              <a:ea typeface="微软雅黑" panose="020B0503020204020204" pitchFamily="34" charset="-122"/>
            </a:endParaRPr>
          </a:p>
        </p:txBody>
      </p:sp>
      <p:sp>
        <p:nvSpPr>
          <p:cNvPr id="38" name="矩形 37"/>
          <p:cNvSpPr/>
          <p:nvPr/>
        </p:nvSpPr>
        <p:spPr>
          <a:xfrm>
            <a:off x="1583908" y="2150800"/>
            <a:ext cx="2025492" cy="353943"/>
          </a:xfrm>
          <a:prstGeom prst="rect">
            <a:avLst/>
          </a:prstGeom>
          <a:ln>
            <a:noFill/>
          </a:ln>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牙医预约</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585336" y="3381460"/>
            <a:ext cx="2025492" cy="353943"/>
          </a:xfrm>
          <a:prstGeom prst="rect">
            <a:avLst/>
          </a:prstGeom>
          <a:ln>
            <a:noFill/>
          </a:ln>
        </p:spPr>
        <p:txBody>
          <a:bodyPr wrap="square">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病例咨询</a:t>
            </a:r>
          </a:p>
        </p:txBody>
      </p:sp>
      <p:sp>
        <p:nvSpPr>
          <p:cNvPr id="40" name="矩形 39"/>
          <p:cNvSpPr/>
          <p:nvPr/>
        </p:nvSpPr>
        <p:spPr>
          <a:xfrm>
            <a:off x="1313927" y="1801644"/>
            <a:ext cx="1165704"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业务一</a:t>
            </a:r>
            <a:endParaRPr lang="en-US" altLang="zh-CN" b="1" dirty="0">
              <a:solidFill>
                <a:srgbClr val="39B449"/>
              </a:solidFill>
              <a:latin typeface="微软雅黑" panose="020B0503020204020204" pitchFamily="34" charset="-122"/>
              <a:ea typeface="微软雅黑" panose="020B0503020204020204" pitchFamily="34" charset="-122"/>
            </a:endParaRPr>
          </a:p>
        </p:txBody>
      </p:sp>
      <p:sp>
        <p:nvSpPr>
          <p:cNvPr id="41" name="矩形 40"/>
          <p:cNvSpPr/>
          <p:nvPr/>
        </p:nvSpPr>
        <p:spPr>
          <a:xfrm>
            <a:off x="1303977" y="3064953"/>
            <a:ext cx="1165704" cy="458908"/>
          </a:xfrm>
          <a:prstGeom prst="rect">
            <a:avLst/>
          </a:prstGeom>
        </p:spPr>
        <p:txBody>
          <a:bodyPr wrap="none">
            <a:spAutoFit/>
          </a:bodyPr>
          <a:lstStyle/>
          <a:p>
            <a:pPr marL="285750" indent="-285750">
              <a:lnSpc>
                <a:spcPct val="150000"/>
              </a:lnSpc>
              <a:buFont typeface="Wingdings" panose="05000000000000000000" pitchFamily="2" charset="2"/>
              <a:buChar char="n"/>
            </a:pPr>
            <a:r>
              <a:rPr lang="zh-CN" altLang="en-US" b="1" dirty="0">
                <a:solidFill>
                  <a:srgbClr val="39B449"/>
                </a:solidFill>
                <a:latin typeface="微软雅黑" panose="020B0503020204020204" pitchFamily="34" charset="-122"/>
                <a:ea typeface="微软雅黑" panose="020B0503020204020204" pitchFamily="34" charset="-122"/>
              </a:rPr>
              <a:t>业务二</a:t>
            </a:r>
            <a:endParaRPr lang="en-US" altLang="zh-CN" b="1" dirty="0">
              <a:solidFill>
                <a:srgbClr val="39B449"/>
              </a:solidFill>
              <a:latin typeface="微软雅黑" panose="020B0503020204020204" pitchFamily="34" charset="-122"/>
              <a:ea typeface="微软雅黑" panose="020B0503020204020204" pitchFamily="34" charset="-122"/>
            </a:endParaRPr>
          </a:p>
        </p:txBody>
      </p:sp>
      <p:sp>
        <p:nvSpPr>
          <p:cNvPr id="32" name="矩形 31"/>
          <p:cNvSpPr/>
          <p:nvPr/>
        </p:nvSpPr>
        <p:spPr>
          <a:xfrm>
            <a:off x="2921082" y="280268"/>
            <a:ext cx="3291128" cy="923330"/>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公司业务</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矩形 33"/>
          <p:cNvSpPr/>
          <p:nvPr/>
        </p:nvSpPr>
        <p:spPr>
          <a:xfrm>
            <a:off x="2556439" y="1047195"/>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001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sp>
        <p:nvSpPr>
          <p:cNvPr id="3" name="矩形 2"/>
          <p:cNvSpPr/>
          <p:nvPr/>
        </p:nvSpPr>
        <p:spPr>
          <a:xfrm>
            <a:off x="2803131" y="-7670"/>
            <a:ext cx="576064" cy="1995686"/>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03131" y="2924120"/>
            <a:ext cx="576064" cy="2225402"/>
          </a:xfrm>
          <a:prstGeom prst="rect">
            <a:avLst/>
          </a:prstGeom>
          <a:solidFill>
            <a:srgbClr val="34C05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61935" y="1974935"/>
            <a:ext cx="3456384"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项目计划</a:t>
            </a:r>
          </a:p>
        </p:txBody>
      </p:sp>
      <p:grpSp>
        <p:nvGrpSpPr>
          <p:cNvPr id="11" name="组合 10"/>
          <p:cNvGrpSpPr/>
          <p:nvPr/>
        </p:nvGrpSpPr>
        <p:grpSpPr>
          <a:xfrm>
            <a:off x="2731123" y="2073327"/>
            <a:ext cx="720080" cy="720080"/>
            <a:chOff x="3154688" y="3330231"/>
            <a:chExt cx="720080" cy="720080"/>
          </a:xfrm>
        </p:grpSpPr>
        <p:sp>
          <p:nvSpPr>
            <p:cNvPr id="12" name="流程图: 联系 11"/>
            <p:cNvSpPr/>
            <p:nvPr/>
          </p:nvSpPr>
          <p:spPr>
            <a:xfrm>
              <a:off x="3154688" y="3330231"/>
              <a:ext cx="720080" cy="720080"/>
            </a:xfrm>
            <a:prstGeom prst="flowChartConnector">
              <a:avLst/>
            </a:prstGeom>
            <a:solidFill>
              <a:schemeClr val="bg1"/>
            </a:solidFill>
            <a:ln>
              <a:noFill/>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328" y="3542671"/>
              <a:ext cx="304800" cy="304800"/>
            </a:xfrm>
            <a:prstGeom prst="rect">
              <a:avLst/>
            </a:prstGeom>
          </p:spPr>
        </p:pic>
      </p:grpSp>
      <p:sp>
        <p:nvSpPr>
          <p:cNvPr id="14" name="TextBox 13"/>
          <p:cNvSpPr txBox="1"/>
          <p:nvPr/>
        </p:nvSpPr>
        <p:spPr>
          <a:xfrm>
            <a:off x="3745651" y="2611897"/>
            <a:ext cx="1834461" cy="1569660"/>
          </a:xfrm>
          <a:prstGeom prst="rect">
            <a:avLst/>
          </a:prstGeom>
          <a:noFill/>
        </p:spPr>
        <p:txBody>
          <a:bodyPr wrap="square" rtlCol="0">
            <a:spAutoFit/>
          </a:body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2.1.</a:t>
            </a:r>
            <a:r>
              <a:rPr lang="zh-CN" altLang="en-US" sz="1600" dirty="0">
                <a:solidFill>
                  <a:schemeClr val="bg1"/>
                </a:solidFill>
                <a:latin typeface="微软雅黑" panose="020B0503020204020204" pitchFamily="34" charset="-122"/>
                <a:ea typeface="微软雅黑" panose="020B0503020204020204" pitchFamily="34" charset="-122"/>
              </a:rPr>
              <a:t>商业模式</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2.2.</a:t>
            </a:r>
            <a:r>
              <a:rPr lang="zh-CN" altLang="en-US" sz="1600" dirty="0">
                <a:solidFill>
                  <a:schemeClr val="bg1"/>
                </a:solidFill>
                <a:latin typeface="微软雅黑" panose="020B0503020204020204" pitchFamily="34" charset="-122"/>
                <a:ea typeface="微软雅黑" panose="020B0503020204020204" pitchFamily="34" charset="-122"/>
              </a:rPr>
              <a:t>竞争对手分析</a:t>
            </a:r>
            <a:r>
              <a:rPr lang="en-US" altLang="zh-CN" sz="1600" dirty="0">
                <a:solidFill>
                  <a:schemeClr val="bg1"/>
                </a:solidFill>
                <a:latin typeface="微软雅黑" panose="020B0503020204020204" pitchFamily="34" charset="-122"/>
                <a:ea typeface="微软雅黑" panose="020B0503020204020204" pitchFamily="34" charset="-122"/>
              </a:rPr>
              <a:t>2.3.</a:t>
            </a:r>
            <a:r>
              <a:rPr lang="zh-CN" altLang="en-US" sz="1600" dirty="0">
                <a:solidFill>
                  <a:schemeClr val="bg1"/>
                </a:solidFill>
                <a:latin typeface="微软雅黑" panose="020B0503020204020204" pitchFamily="34" charset="-122"/>
                <a:ea typeface="微软雅黑" panose="020B0503020204020204" pitchFamily="34" charset="-122"/>
              </a:rPr>
              <a:t>竞争优势</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发展计划</a:t>
            </a:r>
          </a:p>
        </p:txBody>
      </p:sp>
    </p:spTree>
    <p:extLst>
      <p:ext uri="{BB962C8B-B14F-4D97-AF65-F5344CB8AC3E}">
        <p14:creationId xmlns:p14="http://schemas.microsoft.com/office/powerpoint/2010/main" val="87382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7834" b="7834"/>
          <a:stretch/>
        </p:blipFill>
        <p:spPr>
          <a:xfrm>
            <a:off x="-10708" y="-1"/>
            <a:ext cx="9154708" cy="5149523"/>
          </a:xfrm>
          <a:prstGeom prst="rect">
            <a:avLst/>
          </a:prstGeom>
        </p:spPr>
      </p:pic>
      <p:grpSp>
        <p:nvGrpSpPr>
          <p:cNvPr id="9" name="组合 8"/>
          <p:cNvGrpSpPr/>
          <p:nvPr/>
        </p:nvGrpSpPr>
        <p:grpSpPr>
          <a:xfrm>
            <a:off x="2578217" y="483518"/>
            <a:ext cx="3655772" cy="825419"/>
            <a:chOff x="2556438" y="339502"/>
            <a:chExt cx="3655772" cy="825419"/>
          </a:xfrm>
        </p:grpSpPr>
        <p:sp>
          <p:nvSpPr>
            <p:cNvPr id="5" name="矩形 4"/>
            <p:cNvSpPr/>
            <p:nvPr/>
          </p:nvSpPr>
          <p:spPr>
            <a:xfrm>
              <a:off x="2921082" y="339502"/>
              <a:ext cx="3291128" cy="825419"/>
            </a:xfrm>
            <a:prstGeom prst="rect">
              <a:avLst/>
            </a:prstGeom>
          </p:spPr>
          <p:txBody>
            <a:bodyPr wrap="square">
              <a:spAutoFit/>
            </a:bodyPr>
            <a:lstStyle/>
            <a:p>
              <a:pPr>
                <a:lnSpc>
                  <a:spcPct val="150000"/>
                </a:lnSpc>
              </a:pP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商业模式</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2556438" y="1134460"/>
              <a:ext cx="3510001" cy="28800"/>
            </a:xfrm>
            <a:prstGeom prst="rect">
              <a:avLst/>
            </a:prstGeom>
            <a:gradFill flip="none" rotWithShape="1">
              <a:gsLst>
                <a:gs pos="0">
                  <a:schemeClr val="bg1"/>
                </a:gs>
                <a:gs pos="76000">
                  <a:schemeClr val="bg1">
                    <a:lumMod val="95000"/>
                  </a:schemeClr>
                </a:gs>
                <a:gs pos="94000">
                  <a:schemeClr val="tx1">
                    <a:lumMod val="65000"/>
                    <a:lumOff val="3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845899" y="1996319"/>
            <a:ext cx="916821" cy="823085"/>
            <a:chOff x="5800667" y="1589897"/>
            <a:chExt cx="916821" cy="823085"/>
          </a:xfrm>
        </p:grpSpPr>
        <p:sp>
          <p:nvSpPr>
            <p:cNvPr id="18" name="圆角矩形 17"/>
            <p:cNvSpPr/>
            <p:nvPr/>
          </p:nvSpPr>
          <p:spPr>
            <a:xfrm rot="2788035">
              <a:off x="5800667" y="1589897"/>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2788035">
              <a:off x="5894403" y="1589897"/>
              <a:ext cx="823085" cy="823085"/>
            </a:xfrm>
            <a:prstGeom prst="roundRect">
              <a:avLst/>
            </a:prstGeom>
            <a:solidFill>
              <a:srgbClr val="046538"/>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32302" y="1977947"/>
            <a:ext cx="895094" cy="823085"/>
            <a:chOff x="4238219" y="1589897"/>
            <a:chExt cx="895094" cy="823085"/>
          </a:xfrm>
        </p:grpSpPr>
        <p:sp>
          <p:nvSpPr>
            <p:cNvPr id="17" name="圆角矩形 16"/>
            <p:cNvSpPr/>
            <p:nvPr/>
          </p:nvSpPr>
          <p:spPr>
            <a:xfrm rot="2788035">
              <a:off x="4238219" y="1589897"/>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788035">
              <a:off x="4310228" y="1589897"/>
              <a:ext cx="823085" cy="823085"/>
            </a:xfrm>
            <a:prstGeom prst="roundRect">
              <a:avLst/>
            </a:prstGeom>
            <a:solidFill>
              <a:srgbClr val="0A943F"/>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615417" y="3003871"/>
            <a:ext cx="2034030" cy="1000274"/>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商业模式一</a:t>
            </a:r>
          </a:p>
          <a:p>
            <a:pPr algn="ctr">
              <a:lnSpc>
                <a:spcPct val="150000"/>
              </a:lnSpc>
            </a:pPr>
            <a:r>
              <a:rPr lang="en-US" altLang="zh-CN" sz="1200" dirty="0" err="1">
                <a:solidFill>
                  <a:schemeClr val="bg1"/>
                </a:solidFill>
                <a:latin typeface="微软雅黑" panose="020B0503020204020204" pitchFamily="34" charset="-122"/>
                <a:ea typeface="微软雅黑" panose="020B0503020204020204" pitchFamily="34" charset="-122"/>
              </a:rPr>
              <a:t>Acqusition</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1</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获取累计用户</a:t>
            </a:r>
          </a:p>
        </p:txBody>
      </p:sp>
      <p:sp>
        <p:nvSpPr>
          <p:cNvPr id="37" name="TextBox 36"/>
          <p:cNvSpPr txBox="1"/>
          <p:nvPr/>
        </p:nvSpPr>
        <p:spPr>
          <a:xfrm>
            <a:off x="2551766" y="3005552"/>
            <a:ext cx="2034030" cy="1000274"/>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商业模式二</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Activation</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2</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激活用户才生行为</a:t>
            </a:r>
          </a:p>
        </p:txBody>
      </p:sp>
      <p:sp>
        <p:nvSpPr>
          <p:cNvPr id="38" name="TextBox 37"/>
          <p:cNvSpPr txBox="1"/>
          <p:nvPr/>
        </p:nvSpPr>
        <p:spPr>
          <a:xfrm>
            <a:off x="4459708" y="2972990"/>
            <a:ext cx="2034030" cy="1000274"/>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商业模式三</a:t>
            </a:r>
            <a:endParaRPr lang="en-US" altLang="zh-CN" sz="1600" b="1" dirty="0">
              <a:solidFill>
                <a:srgbClr val="39B449"/>
              </a:solidFill>
              <a:latin typeface="微软雅黑" panose="020B0503020204020204" pitchFamily="34" charset="-122"/>
              <a:ea typeface="微软雅黑" panose="020B0503020204020204" pitchFamily="34" charset="-122"/>
            </a:endParaRPr>
          </a:p>
          <a:p>
            <a:pPr algn="ct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Retention</a:t>
            </a:r>
          </a:p>
          <a:p>
            <a:pPr algn="ctr">
              <a:lnSpc>
                <a:spcPct val="150000"/>
              </a:lnSpc>
            </a:pPr>
            <a:r>
              <a:rPr lang="zh-CN" altLang="zh-CN" sz="1200" dirty="0">
                <a:solidFill>
                  <a:schemeClr val="bg1"/>
                </a:solidFill>
                <a:latin typeface="微软雅黑" panose="020B0503020204020204" pitchFamily="34" charset="-122"/>
                <a:ea typeface="微软雅黑" panose="020B0503020204020204" pitchFamily="34" charset="-122"/>
              </a:rPr>
              <a:t>3</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呼唤老用户</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334162" y="2991361"/>
            <a:ext cx="2414302" cy="2108269"/>
          </a:xfrm>
          <a:prstGeom prst="rect">
            <a:avLst/>
          </a:prstGeom>
          <a:noFill/>
        </p:spPr>
        <p:txBody>
          <a:bodyPr wrap="square" rtlCol="0">
            <a:spAutoFit/>
          </a:bodyPr>
          <a:lstStyle/>
          <a:p>
            <a:pPr algn="ctr">
              <a:lnSpc>
                <a:spcPct val="150000"/>
              </a:lnSpc>
            </a:pPr>
            <a:r>
              <a:rPr lang="zh-CN" altLang="en-US" sz="1600" b="1" dirty="0">
                <a:solidFill>
                  <a:srgbClr val="39B449"/>
                </a:solidFill>
                <a:latin typeface="微软雅黑" panose="020B0503020204020204" pitchFamily="34" charset="-122"/>
                <a:ea typeface="微软雅黑" panose="020B0503020204020204" pitchFamily="34" charset="-122"/>
              </a:rPr>
              <a:t>商业模式四</a:t>
            </a:r>
          </a:p>
          <a:p>
            <a:pPr algn="ctr">
              <a:lnSpc>
                <a:spcPct val="150000"/>
              </a:lnSpc>
            </a:pPr>
            <a:r>
              <a:rPr lang="en-US" altLang="zh-CN" sz="1200" dirty="0" err="1">
                <a:solidFill>
                  <a:schemeClr val="bg1"/>
                </a:solidFill>
                <a:latin typeface="微软雅黑" panose="020B0503020204020204" pitchFamily="34" charset="-122"/>
                <a:ea typeface="微软雅黑" panose="020B0503020204020204" pitchFamily="34" charset="-122"/>
              </a:rPr>
              <a:t>Referal</a:t>
            </a:r>
            <a:r>
              <a:rPr lang="en-US" altLang="zh-CN" sz="1200" dirty="0">
                <a:solidFill>
                  <a:schemeClr val="bg1"/>
                </a:solidFill>
                <a:latin typeface="微软雅黑" panose="020B0503020204020204" pitchFamily="34" charset="-122"/>
                <a:ea typeface="微软雅黑" panose="020B0503020204020204" pitchFamily="34" charset="-122"/>
              </a:rPr>
              <a:t>/Revenue</a:t>
            </a:r>
          </a:p>
          <a:p>
            <a:pPr algn="ct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推荐好友，和被推荐好友都</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得到免费福利</a:t>
            </a:r>
            <a:r>
              <a:rPr lang="en-US" altLang="zh-CN" sz="1200" dirty="0">
                <a:solidFill>
                  <a:schemeClr val="bg1"/>
                </a:solidFill>
                <a:latin typeface="微软雅黑" panose="020B0503020204020204" pitchFamily="34" charset="-122"/>
                <a:ea typeface="微软雅黑" panose="020B0503020204020204" pitchFamily="34" charset="-122"/>
              </a:rPr>
              <a:t>;</a:t>
            </a:r>
          </a:p>
          <a:p>
            <a:pPr algn="ct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不同版本升级以及卖广告方式 </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191033" y="2000322"/>
            <a:ext cx="895093" cy="824754"/>
            <a:chOff x="1534164" y="1995484"/>
            <a:chExt cx="895093" cy="824754"/>
          </a:xfrm>
        </p:grpSpPr>
        <p:grpSp>
          <p:nvGrpSpPr>
            <p:cNvPr id="24" name="组合 23"/>
            <p:cNvGrpSpPr/>
            <p:nvPr/>
          </p:nvGrpSpPr>
          <p:grpSpPr>
            <a:xfrm>
              <a:off x="1534164" y="1995484"/>
              <a:ext cx="895093" cy="824754"/>
              <a:chOff x="1285891" y="1805921"/>
              <a:chExt cx="895093" cy="824754"/>
            </a:xfrm>
          </p:grpSpPr>
          <p:sp>
            <p:nvSpPr>
              <p:cNvPr id="15" name="圆角矩形 14"/>
              <p:cNvSpPr/>
              <p:nvPr/>
            </p:nvSpPr>
            <p:spPr>
              <a:xfrm rot="2788035">
                <a:off x="1285891" y="1805921"/>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788035">
                <a:off x="1357899" y="1807590"/>
                <a:ext cx="823085" cy="823085"/>
              </a:xfrm>
              <a:prstGeom prst="roundRect">
                <a:avLst/>
              </a:prstGeom>
              <a:solidFill>
                <a:srgbClr val="74C05E"/>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4" y="22329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 name="组合 39"/>
          <p:cNvGrpSpPr/>
          <p:nvPr/>
        </p:nvGrpSpPr>
        <p:grpSpPr>
          <a:xfrm>
            <a:off x="3116230" y="1981952"/>
            <a:ext cx="905101" cy="831094"/>
            <a:chOff x="3034214" y="1977948"/>
            <a:chExt cx="905101" cy="831094"/>
          </a:xfrm>
        </p:grpSpPr>
        <p:grpSp>
          <p:nvGrpSpPr>
            <p:cNvPr id="23" name="组合 22"/>
            <p:cNvGrpSpPr/>
            <p:nvPr/>
          </p:nvGrpSpPr>
          <p:grpSpPr>
            <a:xfrm>
              <a:off x="3034214" y="1977948"/>
              <a:ext cx="905101" cy="831094"/>
              <a:chOff x="2897799" y="1589898"/>
              <a:chExt cx="905101" cy="831094"/>
            </a:xfrm>
          </p:grpSpPr>
          <p:sp>
            <p:nvSpPr>
              <p:cNvPr id="16" name="圆角矩形 15"/>
              <p:cNvSpPr/>
              <p:nvPr/>
            </p:nvSpPr>
            <p:spPr>
              <a:xfrm rot="2788035">
                <a:off x="2897799" y="1589898"/>
                <a:ext cx="823085" cy="823085"/>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788035">
                <a:off x="2979815" y="1597907"/>
                <a:ext cx="823085" cy="823085"/>
              </a:xfrm>
              <a:prstGeom prst="roundRect">
                <a:avLst/>
              </a:prstGeom>
              <a:solidFill>
                <a:srgbClr val="39B449"/>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372" y="225629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3453" y="2249147"/>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8777" y="22329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1217" y="217688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629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TotalTime>
  <Words>1810</Words>
  <Application>Microsoft Macintosh PowerPoint</Application>
  <PresentationFormat>全屏显示(16:9)</PresentationFormat>
  <Paragraphs>428</Paragraphs>
  <Slides>21</Slides>
  <Notes>7</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yangboz zhou</cp:lastModifiedBy>
  <cp:revision>89</cp:revision>
  <dcterms:created xsi:type="dcterms:W3CDTF">2015-07-30T12:27:17Z</dcterms:created>
  <dcterms:modified xsi:type="dcterms:W3CDTF">2019-03-06T13:04:32Z</dcterms:modified>
</cp:coreProperties>
</file>