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57" r:id="rId4"/>
    <p:sldId id="278" r:id="rId5"/>
    <p:sldId id="260" r:id="rId6"/>
    <p:sldId id="264" r:id="rId7"/>
    <p:sldId id="270" r:id="rId8"/>
    <p:sldId id="272" r:id="rId9"/>
    <p:sldId id="274" r:id="rId10"/>
    <p:sldId id="279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14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B5282-297B-4D8C-BDC3-02733AEC08F0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E30FE-B976-4B1B-B31F-E830E02D85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E30FE-B976-4B1B-B31F-E830E02D85B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E30FE-B976-4B1B-B31F-E830E02D85B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E30FE-B976-4B1B-B31F-E830E02D85B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E30FE-B976-4B1B-B31F-E830E02D85B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E30FE-B976-4B1B-B31F-E830E02D85B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E30FE-B976-4B1B-B31F-E830E02D85B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E30FE-B976-4B1B-B31F-E830E02D85B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E30FE-B976-4B1B-B31F-E830E02D85B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E30FE-B976-4B1B-B31F-E830E02D85B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E30FE-B976-4B1B-B31F-E830E02D85B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E30FE-B976-4B1B-B31F-E830E02D85B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A4B7-C4AB-4564-8306-8D29319C3143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CDFE-277F-4718-93B4-4BF7D7CCD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A4B7-C4AB-4564-8306-8D29319C3143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CDFE-277F-4718-93B4-4BF7D7CCD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A4B7-C4AB-4564-8306-8D29319C3143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CDFE-277F-4718-93B4-4BF7D7CCD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A4B7-C4AB-4564-8306-8D29319C3143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CDFE-277F-4718-93B4-4BF7D7CCD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A4B7-C4AB-4564-8306-8D29319C3143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CDFE-277F-4718-93B4-4BF7D7CCD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A4B7-C4AB-4564-8306-8D29319C3143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CDFE-277F-4718-93B4-4BF7D7CCD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A4B7-C4AB-4564-8306-8D29319C3143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CDFE-277F-4718-93B4-4BF7D7CCD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A4B7-C4AB-4564-8306-8D29319C3143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CDFE-277F-4718-93B4-4BF7D7CCD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A4B7-C4AB-4564-8306-8D29319C3143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CDFE-277F-4718-93B4-4BF7D7CCD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A4B7-C4AB-4564-8306-8D29319C3143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CDFE-277F-4718-93B4-4BF7D7CCD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A4B7-C4AB-4564-8306-8D29319C3143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CDFE-277F-4718-93B4-4BF7D7CCD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8A4B7-C4AB-4564-8306-8D29319C3143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CDFE-277F-4718-93B4-4BF7D7CCD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bit.ly/myNgQR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ZdWNQ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S1FRF8" TargetMode="External"/><Relationship Id="rId4" Type="http://schemas.openxmlformats.org/officeDocument/2006/relationships/hyperlink" Target="http://bit.ly/18gZPq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alchemy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qlalchemy.org/support.html" TargetMode="External"/><Relationship Id="rId4" Type="http://schemas.openxmlformats.org/officeDocument/2006/relationships/hyperlink" Target="http://stackoverflow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3886200" cy="2209800"/>
          </a:xfrm>
        </p:spPr>
        <p:txBody>
          <a:bodyPr/>
          <a:lstStyle/>
          <a:p>
            <a:pPr algn="l"/>
            <a:r>
              <a:rPr lang="en-US" dirty="0" smtClean="0"/>
              <a:t>Introduction into SQLAlchemy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4320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How SQLAlchemy is helping developers to boost productivity while building DB based applications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334000"/>
            <a:ext cx="4718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Vlad Vladymyrov</a:t>
            </a:r>
          </a:p>
          <a:p>
            <a:r>
              <a:rPr lang="en-US" dirty="0" smtClean="0"/>
              <a:t>Senior Software Engineer/Consultant at Ericsson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Shameless plug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currently looking for new position as a software engineer</a:t>
            </a:r>
          </a:p>
          <a:p>
            <a:r>
              <a:rPr lang="en-US" dirty="0" smtClean="0"/>
              <a:t>Please contact me via email:</a:t>
            </a:r>
          </a:p>
          <a:p>
            <a:r>
              <a:rPr lang="en-US" smtClean="0"/>
              <a:t>smartkiwi@gmail.com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DB toolkit/ORM?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Naïve DB application development cycle</a:t>
            </a:r>
          </a:p>
          <a:p>
            <a:pPr lvl="1"/>
            <a:r>
              <a:rPr lang="en-US" dirty="0" smtClean="0"/>
              <a:t>Create database schema – tables, indices, constraints</a:t>
            </a:r>
          </a:p>
          <a:p>
            <a:pPr lvl="1"/>
            <a:r>
              <a:rPr lang="en-US" dirty="0" smtClean="0"/>
              <a:t>Develop insert and update statements</a:t>
            </a:r>
          </a:p>
          <a:p>
            <a:pPr lvl="1"/>
            <a:r>
              <a:rPr lang="en-US" dirty="0" smtClean="0"/>
              <a:t>Develop select queries</a:t>
            </a:r>
          </a:p>
          <a:p>
            <a:pPr lvl="1"/>
            <a:r>
              <a:rPr lang="en-US" dirty="0" smtClean="0"/>
              <a:t>Develop store/load code that uses the queries</a:t>
            </a:r>
          </a:p>
          <a:p>
            <a:r>
              <a:rPr lang="en-US" dirty="0" smtClean="0"/>
              <a:t>What if the requirements were changed and developer needs to update database schema</a:t>
            </a:r>
          </a:p>
          <a:p>
            <a:pPr lvl="1"/>
            <a:r>
              <a:rPr lang="en-US" dirty="0" smtClean="0"/>
              <a:t>He/she also needs to update code and </a:t>
            </a:r>
            <a:r>
              <a:rPr lang="en-US" dirty="0" err="1" smtClean="0"/>
              <a:t>sql</a:t>
            </a:r>
            <a:r>
              <a:rPr lang="en-US" dirty="0" smtClean="0"/>
              <a:t> statements</a:t>
            </a:r>
          </a:p>
          <a:p>
            <a:r>
              <a:rPr lang="en-US" dirty="0" smtClean="0"/>
              <a:t>What if the customer asked to port the application to another Database System?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SQLAlchemy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base toolkit and Object Relation </a:t>
            </a:r>
            <a:r>
              <a:rPr lang="en-US" dirty="0" err="1" smtClean="0"/>
              <a:t>Mapper</a:t>
            </a:r>
            <a:endParaRPr lang="en-US" dirty="0" smtClean="0"/>
          </a:p>
          <a:p>
            <a:r>
              <a:rPr lang="en-US" dirty="0" smtClean="0"/>
              <a:t>Written on pure Python (&gt;=2.5, 3.x, </a:t>
            </a:r>
            <a:r>
              <a:rPr lang="en-US" dirty="0" err="1" smtClean="0"/>
              <a:t>Jython</a:t>
            </a:r>
            <a:r>
              <a:rPr lang="en-US" dirty="0" smtClean="0"/>
              <a:t>, </a:t>
            </a:r>
            <a:r>
              <a:rPr lang="en-US" dirty="0" err="1" smtClean="0"/>
              <a:t>PyPy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MIT license</a:t>
            </a:r>
          </a:p>
          <a:p>
            <a:r>
              <a:rPr lang="en-US" dirty="0" smtClean="0"/>
              <a:t>Current version: 0.8.1 (started in 2005)</a:t>
            </a:r>
          </a:p>
          <a:p>
            <a:r>
              <a:rPr lang="en-US" dirty="0" smtClean="0"/>
              <a:t>Author: Michael </a:t>
            </a:r>
            <a:r>
              <a:rPr lang="en-US" dirty="0" err="1" smtClean="0"/>
              <a:t>Bayer:http</a:t>
            </a:r>
            <a:r>
              <a:rPr lang="en-US" dirty="0" smtClean="0"/>
              <a:t>://</a:t>
            </a:r>
            <a:r>
              <a:rPr lang="en-US" dirty="0" err="1" smtClean="0"/>
              <a:t>zzzeek.org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Official site: http://www.sqlalchemy.org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ru-RU" dirty="0" smtClean="0"/>
          </a:p>
          <a:p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Many more </a:t>
            </a:r>
            <a:r>
              <a:rPr lang="en-US" sz="2800" dirty="0" smtClean="0">
                <a:hlinkClick r:id="rId3"/>
              </a:rPr>
              <a:t>http://bit.ly/myNgQR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pic>
        <p:nvPicPr>
          <p:cNvPr id="4" name="Picture 3" descr="yel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1524000"/>
            <a:ext cx="1307937" cy="711111"/>
          </a:xfrm>
          <a:prstGeom prst="rect">
            <a:avLst/>
          </a:prstGeom>
        </p:spPr>
      </p:pic>
      <p:pic>
        <p:nvPicPr>
          <p:cNvPr id="5" name="Picture 4" descr="openstack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2667000"/>
            <a:ext cx="1590675" cy="533400"/>
          </a:xfrm>
          <a:prstGeom prst="rect">
            <a:avLst/>
          </a:prstGeom>
        </p:spPr>
      </p:pic>
      <p:pic>
        <p:nvPicPr>
          <p:cNvPr id="6" name="Picture 5" descr="dropbox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000" y="3733800"/>
            <a:ext cx="2067946" cy="533399"/>
          </a:xfrm>
          <a:prstGeom prst="rect">
            <a:avLst/>
          </a:prstGeom>
        </p:spPr>
      </p:pic>
      <p:pic>
        <p:nvPicPr>
          <p:cNvPr id="7" name="Picture 6" descr="reddi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33800" y="1524000"/>
            <a:ext cx="1523810" cy="507937"/>
          </a:xfrm>
          <a:prstGeom prst="rect">
            <a:avLst/>
          </a:prstGeom>
        </p:spPr>
      </p:pic>
      <p:pic>
        <p:nvPicPr>
          <p:cNvPr id="8" name="Picture 7" descr="firefox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57600" y="2286000"/>
            <a:ext cx="1752600" cy="711350"/>
          </a:xfrm>
          <a:prstGeom prst="rect">
            <a:avLst/>
          </a:prstGeom>
        </p:spPr>
      </p:pic>
      <p:pic>
        <p:nvPicPr>
          <p:cNvPr id="9" name="Picture 8" descr="fedora-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62400" y="3733800"/>
            <a:ext cx="1574937" cy="457240"/>
          </a:xfrm>
          <a:prstGeom prst="rect">
            <a:avLst/>
          </a:prstGeom>
        </p:spPr>
      </p:pic>
      <p:pic>
        <p:nvPicPr>
          <p:cNvPr id="10" name="Picture 9" descr="sourceforge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14775" y="3328987"/>
            <a:ext cx="1314450" cy="20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SQLAlchemy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Provides a consistent interface to different databases and DB API adapters: (</a:t>
            </a:r>
            <a:r>
              <a:rPr lang="en-US" dirty="0" err="1" smtClean="0"/>
              <a:t>SQLite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, </a:t>
            </a:r>
            <a:r>
              <a:rPr lang="en-US" dirty="0" err="1" smtClean="0"/>
              <a:t>MySQL</a:t>
            </a:r>
            <a:r>
              <a:rPr lang="en-US" dirty="0" smtClean="0"/>
              <a:t>, MSSQL, Oracle, Sybase, Firebird, more)</a:t>
            </a:r>
          </a:p>
          <a:p>
            <a:r>
              <a:rPr lang="en-US" dirty="0" smtClean="0"/>
              <a:t>Still exposes distinct behaviors and features of each backend</a:t>
            </a:r>
          </a:p>
          <a:p>
            <a:r>
              <a:rPr lang="en-US" dirty="0" smtClean="0"/>
              <a:t>Brings database to the developer’s finger tips: must think in SQL and relation algebra</a:t>
            </a:r>
          </a:p>
          <a:p>
            <a:r>
              <a:rPr lang="en-US" b="1" u="sng" dirty="0" smtClean="0"/>
              <a:t>Provides automation and DRY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112838"/>
            <a:ext cx="6251442" cy="574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and DRY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Everything is a Python object</a:t>
            </a:r>
          </a:p>
          <a:p>
            <a:pPr lvl="1"/>
            <a:r>
              <a:rPr lang="en-US" dirty="0" smtClean="0"/>
              <a:t>Code your DB, schema definition and queries in Python</a:t>
            </a:r>
          </a:p>
          <a:p>
            <a:r>
              <a:rPr lang="en-US" dirty="0" smtClean="0"/>
              <a:t>Allows to use composition patterns:</a:t>
            </a:r>
          </a:p>
          <a:p>
            <a:pPr lvl="1"/>
            <a:r>
              <a:rPr lang="en-US" dirty="0" smtClean="0"/>
              <a:t>Table joins, selects and other statements can be composed together into the new statements</a:t>
            </a:r>
          </a:p>
          <a:p>
            <a:r>
              <a:rPr lang="en-US" dirty="0" smtClean="0"/>
              <a:t>Database agnostic</a:t>
            </a:r>
          </a:p>
          <a:p>
            <a:pPr lvl="1"/>
            <a:r>
              <a:rPr lang="en-US" dirty="0" smtClean="0"/>
              <a:t>Write the schema and queries once</a:t>
            </a:r>
          </a:p>
          <a:p>
            <a:pPr lvl="1"/>
            <a:r>
              <a:rPr lang="en-US" dirty="0" smtClean="0"/>
              <a:t>Use them on multiple DB systems</a:t>
            </a:r>
          </a:p>
          <a:p>
            <a:r>
              <a:rPr lang="en-US" dirty="0" smtClean="0"/>
              <a:t>If you have an existing database schema</a:t>
            </a:r>
          </a:p>
          <a:p>
            <a:pPr lvl="1"/>
            <a:r>
              <a:rPr lang="en-US" dirty="0" smtClean="0"/>
              <a:t>SQLAlchemy has reflection feature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start learning SQLAlchemy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SQLAlchemy. </a:t>
            </a:r>
            <a:r>
              <a:rPr lang="en-US" smtClean="0"/>
              <a:t>Mike </a:t>
            </a:r>
            <a:r>
              <a:rPr lang="en-US" dirty="0" smtClean="0"/>
              <a:t>Bayer talk at </a:t>
            </a:r>
            <a:r>
              <a:rPr lang="en-US" dirty="0" err="1" smtClean="0"/>
              <a:t>Pycon</a:t>
            </a:r>
            <a:r>
              <a:rPr lang="en-US" dirty="0" smtClean="0"/>
              <a:t> 2013: </a:t>
            </a:r>
            <a:r>
              <a:rPr lang="en-US" dirty="0" smtClean="0">
                <a:hlinkClick r:id="rId3"/>
              </a:rPr>
              <a:t>http://bit.ly/ZdWNQs</a:t>
            </a:r>
            <a:endParaRPr lang="en-US" dirty="0" smtClean="0"/>
          </a:p>
          <a:p>
            <a:pPr lvl="1"/>
            <a:r>
              <a:rPr lang="en-US" dirty="0" smtClean="0"/>
              <a:t>2.5h video lecture available plus Source code examples</a:t>
            </a:r>
          </a:p>
          <a:p>
            <a:r>
              <a:rPr lang="en-US" dirty="0" err="1" smtClean="0"/>
              <a:t>Pycon</a:t>
            </a:r>
            <a:r>
              <a:rPr lang="en-US" dirty="0" smtClean="0"/>
              <a:t> 2012: Hand Coded Applications with SQLAlchemy - </a:t>
            </a:r>
            <a:r>
              <a:rPr lang="en-US" dirty="0" smtClean="0">
                <a:hlinkClick r:id="rId4"/>
              </a:rPr>
              <a:t>http://bit.ly/18gZPqI</a:t>
            </a:r>
            <a:endParaRPr lang="en-US" dirty="0" smtClean="0"/>
          </a:p>
          <a:p>
            <a:r>
              <a:rPr lang="en-US" dirty="0" err="1" smtClean="0"/>
              <a:t>Pycon</a:t>
            </a:r>
            <a:r>
              <a:rPr lang="en-US" dirty="0" smtClean="0"/>
              <a:t> Canada 2012 – the SQLAlchemy Session in Depth </a:t>
            </a:r>
            <a:r>
              <a:rPr lang="en-US" dirty="0" smtClean="0">
                <a:hlinkClick r:id="rId5"/>
              </a:rPr>
              <a:t>http://bit.ly/S1FRF8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look for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Documentation on </a:t>
            </a:r>
            <a:r>
              <a:rPr lang="en-US" dirty="0" smtClean="0">
                <a:hlinkClick r:id="rId3"/>
              </a:rPr>
              <a:t>http://www.sqlalchemy.org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sqlalchemy</a:t>
            </a:r>
            <a:r>
              <a:rPr lang="en-US" dirty="0" smtClean="0"/>
              <a:t>] tag on </a:t>
            </a:r>
            <a:r>
              <a:rPr lang="en-US" dirty="0" smtClean="0">
                <a:hlinkClick r:id="rId4"/>
              </a:rPr>
              <a:t>http://stackoverflow.com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http://www.sqlalchemy.org/support.html</a:t>
            </a:r>
            <a:endParaRPr lang="en-US" dirty="0" smtClean="0"/>
          </a:p>
          <a:p>
            <a:r>
              <a:rPr lang="en-US" dirty="0" smtClean="0"/>
              <a:t>Mailing List on Google Groups</a:t>
            </a:r>
          </a:p>
          <a:p>
            <a:r>
              <a:rPr lang="en-US" dirty="0" smtClean="0"/>
              <a:t>IRC channel</a:t>
            </a:r>
          </a:p>
          <a:p>
            <a:r>
              <a:rPr lang="en-US" dirty="0" smtClean="0"/>
              <a:t>Source code: available on github.com and bitbucket.com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390</Words>
  <Application>Microsoft Office PowerPoint</Application>
  <PresentationFormat>On-screen Show (4:3)</PresentationFormat>
  <Paragraphs>76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into SQLAlchemy</vt:lpstr>
      <vt:lpstr>Why DB toolkit/ORM?</vt:lpstr>
      <vt:lpstr>SQLAlchemy</vt:lpstr>
      <vt:lpstr>Users</vt:lpstr>
      <vt:lpstr>SQLAlchemy Philosophy</vt:lpstr>
      <vt:lpstr>Architecture Overview</vt:lpstr>
      <vt:lpstr>Automation and DRY</vt:lpstr>
      <vt:lpstr>How to start learning SQLAlchemy</vt:lpstr>
      <vt:lpstr>Where to look for help</vt:lpstr>
      <vt:lpstr>Questions?</vt:lpstr>
      <vt:lpstr>Shameless plug</vt:lpstr>
    </vt:vector>
  </TitlesOfParts>
  <Company>Telcordia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into SQLAlchemy</dc:title>
  <dc:creator>vvlad</dc:creator>
  <cp:lastModifiedBy>vvlad</cp:lastModifiedBy>
  <cp:revision>136</cp:revision>
  <dcterms:created xsi:type="dcterms:W3CDTF">2013-06-06T17:52:33Z</dcterms:created>
  <dcterms:modified xsi:type="dcterms:W3CDTF">2013-06-11T13:43:59Z</dcterms:modified>
</cp:coreProperties>
</file>