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0" r:id="rId3"/>
    <p:sldId id="258" r:id="rId4"/>
    <p:sldId id="260" r:id="rId5"/>
    <p:sldId id="257" r:id="rId6"/>
    <p:sldId id="261" r:id="rId7"/>
    <p:sldId id="259" r:id="rId8"/>
    <p:sldId id="274" r:id="rId9"/>
    <p:sldId id="294" r:id="rId10"/>
    <p:sldId id="262" r:id="rId11"/>
    <p:sldId id="271" r:id="rId12"/>
    <p:sldId id="276" r:id="rId13"/>
    <p:sldId id="277" r:id="rId14"/>
    <p:sldId id="263" r:id="rId15"/>
    <p:sldId id="264" r:id="rId16"/>
    <p:sldId id="278" r:id="rId17"/>
    <p:sldId id="279" r:id="rId18"/>
    <p:sldId id="280" r:id="rId19"/>
    <p:sldId id="265" r:id="rId20"/>
    <p:sldId id="266" r:id="rId21"/>
    <p:sldId id="275" r:id="rId22"/>
    <p:sldId id="267" r:id="rId23"/>
    <p:sldId id="268" r:id="rId24"/>
    <p:sldId id="281" r:id="rId25"/>
    <p:sldId id="282" r:id="rId26"/>
    <p:sldId id="283" r:id="rId27"/>
    <p:sldId id="285" r:id="rId28"/>
    <p:sldId id="287" r:id="rId29"/>
    <p:sldId id="288" r:id="rId30"/>
    <p:sldId id="289" r:id="rId31"/>
    <p:sldId id="290" r:id="rId32"/>
    <p:sldId id="292" r:id="rId33"/>
    <p:sldId id="273" r:id="rId34"/>
    <p:sldId id="269"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BAD7"/>
    <a:srgbClr val="3D8C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CB2094-8E84-3C4C-B736-36334DC6D395}" v="128" dt="2024-03-26T12:25:20.423"/>
    <p1510:client id="{343A193C-E7DD-1DFA-A08E-5D5D2A366DE7}" v="2" dt="2024-03-26T00:49:56.128"/>
    <p1510:client id="{41343B80-3C8F-5491-F559-06DC082D69CD}" v="15" dt="2024-03-26T10:40:24.972"/>
    <p1510:client id="{4258B6CA-2033-2D7E-0F33-0EB0D5AC6795}" v="195" dt="2024-03-26T10:54:32.702"/>
    <p1510:client id="{68EDEC4F-928F-04AA-B95E-AD4C5007EBF8}" v="8" dt="2024-03-26T10:58:56.560"/>
    <p1510:client id="{84E5A5A3-2179-B2CB-8F2B-9C6538D71E5A}" v="31" dt="2024-03-26T09:45:18.375"/>
    <p1510:client id="{8612A5B7-6F84-D8E1-F64A-A033FAF46B44}" v="2" dt="2024-03-25T16:45:22.531"/>
    <p1510:client id="{C11560E9-A460-45DE-B840-E081338E08DC}" v="1" dt="2024-03-26T13:33:41.130"/>
    <p1510:client id="{D7832ED2-57C2-C6FF-39B2-0A5C80E01681}" v="14" dt="2024-03-26T13:31:45.293"/>
    <p1510:client id="{E29B9A17-3116-A84A-93CB-0423271C3C7A}" v="863" dt="2024-03-25T22:37:29.182"/>
    <p1510:client id="{EDF2DE27-EF43-51E3-1655-E5E789524872}" v="2" dt="2024-03-25T19:08:12.213"/>
    <p1510:client id="{F1E63BA7-0E6C-3E15-3309-0A44A31FDBF9}" v="142" dt="2024-03-26T00:37:17.2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'CA TA'!$C$9</c:f>
              <c:strCache>
                <c:ptCount val="1"/>
                <c:pt idx="0">
                  <c:v>Share of referrals for courts of appeal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 TA'!$B$10:$B$11</c:f>
              <c:strCache>
                <c:ptCount val="2"/>
                <c:pt idx="0">
                  <c:v>Decision</c:v>
                </c:pt>
                <c:pt idx="1">
                  <c:v>Referrals</c:v>
                </c:pt>
              </c:strCache>
            </c:strRef>
          </c:cat>
          <c:val>
            <c:numRef>
              <c:f>'CA TA'!$C$10:$C$11</c:f>
              <c:numCache>
                <c:formatCode>General</c:formatCode>
                <c:ptCount val="2"/>
                <c:pt idx="0">
                  <c:v>29886</c:v>
                </c:pt>
                <c:pt idx="1">
                  <c:v>22289</c:v>
                </c:pt>
              </c:numCache>
            </c:numRef>
          </c:val>
          <c:extLst>
            <c:ext xmlns:c16="http://schemas.microsoft.com/office/drawing/2014/chart" uri="{C3380CC4-5D6E-409C-BE32-E72D297353CC}">
              <c16:uniqueId val="{00000000-1D7E-492B-A2C1-3625B11B5F13}"/>
            </c:ext>
          </c:extLst>
        </c:ser>
        <c:dLbls>
          <c:showLegendKey val="0"/>
          <c:showVal val="0"/>
          <c:showCatName val="0"/>
          <c:showSerName val="0"/>
          <c:showPercent val="0"/>
          <c:showBubbleSize val="0"/>
        </c:dLbls>
        <c:gapWidth val="219"/>
        <c:overlap val="-27"/>
        <c:axId val="1005449343"/>
        <c:axId val="1005452703"/>
      </c:barChart>
      <c:catAx>
        <c:axId val="10054493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05452703"/>
        <c:crosses val="autoZero"/>
        <c:auto val="1"/>
        <c:lblAlgn val="ctr"/>
        <c:lblOffset val="100"/>
        <c:noMultiLvlLbl val="0"/>
      </c:catAx>
      <c:valAx>
        <c:axId val="10054527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0544934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'Mark-up'!$B$5</c:f>
              <c:strCache>
                <c:ptCount val="1"/>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'Mark-up'!$A$6:$A$8</c:f>
              <c:strCache>
                <c:ptCount val="3"/>
                <c:pt idx="0">
                  <c:v>"40%"</c:v>
                </c:pt>
                <c:pt idx="1">
                  <c:v>"80%"</c:v>
                </c:pt>
                <c:pt idx="2">
                  <c:v>"100%"</c:v>
                </c:pt>
              </c:strCache>
            </c:strRef>
          </c:cat>
          <c:val>
            <c:numRef>
              <c:f>'Mark-up'!$B$6:$B$8</c:f>
              <c:numCache>
                <c:formatCode>General</c:formatCode>
                <c:ptCount val="3"/>
                <c:pt idx="0">
                  <c:v>1832</c:v>
                </c:pt>
                <c:pt idx="1">
                  <c:v>370</c:v>
                </c:pt>
                <c:pt idx="2">
                  <c:v>120</c:v>
                </c:pt>
              </c:numCache>
            </c:numRef>
          </c:val>
          <c:extLst>
            <c:ext xmlns:c16="http://schemas.microsoft.com/office/drawing/2014/chart" uri="{C3380CC4-5D6E-409C-BE32-E72D297353CC}">
              <c16:uniqueId val="{00000000-4B5E-4A6C-81F6-920807AB72CA}"/>
            </c:ext>
          </c:extLst>
        </c:ser>
        <c:dLbls>
          <c:dLblPos val="outEnd"/>
          <c:showLegendKey val="0"/>
          <c:showVal val="1"/>
          <c:showCatName val="0"/>
          <c:showSerName val="0"/>
          <c:showPercent val="0"/>
          <c:showBubbleSize val="0"/>
        </c:dLbls>
        <c:gapWidth val="219"/>
        <c:overlap val="-27"/>
        <c:axId val="1261994816"/>
        <c:axId val="1261991456"/>
      </c:barChart>
      <c:catAx>
        <c:axId val="126199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61991456"/>
        <c:crosses val="autoZero"/>
        <c:auto val="1"/>
        <c:lblAlgn val="ctr"/>
        <c:lblOffset val="100"/>
        <c:noMultiLvlLbl val="0"/>
      </c:catAx>
      <c:valAx>
        <c:axId val="1261991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61994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fr-FR"/>
        </a:p>
      </c:txPr>
    </c:title>
    <c:autoTitleDeleted val="0"/>
    <c:plotArea>
      <c:layout/>
      <c:barChart>
        <c:barDir val="bar"/>
        <c:grouping val="clustered"/>
        <c:varyColors val="0"/>
        <c:ser>
          <c:idx val="0"/>
          <c:order val="0"/>
          <c:tx>
            <c:strRef>
              <c:f>Results!$B$3</c:f>
              <c:strCache>
                <c:ptCount val="1"/>
                <c:pt idx="0">
                  <c:v>Results of decisions after appeal</c:v>
                </c:pt>
              </c:strCache>
            </c:strRef>
          </c:tx>
          <c:spPr>
            <a:solidFill>
              <a:schemeClr val="accent1"/>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DB4C-4B83-91C4-EB1623DF9CB5}"/>
              </c:ext>
            </c:extLst>
          </c:dPt>
          <c:dPt>
            <c:idx val="1"/>
            <c:invertIfNegative val="0"/>
            <c:bubble3D val="0"/>
            <c:spPr>
              <a:solidFill>
                <a:srgbClr val="8BBAD7"/>
              </a:solidFill>
              <a:ln>
                <a:noFill/>
              </a:ln>
              <a:effectLst/>
            </c:spPr>
            <c:extLst>
              <c:ext xmlns:c16="http://schemas.microsoft.com/office/drawing/2014/chart" uri="{C3380CC4-5D6E-409C-BE32-E72D297353CC}">
                <c16:uniqueId val="{00000003-DB4C-4B83-91C4-EB1623DF9CB5}"/>
              </c:ext>
            </c:extLst>
          </c:dPt>
          <c:dPt>
            <c:idx val="2"/>
            <c:invertIfNegative val="0"/>
            <c:bubble3D val="0"/>
            <c:spPr>
              <a:solidFill>
                <a:srgbClr val="8BBAD7"/>
              </a:solidFill>
              <a:ln>
                <a:noFill/>
              </a:ln>
              <a:effectLst/>
            </c:spPr>
            <c:extLst>
              <c:ext xmlns:c16="http://schemas.microsoft.com/office/drawing/2014/chart" uri="{C3380CC4-5D6E-409C-BE32-E72D297353CC}">
                <c16:uniqueId val="{00000002-DB4C-4B83-91C4-EB1623DF9CB5}"/>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4-DB4C-4B83-91C4-EB1623DF9CB5}"/>
              </c:ext>
            </c:extLst>
          </c:dPt>
          <c:dPt>
            <c:idx val="4"/>
            <c:invertIfNegative val="0"/>
            <c:bubble3D val="0"/>
            <c:spPr>
              <a:solidFill>
                <a:schemeClr val="bg1">
                  <a:lumMod val="50000"/>
                </a:schemeClr>
              </a:solidFill>
              <a:ln>
                <a:noFill/>
              </a:ln>
              <a:effectLst/>
            </c:spPr>
            <c:extLst>
              <c:ext xmlns:c16="http://schemas.microsoft.com/office/drawing/2014/chart" uri="{C3380CC4-5D6E-409C-BE32-E72D297353CC}">
                <c16:uniqueId val="{00000005-DB4C-4B83-91C4-EB1623DF9CB5}"/>
              </c:ext>
            </c:extLst>
          </c:dPt>
          <c:cat>
            <c:strRef>
              <c:f>Results!$A$4:$A$8</c:f>
              <c:strCache>
                <c:ptCount val="5"/>
                <c:pt idx="0">
                  <c:v>Rejected</c:v>
                </c:pt>
                <c:pt idx="1">
                  <c:v>Partial satisfaction</c:v>
                </c:pt>
                <c:pt idx="2">
                  <c:v>Total satisfaction</c:v>
                </c:pt>
                <c:pt idx="3">
                  <c:v>Dismissed</c:v>
                </c:pt>
                <c:pt idx="4">
                  <c:v>Others</c:v>
                </c:pt>
              </c:strCache>
            </c:strRef>
          </c:cat>
          <c:val>
            <c:numRef>
              <c:f>Results!$B$4:$B$8</c:f>
              <c:numCache>
                <c:formatCode>General</c:formatCode>
                <c:ptCount val="5"/>
                <c:pt idx="0">
                  <c:v>1542</c:v>
                </c:pt>
                <c:pt idx="1">
                  <c:v>362</c:v>
                </c:pt>
                <c:pt idx="2">
                  <c:v>103</c:v>
                </c:pt>
                <c:pt idx="3">
                  <c:v>60</c:v>
                </c:pt>
                <c:pt idx="4">
                  <c:v>18</c:v>
                </c:pt>
              </c:numCache>
            </c:numRef>
          </c:val>
          <c:extLst>
            <c:ext xmlns:c16="http://schemas.microsoft.com/office/drawing/2014/chart" uri="{C3380CC4-5D6E-409C-BE32-E72D297353CC}">
              <c16:uniqueId val="{00000000-DB4C-4B83-91C4-EB1623DF9CB5}"/>
            </c:ext>
          </c:extLst>
        </c:ser>
        <c:dLbls>
          <c:showLegendKey val="0"/>
          <c:showVal val="0"/>
          <c:showCatName val="0"/>
          <c:showSerName val="0"/>
          <c:showPercent val="0"/>
          <c:showBubbleSize val="0"/>
        </c:dLbls>
        <c:gapWidth val="182"/>
        <c:axId val="1262002016"/>
        <c:axId val="1261993376"/>
      </c:barChart>
      <c:catAx>
        <c:axId val="12620020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fr-FR"/>
          </a:p>
        </c:txPr>
        <c:crossAx val="1261993376"/>
        <c:crosses val="autoZero"/>
        <c:auto val="1"/>
        <c:lblAlgn val="ctr"/>
        <c:lblOffset val="100"/>
        <c:noMultiLvlLbl val="0"/>
      </c:catAx>
      <c:valAx>
        <c:axId val="1261993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620020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'CA TA'!$C$5</c:f>
              <c:strCache>
                <c:ptCount val="1"/>
                <c:pt idx="0">
                  <c:v>Share of referrals for administrative courts </c:v>
                </c:pt>
              </c:strCache>
            </c:strRef>
          </c:tx>
          <c:spPr>
            <a:solidFill>
              <a:srgbClr val="3D8CB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 TA'!$B$6:$B$7</c:f>
              <c:strCache>
                <c:ptCount val="2"/>
                <c:pt idx="0">
                  <c:v>Decisions</c:v>
                </c:pt>
                <c:pt idx="1">
                  <c:v>Referrals </c:v>
                </c:pt>
              </c:strCache>
            </c:strRef>
          </c:cat>
          <c:val>
            <c:numRef>
              <c:f>'CA TA'!$C$6:$C$7</c:f>
              <c:numCache>
                <c:formatCode>General</c:formatCode>
                <c:ptCount val="2"/>
                <c:pt idx="0">
                  <c:v>150340</c:v>
                </c:pt>
                <c:pt idx="1">
                  <c:v>92522</c:v>
                </c:pt>
              </c:numCache>
            </c:numRef>
          </c:val>
          <c:extLst>
            <c:ext xmlns:c16="http://schemas.microsoft.com/office/drawing/2014/chart" uri="{C3380CC4-5D6E-409C-BE32-E72D297353CC}">
              <c16:uniqueId val="{00000000-4F53-4746-8BBD-1B5B8067C168}"/>
            </c:ext>
          </c:extLst>
        </c:ser>
        <c:dLbls>
          <c:dLblPos val="outEnd"/>
          <c:showLegendKey val="0"/>
          <c:showVal val="1"/>
          <c:showCatName val="0"/>
          <c:showSerName val="0"/>
          <c:showPercent val="0"/>
          <c:showBubbleSize val="0"/>
        </c:dLbls>
        <c:gapWidth val="219"/>
        <c:overlap val="-27"/>
        <c:axId val="1140523887"/>
        <c:axId val="1140516687"/>
      </c:barChart>
      <c:catAx>
        <c:axId val="1140523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16687"/>
        <c:crosses val="autoZero"/>
        <c:auto val="1"/>
        <c:lblAlgn val="ctr"/>
        <c:lblOffset val="100"/>
        <c:noMultiLvlLbl val="0"/>
      </c:catAx>
      <c:valAx>
        <c:axId val="1140516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2388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Keywords!$B$4</c:f>
              <c:strCache>
                <c:ptCount val="1"/>
                <c:pt idx="0">
                  <c:v>Presence of key word "euros"</c:v>
                </c:pt>
              </c:strCache>
            </c:strRef>
          </c:tx>
          <c:spPr>
            <a:solidFill>
              <a:schemeClr val="accent1"/>
            </a:solidFill>
            <a:ln>
              <a:noFill/>
            </a:ln>
            <a:effectLst/>
          </c:spPr>
          <c:invertIfNegative val="0"/>
          <c:cat>
            <c:strRef>
              <c:f>Keywords!$A$5:$A$7</c:f>
              <c:strCache>
                <c:ptCount val="3"/>
                <c:pt idx="0">
                  <c:v>TRUE</c:v>
                </c:pt>
                <c:pt idx="1">
                  <c:v>FALSE</c:v>
                </c:pt>
                <c:pt idx="2">
                  <c:v>Error</c:v>
                </c:pt>
              </c:strCache>
            </c:strRef>
          </c:cat>
          <c:val>
            <c:numRef>
              <c:f>Keywords!$B$5:$B$7</c:f>
              <c:numCache>
                <c:formatCode>General</c:formatCode>
                <c:ptCount val="3"/>
                <c:pt idx="0">
                  <c:v>2000</c:v>
                </c:pt>
                <c:pt idx="1">
                  <c:v>50</c:v>
                </c:pt>
                <c:pt idx="2">
                  <c:v>75</c:v>
                </c:pt>
              </c:numCache>
            </c:numRef>
          </c:val>
          <c:extLst>
            <c:ext xmlns:c16="http://schemas.microsoft.com/office/drawing/2014/chart" uri="{C3380CC4-5D6E-409C-BE32-E72D297353CC}">
              <c16:uniqueId val="{00000000-EB1A-4798-AF39-C7B297DA8221}"/>
            </c:ext>
          </c:extLst>
        </c:ser>
        <c:dLbls>
          <c:showLegendKey val="0"/>
          <c:showVal val="0"/>
          <c:showCatName val="0"/>
          <c:showSerName val="0"/>
          <c:showPercent val="0"/>
          <c:showBubbleSize val="0"/>
        </c:dLbls>
        <c:gapWidth val="219"/>
        <c:overlap val="-27"/>
        <c:axId val="1140525807"/>
        <c:axId val="1140530127"/>
      </c:barChart>
      <c:catAx>
        <c:axId val="1140525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30127"/>
        <c:crosses val="autoZero"/>
        <c:auto val="1"/>
        <c:lblAlgn val="ctr"/>
        <c:lblOffset val="100"/>
        <c:noMultiLvlLbl val="0"/>
      </c:catAx>
      <c:valAx>
        <c:axId val="1140530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258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Keywords!$B$9</c:f>
              <c:strCache>
                <c:ptCount val="1"/>
                <c:pt idx="0">
                  <c:v>Presence of key word "mark-up"</c:v>
                </c:pt>
              </c:strCache>
            </c:strRef>
          </c:tx>
          <c:spPr>
            <a:solidFill>
              <a:schemeClr val="accent1"/>
            </a:solidFill>
            <a:ln>
              <a:noFill/>
            </a:ln>
            <a:effectLst/>
          </c:spPr>
          <c:invertIfNegative val="0"/>
          <c:cat>
            <c:strRef>
              <c:f>Keywords!$A$10:$A$12</c:f>
              <c:strCache>
                <c:ptCount val="3"/>
                <c:pt idx="0">
                  <c:v>TRUE</c:v>
                </c:pt>
                <c:pt idx="1">
                  <c:v>FALSE</c:v>
                </c:pt>
                <c:pt idx="2">
                  <c:v>Error</c:v>
                </c:pt>
              </c:strCache>
            </c:strRef>
          </c:cat>
          <c:val>
            <c:numRef>
              <c:f>Keywords!$B$10:$B$12</c:f>
              <c:numCache>
                <c:formatCode>General</c:formatCode>
                <c:ptCount val="3"/>
                <c:pt idx="0">
                  <c:v>1800</c:v>
                </c:pt>
                <c:pt idx="1">
                  <c:v>250</c:v>
                </c:pt>
                <c:pt idx="2">
                  <c:v>75</c:v>
                </c:pt>
              </c:numCache>
            </c:numRef>
          </c:val>
          <c:extLst>
            <c:ext xmlns:c16="http://schemas.microsoft.com/office/drawing/2014/chart" uri="{C3380CC4-5D6E-409C-BE32-E72D297353CC}">
              <c16:uniqueId val="{00000000-4F42-492B-BB7B-8099FA86E21D}"/>
            </c:ext>
          </c:extLst>
        </c:ser>
        <c:dLbls>
          <c:showLegendKey val="0"/>
          <c:showVal val="0"/>
          <c:showCatName val="0"/>
          <c:showSerName val="0"/>
          <c:showPercent val="0"/>
          <c:showBubbleSize val="0"/>
        </c:dLbls>
        <c:gapWidth val="219"/>
        <c:overlap val="-27"/>
        <c:axId val="1140521967"/>
        <c:axId val="1140531087"/>
      </c:barChart>
      <c:catAx>
        <c:axId val="114052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31087"/>
        <c:crosses val="autoZero"/>
        <c:auto val="1"/>
        <c:lblAlgn val="ctr"/>
        <c:lblOffset val="100"/>
        <c:noMultiLvlLbl val="0"/>
      </c:catAx>
      <c:valAx>
        <c:axId val="1140531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2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Keywords!$B$15</c:f>
              <c:strCache>
                <c:ptCount val="1"/>
                <c:pt idx="0">
                  <c:v>Presence of key word "%"</c:v>
                </c:pt>
              </c:strCache>
            </c:strRef>
          </c:tx>
          <c:spPr>
            <a:solidFill>
              <a:schemeClr val="accent1"/>
            </a:solidFill>
            <a:ln>
              <a:noFill/>
            </a:ln>
            <a:effectLst/>
          </c:spPr>
          <c:invertIfNegative val="0"/>
          <c:cat>
            <c:strRef>
              <c:f>Keywords!$A$16:$A$18</c:f>
              <c:strCache>
                <c:ptCount val="3"/>
                <c:pt idx="0">
                  <c:v>TRUE</c:v>
                </c:pt>
                <c:pt idx="1">
                  <c:v>FALSE</c:v>
                </c:pt>
                <c:pt idx="2">
                  <c:v>Error</c:v>
                </c:pt>
              </c:strCache>
            </c:strRef>
          </c:cat>
          <c:val>
            <c:numRef>
              <c:f>Keywords!$B$16:$B$18</c:f>
              <c:numCache>
                <c:formatCode>General</c:formatCode>
                <c:ptCount val="3"/>
                <c:pt idx="0">
                  <c:v>1800</c:v>
                </c:pt>
                <c:pt idx="1">
                  <c:v>250</c:v>
                </c:pt>
                <c:pt idx="2">
                  <c:v>75</c:v>
                </c:pt>
              </c:numCache>
            </c:numRef>
          </c:val>
          <c:extLst>
            <c:ext xmlns:c16="http://schemas.microsoft.com/office/drawing/2014/chart" uri="{C3380CC4-5D6E-409C-BE32-E72D297353CC}">
              <c16:uniqueId val="{00000000-10B9-48AE-BCDD-ACF430B15BE3}"/>
            </c:ext>
          </c:extLst>
        </c:ser>
        <c:dLbls>
          <c:showLegendKey val="0"/>
          <c:showVal val="0"/>
          <c:showCatName val="0"/>
          <c:showSerName val="0"/>
          <c:showPercent val="0"/>
          <c:showBubbleSize val="0"/>
        </c:dLbls>
        <c:gapWidth val="219"/>
        <c:overlap val="-27"/>
        <c:axId val="1140524847"/>
        <c:axId val="1140531567"/>
      </c:barChart>
      <c:catAx>
        <c:axId val="1140524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31567"/>
        <c:crosses val="autoZero"/>
        <c:auto val="1"/>
        <c:lblAlgn val="ctr"/>
        <c:lblOffset val="100"/>
        <c:noMultiLvlLbl val="0"/>
      </c:catAx>
      <c:valAx>
        <c:axId val="1140531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248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Sheet2!$B$4</c:f>
              <c:strCache>
                <c:ptCount val="1"/>
                <c:pt idx="0">
                  <c:v>Presence of key word "euros"</c:v>
                </c:pt>
              </c:strCache>
            </c:strRef>
          </c:tx>
          <c:spPr>
            <a:solidFill>
              <a:schemeClr val="accent1"/>
            </a:solidFill>
            <a:ln>
              <a:noFill/>
            </a:ln>
            <a:effectLst/>
          </c:spPr>
          <c:invertIfNegative val="0"/>
          <c:cat>
            <c:strRef>
              <c:f>Sheet2!$A$5:$A$7</c:f>
              <c:strCache>
                <c:ptCount val="3"/>
                <c:pt idx="0">
                  <c:v>TRUE</c:v>
                </c:pt>
                <c:pt idx="1">
                  <c:v>FALSE</c:v>
                </c:pt>
                <c:pt idx="2">
                  <c:v>Error</c:v>
                </c:pt>
              </c:strCache>
            </c:strRef>
          </c:cat>
          <c:val>
            <c:numRef>
              <c:f>Sheet2!$B$5:$B$7</c:f>
              <c:numCache>
                <c:formatCode>General</c:formatCode>
                <c:ptCount val="3"/>
                <c:pt idx="0">
                  <c:v>2000</c:v>
                </c:pt>
                <c:pt idx="1">
                  <c:v>50</c:v>
                </c:pt>
                <c:pt idx="2">
                  <c:v>75</c:v>
                </c:pt>
              </c:numCache>
            </c:numRef>
          </c:val>
          <c:extLst>
            <c:ext xmlns:c16="http://schemas.microsoft.com/office/drawing/2014/chart" uri="{C3380CC4-5D6E-409C-BE32-E72D297353CC}">
              <c16:uniqueId val="{00000000-EB1A-4798-AF39-C7B297DA8221}"/>
            </c:ext>
          </c:extLst>
        </c:ser>
        <c:dLbls>
          <c:showLegendKey val="0"/>
          <c:showVal val="0"/>
          <c:showCatName val="0"/>
          <c:showSerName val="0"/>
          <c:showPercent val="0"/>
          <c:showBubbleSize val="0"/>
        </c:dLbls>
        <c:gapWidth val="219"/>
        <c:overlap val="-27"/>
        <c:axId val="1140525807"/>
        <c:axId val="1140530127"/>
      </c:barChart>
      <c:catAx>
        <c:axId val="1140525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30127"/>
        <c:crosses val="autoZero"/>
        <c:auto val="1"/>
        <c:lblAlgn val="ctr"/>
        <c:lblOffset val="100"/>
        <c:noMultiLvlLbl val="0"/>
      </c:catAx>
      <c:valAx>
        <c:axId val="11405301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258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Sheet2!$B$9</c:f>
              <c:strCache>
                <c:ptCount val="1"/>
                <c:pt idx="0">
                  <c:v>Presence of key word "mark-up"</c:v>
                </c:pt>
              </c:strCache>
            </c:strRef>
          </c:tx>
          <c:spPr>
            <a:solidFill>
              <a:schemeClr val="accent1"/>
            </a:solidFill>
            <a:ln>
              <a:noFill/>
            </a:ln>
            <a:effectLst/>
          </c:spPr>
          <c:invertIfNegative val="0"/>
          <c:cat>
            <c:strRef>
              <c:f>Sheet2!$A$10:$A$12</c:f>
              <c:strCache>
                <c:ptCount val="3"/>
                <c:pt idx="0">
                  <c:v>TRUE</c:v>
                </c:pt>
                <c:pt idx="1">
                  <c:v>FALSE</c:v>
                </c:pt>
                <c:pt idx="2">
                  <c:v>Error</c:v>
                </c:pt>
              </c:strCache>
            </c:strRef>
          </c:cat>
          <c:val>
            <c:numRef>
              <c:f>Sheet2!$B$10:$B$12</c:f>
              <c:numCache>
                <c:formatCode>General</c:formatCode>
                <c:ptCount val="3"/>
                <c:pt idx="0">
                  <c:v>1800</c:v>
                </c:pt>
                <c:pt idx="1">
                  <c:v>250</c:v>
                </c:pt>
                <c:pt idx="2">
                  <c:v>75</c:v>
                </c:pt>
              </c:numCache>
            </c:numRef>
          </c:val>
          <c:extLst>
            <c:ext xmlns:c16="http://schemas.microsoft.com/office/drawing/2014/chart" uri="{C3380CC4-5D6E-409C-BE32-E72D297353CC}">
              <c16:uniqueId val="{00000000-4F42-492B-BB7B-8099FA86E21D}"/>
            </c:ext>
          </c:extLst>
        </c:ser>
        <c:dLbls>
          <c:showLegendKey val="0"/>
          <c:showVal val="0"/>
          <c:showCatName val="0"/>
          <c:showSerName val="0"/>
          <c:showPercent val="0"/>
          <c:showBubbleSize val="0"/>
        </c:dLbls>
        <c:gapWidth val="219"/>
        <c:overlap val="-27"/>
        <c:axId val="1140521967"/>
        <c:axId val="1140531087"/>
      </c:barChart>
      <c:catAx>
        <c:axId val="1140521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31087"/>
        <c:crosses val="autoZero"/>
        <c:auto val="1"/>
        <c:lblAlgn val="ctr"/>
        <c:lblOffset val="100"/>
        <c:noMultiLvlLbl val="0"/>
      </c:catAx>
      <c:valAx>
        <c:axId val="1140531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2196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Sheet2!$B$15</c:f>
              <c:strCache>
                <c:ptCount val="1"/>
                <c:pt idx="0">
                  <c:v>Presence of key word "%"</c:v>
                </c:pt>
              </c:strCache>
            </c:strRef>
          </c:tx>
          <c:spPr>
            <a:solidFill>
              <a:schemeClr val="accent1"/>
            </a:solidFill>
            <a:ln>
              <a:noFill/>
            </a:ln>
            <a:effectLst/>
          </c:spPr>
          <c:invertIfNegative val="0"/>
          <c:cat>
            <c:strRef>
              <c:f>Sheet2!$A$16:$A$18</c:f>
              <c:strCache>
                <c:ptCount val="3"/>
                <c:pt idx="0">
                  <c:v>TRUE</c:v>
                </c:pt>
                <c:pt idx="1">
                  <c:v>FALSE</c:v>
                </c:pt>
                <c:pt idx="2">
                  <c:v>Error</c:v>
                </c:pt>
              </c:strCache>
            </c:strRef>
          </c:cat>
          <c:val>
            <c:numRef>
              <c:f>Sheet2!$B$16:$B$18</c:f>
              <c:numCache>
                <c:formatCode>General</c:formatCode>
                <c:ptCount val="3"/>
                <c:pt idx="0">
                  <c:v>1800</c:v>
                </c:pt>
                <c:pt idx="1">
                  <c:v>250</c:v>
                </c:pt>
                <c:pt idx="2">
                  <c:v>75</c:v>
                </c:pt>
              </c:numCache>
            </c:numRef>
          </c:val>
          <c:extLst>
            <c:ext xmlns:c16="http://schemas.microsoft.com/office/drawing/2014/chart" uri="{C3380CC4-5D6E-409C-BE32-E72D297353CC}">
              <c16:uniqueId val="{00000000-10B9-48AE-BCDD-ACF430B15BE3}"/>
            </c:ext>
          </c:extLst>
        </c:ser>
        <c:dLbls>
          <c:showLegendKey val="0"/>
          <c:showVal val="0"/>
          <c:showCatName val="0"/>
          <c:showSerName val="0"/>
          <c:showPercent val="0"/>
          <c:showBubbleSize val="0"/>
        </c:dLbls>
        <c:gapWidth val="219"/>
        <c:overlap val="-27"/>
        <c:axId val="1140524847"/>
        <c:axId val="1140531567"/>
      </c:barChart>
      <c:catAx>
        <c:axId val="11405248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31567"/>
        <c:crosses val="autoZero"/>
        <c:auto val="1"/>
        <c:lblAlgn val="ctr"/>
        <c:lblOffset val="100"/>
        <c:noMultiLvlLbl val="0"/>
      </c:catAx>
      <c:valAx>
        <c:axId val="1140531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14052484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'Mark-up'!$B$1</c:f>
              <c:strCache>
                <c:ptCount val="1"/>
              </c:strCache>
            </c:strRef>
          </c:tx>
          <c:spPr>
            <a:solidFill>
              <a:srgbClr val="00B050"/>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F1F4-4417-B17D-FCCF6B1B4834}"/>
              </c:ext>
            </c:extLst>
          </c:dPt>
          <c:dLbls>
            <c:dLbl>
              <c:idx val="1"/>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B050"/>
                      </a:solidFill>
                      <a:latin typeface="+mn-lt"/>
                      <a:ea typeface="+mn-ea"/>
                      <a:cs typeface="+mn-cs"/>
                    </a:defRPr>
                  </a:pPr>
                  <a:endParaRPr lang="fr-FR"/>
                </a:p>
              </c:txPr>
              <c:dLblPos val="outEnd"/>
              <c:showLegendKey val="0"/>
              <c:showVal val="1"/>
              <c:showCatName val="0"/>
              <c:showSerName val="0"/>
              <c:showPercent val="0"/>
              <c:showBubbleSize val="0"/>
              <c:extLst>
                <c:ext xmlns:c16="http://schemas.microsoft.com/office/drawing/2014/chart" uri="{C3380CC4-5D6E-409C-BE32-E72D297353CC}">
                  <c16:uniqueId val="{00000002-7BAB-354A-A239-C6EA5E63502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0000"/>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'Mark-up'!$A$2:$A$3</c:f>
              <c:strCache>
                <c:ptCount val="2"/>
                <c:pt idx="0">
                  <c:v>Other</c:v>
                </c:pt>
                <c:pt idx="1">
                  <c:v>Mark-up</c:v>
                </c:pt>
              </c:strCache>
            </c:strRef>
          </c:cat>
          <c:val>
            <c:numRef>
              <c:f>'Mark-up'!$B$2:$B$3</c:f>
              <c:numCache>
                <c:formatCode>General</c:formatCode>
                <c:ptCount val="2"/>
                <c:pt idx="0">
                  <c:v>177904</c:v>
                </c:pt>
                <c:pt idx="1">
                  <c:v>2322</c:v>
                </c:pt>
              </c:numCache>
            </c:numRef>
          </c:val>
          <c:extLst>
            <c:ext xmlns:c16="http://schemas.microsoft.com/office/drawing/2014/chart" uri="{C3380CC4-5D6E-409C-BE32-E72D297353CC}">
              <c16:uniqueId val="{00000000-F1F4-4417-B17D-FCCF6B1B4834}"/>
            </c:ext>
          </c:extLst>
        </c:ser>
        <c:dLbls>
          <c:showLegendKey val="0"/>
          <c:showVal val="0"/>
          <c:showCatName val="0"/>
          <c:showSerName val="0"/>
          <c:showPercent val="0"/>
          <c:showBubbleSize val="0"/>
        </c:dLbls>
        <c:gapWidth val="219"/>
        <c:overlap val="-27"/>
        <c:axId val="877710272"/>
        <c:axId val="1015114031"/>
      </c:barChart>
      <c:catAx>
        <c:axId val="8777102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15114031"/>
        <c:crosses val="autoZero"/>
        <c:auto val="1"/>
        <c:lblAlgn val="ctr"/>
        <c:lblOffset val="100"/>
        <c:noMultiLvlLbl val="0"/>
      </c:catAx>
      <c:valAx>
        <c:axId val="10151140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8777102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6A527-1DCA-4387-9694-0299E7B83D8C}" type="datetimeFigureOut">
              <a:rPr lang="fr-FR" smtClean="0"/>
              <a:t>26/03/2024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9C79DA-E7C0-418A-9E18-300E8BD8F5B1}" type="slidenum">
              <a:rPr lang="fr-FR" smtClean="0"/>
              <a:t>‹#›</a:t>
            </a:fld>
            <a:endParaRPr lang="fr-FR"/>
          </a:p>
        </p:txBody>
      </p:sp>
    </p:spTree>
    <p:extLst>
      <p:ext uri="{BB962C8B-B14F-4D97-AF65-F5344CB8AC3E}">
        <p14:creationId xmlns:p14="http://schemas.microsoft.com/office/powerpoint/2010/main" val="1843043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7E0E-F028-E1F4-2378-7AF071E49C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F67940C3-1FFE-64CC-79DC-E9848F14F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2AC283C8-00DC-BD15-2FC5-E4EADA44A61D}"/>
              </a:ext>
            </a:extLst>
          </p:cNvPr>
          <p:cNvSpPr>
            <a:spLocks noGrp="1"/>
          </p:cNvSpPr>
          <p:nvPr>
            <p:ph type="dt" sz="half" idx="10"/>
          </p:nvPr>
        </p:nvSpPr>
        <p:spPr/>
        <p:txBody>
          <a:bodyPr/>
          <a:lstStyle/>
          <a:p>
            <a:endParaRPr lang="fr-FR"/>
          </a:p>
        </p:txBody>
      </p:sp>
      <p:sp>
        <p:nvSpPr>
          <p:cNvPr id="5" name="Footer Placeholder 4">
            <a:extLst>
              <a:ext uri="{FF2B5EF4-FFF2-40B4-BE49-F238E27FC236}">
                <a16:creationId xmlns:a16="http://schemas.microsoft.com/office/drawing/2014/main" id="{B10FBA98-FA52-7B7E-D334-D5C959B6F200}"/>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F146B09-B790-756B-2D50-F4F47A5DA14F}"/>
              </a:ext>
            </a:extLst>
          </p:cNvPr>
          <p:cNvSpPr>
            <a:spLocks noGrp="1"/>
          </p:cNvSpPr>
          <p:nvPr>
            <p:ph type="sldNum" sz="quarter" idx="12"/>
          </p:nvPr>
        </p:nvSpPr>
        <p:spPr/>
        <p:txBody>
          <a:bodyPr/>
          <a:lstStyle/>
          <a:p>
            <a:fld id="{D7D02F96-3A0A-44FD-8FED-43508D5F0AEA}" type="slidenum">
              <a:rPr lang="fr-FR" smtClean="0"/>
              <a:t>‹#›</a:t>
            </a:fld>
            <a:endParaRPr lang="fr-FR"/>
          </a:p>
        </p:txBody>
      </p:sp>
      <p:sp>
        <p:nvSpPr>
          <p:cNvPr id="7" name="Rectangle 6">
            <a:extLst>
              <a:ext uri="{FF2B5EF4-FFF2-40B4-BE49-F238E27FC236}">
                <a16:creationId xmlns:a16="http://schemas.microsoft.com/office/drawing/2014/main" id="{4F11D51D-FBD8-BD89-DF4D-58FF7499302A}"/>
              </a:ext>
            </a:extLst>
          </p:cNvPr>
          <p:cNvSpPr/>
          <p:nvPr userDrawn="1"/>
        </p:nvSpPr>
        <p:spPr>
          <a:xfrm>
            <a:off x="0" y="-38445"/>
            <a:ext cx="12192000" cy="174970"/>
          </a:xfrm>
          <a:prstGeom prst="rect">
            <a:avLst/>
          </a:prstGeom>
          <a:solidFill>
            <a:srgbClr val="3D8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A9B35C4A-A844-98DC-AE47-39345893576F}"/>
              </a:ext>
            </a:extLst>
          </p:cNvPr>
          <p:cNvSpPr/>
          <p:nvPr userDrawn="1"/>
        </p:nvSpPr>
        <p:spPr>
          <a:xfrm>
            <a:off x="0" y="6683030"/>
            <a:ext cx="12192000" cy="174970"/>
          </a:xfrm>
          <a:prstGeom prst="rect">
            <a:avLst/>
          </a:prstGeom>
          <a:solidFill>
            <a:srgbClr val="3D8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19587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9A4D-9C40-5AC8-69FE-E0E05824EEFF}"/>
              </a:ext>
            </a:extLst>
          </p:cNvPr>
          <p:cNvSpPr>
            <a:spLocks noGrp="1"/>
          </p:cNvSpPr>
          <p:nvPr>
            <p:ph type="title"/>
          </p:nvPr>
        </p:nvSpPr>
        <p:spPr>
          <a:xfrm>
            <a:off x="838200" y="365126"/>
            <a:ext cx="10515600" cy="653778"/>
          </a:xfrm>
        </p:spPr>
        <p:txBody>
          <a:bodyPr>
            <a:normAutofit/>
          </a:bodyPr>
          <a:lstStyle>
            <a:lvl1pPr>
              <a:defRPr sz="3200">
                <a:latin typeface="Larken DEMO Bold" panose="00000800000000000000" pitchFamily="50" charset="0"/>
              </a:defRPr>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9E995EB2-2B22-9596-A5B7-B806642514D9}"/>
              </a:ext>
            </a:extLst>
          </p:cNvPr>
          <p:cNvSpPr>
            <a:spLocks noGrp="1"/>
          </p:cNvSpPr>
          <p:nvPr>
            <p:ph idx="1"/>
          </p:nvPr>
        </p:nvSpPr>
        <p:spPr>
          <a:xfrm>
            <a:off x="838200" y="1152525"/>
            <a:ext cx="10515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Slide Number Placeholder 5">
            <a:extLst>
              <a:ext uri="{FF2B5EF4-FFF2-40B4-BE49-F238E27FC236}">
                <a16:creationId xmlns:a16="http://schemas.microsoft.com/office/drawing/2014/main" id="{56DAF7A0-2659-AEDA-5494-DF4E324EB359}"/>
              </a:ext>
            </a:extLst>
          </p:cNvPr>
          <p:cNvSpPr>
            <a:spLocks noGrp="1"/>
          </p:cNvSpPr>
          <p:nvPr>
            <p:ph type="sldNum" sz="quarter" idx="12"/>
          </p:nvPr>
        </p:nvSpPr>
        <p:spPr>
          <a:xfrm>
            <a:off x="10946674" y="6348550"/>
            <a:ext cx="407126" cy="372926"/>
          </a:xfrm>
        </p:spPr>
        <p:txBody>
          <a:bodyPr/>
          <a:lstStyle/>
          <a:p>
            <a:fld id="{D7D02F96-3A0A-44FD-8FED-43508D5F0AEA}" type="slidenum">
              <a:rPr lang="fr-FR" smtClean="0"/>
              <a:t>‹#›</a:t>
            </a:fld>
            <a:endParaRPr lang="fr-FR"/>
          </a:p>
        </p:txBody>
      </p:sp>
    </p:spTree>
    <p:extLst>
      <p:ext uri="{BB962C8B-B14F-4D97-AF65-F5344CB8AC3E}">
        <p14:creationId xmlns:p14="http://schemas.microsoft.com/office/powerpoint/2010/main" val="40859244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E109F-9194-FCBA-A78A-48522ED64B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4FFA11A3-B1EC-5089-AC73-D4C50092E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66E6C6F0-9228-DFBA-5290-1406B82EE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fr-FR"/>
          </a:p>
        </p:txBody>
      </p:sp>
      <p:sp>
        <p:nvSpPr>
          <p:cNvPr id="5" name="Footer Placeholder 4">
            <a:extLst>
              <a:ext uri="{FF2B5EF4-FFF2-40B4-BE49-F238E27FC236}">
                <a16:creationId xmlns:a16="http://schemas.microsoft.com/office/drawing/2014/main" id="{9C10D821-7ECB-6F0C-398F-FF60D69A0B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Slide Number Placeholder 5">
            <a:extLst>
              <a:ext uri="{FF2B5EF4-FFF2-40B4-BE49-F238E27FC236}">
                <a16:creationId xmlns:a16="http://schemas.microsoft.com/office/drawing/2014/main" id="{9419FE72-AB05-7F2B-66EA-0D7CCA75A4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D02F96-3A0A-44FD-8FED-43508D5F0AEA}" type="slidenum">
              <a:rPr lang="fr-FR" smtClean="0"/>
              <a:t>‹#›</a:t>
            </a:fld>
            <a:endParaRPr lang="fr-FR"/>
          </a:p>
        </p:txBody>
      </p:sp>
      <p:sp>
        <p:nvSpPr>
          <p:cNvPr id="7" name="Rectangle 6">
            <a:extLst>
              <a:ext uri="{FF2B5EF4-FFF2-40B4-BE49-F238E27FC236}">
                <a16:creationId xmlns:a16="http://schemas.microsoft.com/office/drawing/2014/main" id="{FB0B6E76-3FBC-305F-0783-513F639799B1}"/>
              </a:ext>
            </a:extLst>
          </p:cNvPr>
          <p:cNvSpPr/>
          <p:nvPr userDrawn="1"/>
        </p:nvSpPr>
        <p:spPr>
          <a:xfrm>
            <a:off x="0" y="-38445"/>
            <a:ext cx="12192000" cy="174970"/>
          </a:xfrm>
          <a:prstGeom prst="rect">
            <a:avLst/>
          </a:prstGeom>
          <a:solidFill>
            <a:srgbClr val="3D8CBC">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CFFE18F6-C247-E3D3-A668-0B925671EE9C}"/>
              </a:ext>
            </a:extLst>
          </p:cNvPr>
          <p:cNvSpPr/>
          <p:nvPr userDrawn="1"/>
        </p:nvSpPr>
        <p:spPr>
          <a:xfrm>
            <a:off x="0" y="6683030"/>
            <a:ext cx="12192000" cy="174970"/>
          </a:xfrm>
          <a:prstGeom prst="rect">
            <a:avLst/>
          </a:prstGeom>
          <a:solidFill>
            <a:srgbClr val="3D8CBC">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299464725"/>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pendata.justice-administrative.f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s://opendata.justice-administrative.fr/" TargetMode="Externa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opendata.justice-administrative.fr/" TargetMode="Externa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pendata.justice-administrative.fr/"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C792-F096-E499-BAFD-83B455AA050C}"/>
              </a:ext>
            </a:extLst>
          </p:cNvPr>
          <p:cNvSpPr>
            <a:spLocks noGrp="1"/>
          </p:cNvSpPr>
          <p:nvPr>
            <p:ph type="ctrTitle"/>
          </p:nvPr>
        </p:nvSpPr>
        <p:spPr/>
        <p:txBody>
          <a:bodyPr/>
          <a:lstStyle/>
          <a:p>
            <a:r>
              <a:rPr lang="fr-FR">
                <a:latin typeface="Larken DEMO Bold" panose="00000800000000000000" pitchFamily="50" charset="0"/>
              </a:rPr>
              <a:t>Legal Data </a:t>
            </a:r>
            <a:r>
              <a:rPr lang="fr-FR" err="1">
                <a:latin typeface="Larken DEMO Bold" panose="00000800000000000000" pitchFamily="50" charset="0"/>
              </a:rPr>
              <a:t>Analysis</a:t>
            </a:r>
            <a:r>
              <a:rPr lang="fr-FR">
                <a:latin typeface="Larken DEMO Bold" panose="00000800000000000000" pitchFamily="50" charset="0"/>
              </a:rPr>
              <a:t> </a:t>
            </a:r>
          </a:p>
        </p:txBody>
      </p:sp>
      <p:sp>
        <p:nvSpPr>
          <p:cNvPr id="3" name="Subtitle 2">
            <a:extLst>
              <a:ext uri="{FF2B5EF4-FFF2-40B4-BE49-F238E27FC236}">
                <a16:creationId xmlns:a16="http://schemas.microsoft.com/office/drawing/2014/main" id="{8EAF0FF9-9F49-0C1A-1F85-ACCA25F1A7E8}"/>
              </a:ext>
            </a:extLst>
          </p:cNvPr>
          <p:cNvSpPr>
            <a:spLocks noGrp="1"/>
          </p:cNvSpPr>
          <p:nvPr>
            <p:ph type="subTitle" idx="1"/>
          </p:nvPr>
        </p:nvSpPr>
        <p:spPr>
          <a:xfrm>
            <a:off x="1523999" y="3602037"/>
            <a:ext cx="9488557" cy="2560223"/>
          </a:xfrm>
        </p:spPr>
        <p:txBody>
          <a:bodyPr>
            <a:normAutofit/>
          </a:bodyPr>
          <a:lstStyle/>
          <a:p>
            <a:r>
              <a:rPr lang="en-GB">
                <a:latin typeface="Larken DEMO Light" panose="00000400000000000000" pitchFamily="50" charset="0"/>
              </a:rPr>
              <a:t>Final Project </a:t>
            </a:r>
          </a:p>
          <a:p>
            <a:r>
              <a:rPr lang="en-GB">
                <a:latin typeface="Larken DEMO Light" panose="00000400000000000000" pitchFamily="50" charset="0"/>
              </a:rPr>
              <a:t>HEC PARIS</a:t>
            </a:r>
          </a:p>
          <a:p>
            <a:r>
              <a:rPr lang="en-GB">
                <a:latin typeface="Arial" panose="020B0604020202020204" pitchFamily="34" charset="0"/>
                <a:cs typeface="Arial" panose="020B0604020202020204" pitchFamily="34" charset="0"/>
              </a:rPr>
              <a:t>2024</a:t>
            </a:r>
          </a:p>
          <a:p>
            <a:endParaRPr lang="en-GB">
              <a:latin typeface="Arial" panose="020B0604020202020204" pitchFamily="34" charset="0"/>
              <a:cs typeface="Arial" panose="020B0604020202020204" pitchFamily="34" charset="0"/>
            </a:endParaRPr>
          </a:p>
          <a:p>
            <a:r>
              <a:rPr lang="en-GB" sz="1800">
                <a:latin typeface="Arial" panose="020B0604020202020204" pitchFamily="34" charset="0"/>
                <a:cs typeface="Arial" panose="020B0604020202020204" pitchFamily="34" charset="0"/>
              </a:rPr>
              <a:t>A. </a:t>
            </a:r>
            <a:r>
              <a:rPr lang="en-GB" sz="1800" err="1">
                <a:latin typeface="Arial" panose="020B0604020202020204" pitchFamily="34" charset="0"/>
                <a:cs typeface="Arial" panose="020B0604020202020204" pitchFamily="34" charset="0"/>
              </a:rPr>
              <a:t>Gourdain</a:t>
            </a:r>
            <a:r>
              <a:rPr lang="en-GB" sz="1800">
                <a:latin typeface="Arial" panose="020B0604020202020204" pitchFamily="34" charset="0"/>
                <a:cs typeface="Arial" panose="020B0604020202020204" pitchFamily="34" charset="0"/>
              </a:rPr>
              <a:t>, P. </a:t>
            </a:r>
            <a:r>
              <a:rPr lang="en-GB" sz="1800" err="1">
                <a:latin typeface="Arial" panose="020B0604020202020204" pitchFamily="34" charset="0"/>
                <a:cs typeface="Arial" panose="020B0604020202020204" pitchFamily="34" charset="0"/>
              </a:rPr>
              <a:t>Finck</a:t>
            </a:r>
            <a:r>
              <a:rPr lang="en-GB" sz="1800">
                <a:latin typeface="Arial" panose="020B0604020202020204" pitchFamily="34" charset="0"/>
                <a:cs typeface="Arial" panose="020B0604020202020204" pitchFamily="34" charset="0"/>
              </a:rPr>
              <a:t>, P. </a:t>
            </a:r>
            <a:r>
              <a:rPr lang="en-GB" sz="1800" err="1">
                <a:latin typeface="Arial" panose="020B0604020202020204" pitchFamily="34" charset="0"/>
                <a:cs typeface="Arial" panose="020B0604020202020204" pitchFamily="34" charset="0"/>
              </a:rPr>
              <a:t>Seigneuret</a:t>
            </a:r>
            <a:r>
              <a:rPr lang="en-GB" sz="1800">
                <a:latin typeface="Arial" panose="020B0604020202020204" pitchFamily="34" charset="0"/>
                <a:cs typeface="Arial" panose="020B0604020202020204" pitchFamily="34" charset="0"/>
              </a:rPr>
              <a:t>, J. Le Bret</a:t>
            </a:r>
          </a:p>
        </p:txBody>
      </p:sp>
      <p:pic>
        <p:nvPicPr>
          <p:cNvPr id="8" name="Picture 7">
            <a:extLst>
              <a:ext uri="{FF2B5EF4-FFF2-40B4-BE49-F238E27FC236}">
                <a16:creationId xmlns:a16="http://schemas.microsoft.com/office/drawing/2014/main" id="{23BC5503-6DC4-EFC3-6AE1-BFED33663B3D}"/>
              </a:ext>
            </a:extLst>
          </p:cNvPr>
          <p:cNvPicPr>
            <a:picLocks noChangeAspect="1"/>
          </p:cNvPicPr>
          <p:nvPr/>
        </p:nvPicPr>
        <p:blipFill>
          <a:blip r:embed="rId2"/>
          <a:stretch>
            <a:fillRect/>
          </a:stretch>
        </p:blipFill>
        <p:spPr>
          <a:xfrm>
            <a:off x="10062955" y="363624"/>
            <a:ext cx="1899202" cy="367179"/>
          </a:xfrm>
          <a:prstGeom prst="rect">
            <a:avLst/>
          </a:prstGeom>
        </p:spPr>
      </p:pic>
      <p:sp>
        <p:nvSpPr>
          <p:cNvPr id="9" name="Slide Number Placeholder 8">
            <a:extLst>
              <a:ext uri="{FF2B5EF4-FFF2-40B4-BE49-F238E27FC236}">
                <a16:creationId xmlns:a16="http://schemas.microsoft.com/office/drawing/2014/main" id="{8BA1A972-101B-6FD6-8524-8FCBBC47459B}"/>
              </a:ext>
            </a:extLst>
          </p:cNvPr>
          <p:cNvSpPr>
            <a:spLocks noGrp="1"/>
          </p:cNvSpPr>
          <p:nvPr>
            <p:ph type="sldNum" sz="quarter" idx="12"/>
          </p:nvPr>
        </p:nvSpPr>
        <p:spPr/>
        <p:txBody>
          <a:bodyPr/>
          <a:lstStyle/>
          <a:p>
            <a:fld id="{D7D02F96-3A0A-44FD-8FED-43508D5F0AEA}" type="slidenum">
              <a:rPr lang="fr-FR" smtClean="0"/>
              <a:t>1</a:t>
            </a:fld>
            <a:endParaRPr lang="fr-FR"/>
          </a:p>
        </p:txBody>
      </p:sp>
    </p:spTree>
    <p:extLst>
      <p:ext uri="{BB962C8B-B14F-4D97-AF65-F5344CB8AC3E}">
        <p14:creationId xmlns:p14="http://schemas.microsoft.com/office/powerpoint/2010/main" val="3060906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Importing</a:t>
            </a:r>
            <a:r>
              <a:rPr lang="fr-FR"/>
              <a:t> Data</a:t>
            </a:r>
          </a:p>
        </p:txBody>
      </p:sp>
      <p:sp>
        <p:nvSpPr>
          <p:cNvPr id="3" name="Content Placeholder 2">
            <a:extLst>
              <a:ext uri="{FF2B5EF4-FFF2-40B4-BE49-F238E27FC236}">
                <a16:creationId xmlns:a16="http://schemas.microsoft.com/office/drawing/2014/main" id="{50C5CA96-2C3D-02DE-3CD1-E49117DC8008}"/>
              </a:ext>
            </a:extLst>
          </p:cNvPr>
          <p:cNvSpPr>
            <a:spLocks noGrp="1"/>
          </p:cNvSpPr>
          <p:nvPr>
            <p:ph idx="1"/>
          </p:nvPr>
        </p:nvSpPr>
        <p:spPr>
          <a:xfrm>
            <a:off x="838200" y="1018904"/>
            <a:ext cx="10515600" cy="4351338"/>
          </a:xfrm>
        </p:spPr>
        <p:txBody>
          <a:bodyPr/>
          <a:lstStyle/>
          <a:p>
            <a:r>
              <a:rPr lang="fr-FR">
                <a:hlinkClick r:id="rId2"/>
              </a:rPr>
              <a:t>https://opendata.justice-administrative.fr/</a:t>
            </a:r>
            <a:endParaRPr lang="fr-FR"/>
          </a:p>
          <a:p>
            <a:endParaRPr lang="fr-FR"/>
          </a:p>
          <a:p>
            <a:r>
              <a:rPr lang="en-US"/>
              <a:t>We have downloaded all the open data concerning the TA and CAA (Administrative Courts and Courts of Appeal)</a:t>
            </a:r>
          </a:p>
          <a:p>
            <a:pPr marL="0" indent="0">
              <a:buNone/>
            </a:pPr>
            <a:endParaRPr lang="fr-FR"/>
          </a:p>
          <a:p>
            <a:r>
              <a:rPr lang="fr-FR" b="1"/>
              <a:t>300 000 court </a:t>
            </a:r>
            <a:r>
              <a:rPr lang="fr-FR" b="1" err="1"/>
              <a:t>decisions</a:t>
            </a:r>
            <a:r>
              <a:rPr lang="fr-FR" b="1"/>
              <a:t> to </a:t>
            </a:r>
            <a:r>
              <a:rPr lang="fr-FR" b="1" err="1"/>
              <a:t>categorise</a:t>
            </a:r>
            <a:endParaRPr lang="fr-FR" b="1"/>
          </a:p>
          <a:p>
            <a:pPr marL="0" indent="0">
              <a:buNone/>
            </a:pPr>
            <a:endParaRPr lang="fr-FR"/>
          </a:p>
          <a:p>
            <a:pPr lvl="1"/>
            <a:r>
              <a:rPr lang="fr-FR"/>
              <a:t>DTA/ORTA or DCA/ORCA, </a:t>
            </a:r>
            <a:r>
              <a:rPr lang="fr-FR" err="1"/>
              <a:t>we</a:t>
            </a:r>
            <a:r>
              <a:rPr lang="fr-FR"/>
              <a:t> </a:t>
            </a:r>
            <a:r>
              <a:rPr lang="fr-FR" err="1"/>
              <a:t>need</a:t>
            </a:r>
            <a:r>
              <a:rPr lang="fr-FR"/>
              <a:t> to sort !</a:t>
            </a: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10</a:t>
            </a:fld>
            <a:endParaRPr lang="fr-FR"/>
          </a:p>
        </p:txBody>
      </p:sp>
      <p:pic>
        <p:nvPicPr>
          <p:cNvPr id="1026" name="Picture 2" descr="Open Data. Moteur de Recherche">
            <a:extLst>
              <a:ext uri="{FF2B5EF4-FFF2-40B4-BE49-F238E27FC236}">
                <a16:creationId xmlns:a16="http://schemas.microsoft.com/office/drawing/2014/main" id="{246A6A68-1DAD-24FB-70E4-6C397B5C1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365126"/>
            <a:ext cx="300990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7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a:t>Are </a:t>
            </a:r>
            <a:r>
              <a:rPr lang="fr-FR" err="1"/>
              <a:t>there</a:t>
            </a:r>
            <a:r>
              <a:rPr lang="fr-FR"/>
              <a:t> a lot of </a:t>
            </a:r>
            <a:r>
              <a:rPr lang="fr-FR" err="1"/>
              <a:t>referrals</a:t>
            </a:r>
            <a:r>
              <a:rPr lang="fr-FR"/>
              <a:t> </a:t>
            </a:r>
            <a:r>
              <a:rPr lang="fr-FR" b="1">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11</a:t>
            </a:fld>
            <a:endParaRPr lang="fr-FR"/>
          </a:p>
        </p:txBody>
      </p:sp>
      <p:pic>
        <p:nvPicPr>
          <p:cNvPr id="6" name="Picture 5">
            <a:extLst>
              <a:ext uri="{FF2B5EF4-FFF2-40B4-BE49-F238E27FC236}">
                <a16:creationId xmlns:a16="http://schemas.microsoft.com/office/drawing/2014/main" id="{CF7B999F-A28E-E152-A604-7B93553200B9}"/>
              </a:ext>
            </a:extLst>
          </p:cNvPr>
          <p:cNvPicPr>
            <a:picLocks noChangeAspect="1"/>
          </p:cNvPicPr>
          <p:nvPr/>
        </p:nvPicPr>
        <p:blipFill>
          <a:blip r:embed="rId2"/>
          <a:stretch>
            <a:fillRect/>
          </a:stretch>
        </p:blipFill>
        <p:spPr>
          <a:xfrm>
            <a:off x="100426" y="2084111"/>
            <a:ext cx="6372225" cy="3590925"/>
          </a:xfrm>
          <a:prstGeom prst="rect">
            <a:avLst/>
          </a:prstGeom>
        </p:spPr>
      </p:pic>
      <p:pic>
        <p:nvPicPr>
          <p:cNvPr id="8" name="Picture 7">
            <a:extLst>
              <a:ext uri="{FF2B5EF4-FFF2-40B4-BE49-F238E27FC236}">
                <a16:creationId xmlns:a16="http://schemas.microsoft.com/office/drawing/2014/main" id="{371A8C14-75C8-9585-B44A-4E0F0C6DA780}"/>
              </a:ext>
            </a:extLst>
          </p:cNvPr>
          <p:cNvPicPr>
            <a:picLocks noChangeAspect="1"/>
          </p:cNvPicPr>
          <p:nvPr/>
        </p:nvPicPr>
        <p:blipFill>
          <a:blip r:embed="rId3"/>
          <a:stretch>
            <a:fillRect/>
          </a:stretch>
        </p:blipFill>
        <p:spPr>
          <a:xfrm>
            <a:off x="6673091" y="2084111"/>
            <a:ext cx="5286375" cy="3419475"/>
          </a:xfrm>
          <a:prstGeom prst="rect">
            <a:avLst/>
          </a:prstGeom>
        </p:spPr>
      </p:pic>
      <p:sp>
        <p:nvSpPr>
          <p:cNvPr id="11" name="Rectangle 10">
            <a:extLst>
              <a:ext uri="{FF2B5EF4-FFF2-40B4-BE49-F238E27FC236}">
                <a16:creationId xmlns:a16="http://schemas.microsoft.com/office/drawing/2014/main" id="{17ED9408-07ED-AD40-BFC3-EF303A28A4C3}"/>
              </a:ext>
            </a:extLst>
          </p:cNvPr>
          <p:cNvSpPr/>
          <p:nvPr/>
        </p:nvSpPr>
        <p:spPr>
          <a:xfrm>
            <a:off x="838200" y="1371931"/>
            <a:ext cx="5072270" cy="424069"/>
          </a:xfrm>
          <a:prstGeom prst="rect">
            <a:avLst/>
          </a:prstGeom>
          <a:solidFill>
            <a:srgbClr val="8BBAD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err="1"/>
              <a:t>Identify</a:t>
            </a:r>
            <a:r>
              <a:rPr lang="fr-FR"/>
              <a:t> </a:t>
            </a:r>
            <a:r>
              <a:rPr lang="fr-FR" err="1"/>
              <a:t>referrals</a:t>
            </a:r>
            <a:endParaRPr lang="fr-FR"/>
          </a:p>
        </p:txBody>
      </p:sp>
      <p:sp>
        <p:nvSpPr>
          <p:cNvPr id="12" name="Rectangle 11">
            <a:extLst>
              <a:ext uri="{FF2B5EF4-FFF2-40B4-BE49-F238E27FC236}">
                <a16:creationId xmlns:a16="http://schemas.microsoft.com/office/drawing/2014/main" id="{F24A711B-9F2C-551D-AB83-97D9365B2922}"/>
              </a:ext>
            </a:extLst>
          </p:cNvPr>
          <p:cNvSpPr/>
          <p:nvPr/>
        </p:nvSpPr>
        <p:spPr>
          <a:xfrm>
            <a:off x="6673091" y="1371931"/>
            <a:ext cx="5072270" cy="424069"/>
          </a:xfrm>
          <a:prstGeom prst="rect">
            <a:avLst/>
          </a:prstGeom>
          <a:solidFill>
            <a:srgbClr val="3D8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err="1"/>
              <a:t>Categorise</a:t>
            </a:r>
            <a:endParaRPr lang="fr-FR"/>
          </a:p>
        </p:txBody>
      </p:sp>
      <p:cxnSp>
        <p:nvCxnSpPr>
          <p:cNvPr id="14" name="Straight Connector 13">
            <a:extLst>
              <a:ext uri="{FF2B5EF4-FFF2-40B4-BE49-F238E27FC236}">
                <a16:creationId xmlns:a16="http://schemas.microsoft.com/office/drawing/2014/main" id="{0F33BBBE-EAA2-B152-2585-C036A485BF46}"/>
              </a:ext>
            </a:extLst>
          </p:cNvPr>
          <p:cNvCxnSpPr>
            <a:cxnSpLocks/>
          </p:cNvCxnSpPr>
          <p:nvPr/>
        </p:nvCxnSpPr>
        <p:spPr>
          <a:xfrm flipH="1">
            <a:off x="855870" y="1957111"/>
            <a:ext cx="50546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1ECE0F9-A19C-1FD1-FE98-D74F00B2DF06}"/>
              </a:ext>
            </a:extLst>
          </p:cNvPr>
          <p:cNvCxnSpPr>
            <a:cxnSpLocks/>
          </p:cNvCxnSpPr>
          <p:nvPr/>
        </p:nvCxnSpPr>
        <p:spPr>
          <a:xfrm flipH="1">
            <a:off x="6690761" y="1957111"/>
            <a:ext cx="5054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47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a:t>Are </a:t>
            </a:r>
            <a:r>
              <a:rPr lang="fr-FR" err="1"/>
              <a:t>there</a:t>
            </a:r>
            <a:r>
              <a:rPr lang="fr-FR"/>
              <a:t> a lot of </a:t>
            </a:r>
            <a:r>
              <a:rPr lang="fr-FR" err="1"/>
              <a:t>referrals</a:t>
            </a:r>
            <a:r>
              <a:rPr lang="fr-FR"/>
              <a:t> </a:t>
            </a:r>
            <a:r>
              <a:rPr lang="fr-FR" b="1">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12</a:t>
            </a:fld>
            <a:endParaRPr lang="fr-FR"/>
          </a:p>
        </p:txBody>
      </p:sp>
      <p:sp>
        <p:nvSpPr>
          <p:cNvPr id="13" name="Content Placeholder 2">
            <a:extLst>
              <a:ext uri="{FF2B5EF4-FFF2-40B4-BE49-F238E27FC236}">
                <a16:creationId xmlns:a16="http://schemas.microsoft.com/office/drawing/2014/main" id="{F49137FF-C96B-2670-1053-C049BC18949A}"/>
              </a:ext>
            </a:extLst>
          </p:cNvPr>
          <p:cNvSpPr>
            <a:spLocks noGrp="1"/>
          </p:cNvSpPr>
          <p:nvPr>
            <p:ph idx="1"/>
          </p:nvPr>
        </p:nvSpPr>
        <p:spPr>
          <a:xfrm>
            <a:off x="838200" y="1253331"/>
            <a:ext cx="10515600" cy="4351338"/>
          </a:xfrm>
        </p:spPr>
        <p:txBody>
          <a:bodyPr>
            <a:normAutofit/>
          </a:bodyPr>
          <a:lstStyle/>
          <a:p>
            <a:pPr algn="just">
              <a:lnSpc>
                <a:spcPct val="115000"/>
              </a:lnSpc>
              <a:spcAft>
                <a:spcPts val="1000"/>
              </a:spcAft>
            </a:pPr>
            <a:r>
              <a:rPr lang="en-US" sz="2000" kern="100">
                <a:effectLst/>
                <a:ea typeface="Calibri" panose="020F0502020204030204" pitchFamily="34" charset="0"/>
              </a:rPr>
              <a:t>Unsurprisingly and by design, </a:t>
            </a:r>
            <a:r>
              <a:rPr lang="en-US" sz="2000" b="1" kern="100">
                <a:effectLst/>
                <a:ea typeface="Calibri" panose="020F0502020204030204" pitchFamily="34" charset="0"/>
              </a:rPr>
              <a:t>there are more decisions in the administrative courts than in the courts of appeal.</a:t>
            </a:r>
            <a:r>
              <a:rPr lang="fr-FR" sz="2000" kern="100">
                <a:ea typeface="Calibri" panose="020F0502020204030204" pitchFamily="34" charset="0"/>
              </a:rPr>
              <a:t> </a:t>
            </a:r>
            <a:r>
              <a:rPr lang="en-US" sz="2000" kern="100">
                <a:effectLst/>
                <a:ea typeface="Calibri" panose="020F0502020204030204" pitchFamily="34" charset="0"/>
              </a:rPr>
              <a:t>It is interesting to note that a large proportion of decisions are remitted.</a:t>
            </a:r>
            <a:endParaRPr lang="fr-FR" sz="2000" kern="100">
              <a:effectLst/>
              <a:ea typeface="Calibri" panose="020F0502020204030204" pitchFamily="34" charset="0"/>
            </a:endParaRPr>
          </a:p>
        </p:txBody>
      </p:sp>
      <p:pic>
        <p:nvPicPr>
          <p:cNvPr id="15" name="Picture 14">
            <a:extLst>
              <a:ext uri="{FF2B5EF4-FFF2-40B4-BE49-F238E27FC236}">
                <a16:creationId xmlns:a16="http://schemas.microsoft.com/office/drawing/2014/main" id="{CCCF6D5B-643B-470A-C748-DE727F03AAB1}"/>
              </a:ext>
            </a:extLst>
          </p:cNvPr>
          <p:cNvPicPr>
            <a:picLocks noChangeAspect="1"/>
          </p:cNvPicPr>
          <p:nvPr/>
        </p:nvPicPr>
        <p:blipFill>
          <a:blip r:embed="rId2"/>
          <a:stretch>
            <a:fillRect/>
          </a:stretch>
        </p:blipFill>
        <p:spPr>
          <a:xfrm>
            <a:off x="5645426" y="2063749"/>
            <a:ext cx="5708374" cy="4429125"/>
          </a:xfrm>
          <a:prstGeom prst="rect">
            <a:avLst/>
          </a:prstGeom>
        </p:spPr>
      </p:pic>
      <p:graphicFrame>
        <p:nvGraphicFramePr>
          <p:cNvPr id="16" name="Chart 15">
            <a:extLst>
              <a:ext uri="{FF2B5EF4-FFF2-40B4-BE49-F238E27FC236}">
                <a16:creationId xmlns:a16="http://schemas.microsoft.com/office/drawing/2014/main" id="{1E63C2C6-A76C-EEF2-BD20-AA54CEAC26F0}"/>
              </a:ext>
            </a:extLst>
          </p:cNvPr>
          <p:cNvGraphicFramePr>
            <a:graphicFrameLocks/>
          </p:cNvGraphicFramePr>
          <p:nvPr>
            <p:extLst>
              <p:ext uri="{D42A27DB-BD31-4B8C-83A1-F6EECF244321}">
                <p14:modId xmlns:p14="http://schemas.microsoft.com/office/powerpoint/2010/main" val="3604591004"/>
              </p:ext>
            </p:extLst>
          </p:nvPr>
        </p:nvGraphicFramePr>
        <p:xfrm>
          <a:off x="874852" y="4586185"/>
          <a:ext cx="4320000" cy="162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10CA650E-5F1B-1075-7B04-7ACB3F833119}"/>
              </a:ext>
            </a:extLst>
          </p:cNvPr>
          <p:cNvGraphicFramePr>
            <a:graphicFrameLocks/>
          </p:cNvGraphicFramePr>
          <p:nvPr>
            <p:extLst>
              <p:ext uri="{D42A27DB-BD31-4B8C-83A1-F6EECF244321}">
                <p14:modId xmlns:p14="http://schemas.microsoft.com/office/powerpoint/2010/main" val="1641749449"/>
              </p:ext>
            </p:extLst>
          </p:nvPr>
        </p:nvGraphicFramePr>
        <p:xfrm>
          <a:off x="874852" y="2731758"/>
          <a:ext cx="4320000" cy="1620000"/>
        </p:xfrm>
        <a:graphic>
          <a:graphicData uri="http://schemas.openxmlformats.org/drawingml/2006/chart">
            <c:chart xmlns:c="http://schemas.openxmlformats.org/drawingml/2006/chart" xmlns:r="http://schemas.openxmlformats.org/officeDocument/2006/relationships" r:id="rId4"/>
          </a:graphicData>
        </a:graphic>
      </p:graphicFrame>
      <p:cxnSp>
        <p:nvCxnSpPr>
          <p:cNvPr id="19" name="Straight Connector 18">
            <a:extLst>
              <a:ext uri="{FF2B5EF4-FFF2-40B4-BE49-F238E27FC236}">
                <a16:creationId xmlns:a16="http://schemas.microsoft.com/office/drawing/2014/main" id="{7BF16191-F5B9-707B-3121-34216F354AE4}"/>
              </a:ext>
            </a:extLst>
          </p:cNvPr>
          <p:cNvCxnSpPr>
            <a:cxnSpLocks/>
          </p:cNvCxnSpPr>
          <p:nvPr/>
        </p:nvCxnSpPr>
        <p:spPr>
          <a:xfrm>
            <a:off x="5410200" y="2554185"/>
            <a:ext cx="0" cy="33782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8859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Extracting</a:t>
            </a:r>
            <a:r>
              <a:rPr lang="fr-FR"/>
              <a:t> important data to </a:t>
            </a:r>
            <a:r>
              <a:rPr lang="fr-FR" err="1"/>
              <a:t>build</a:t>
            </a:r>
            <a:r>
              <a:rPr lang="fr-FR"/>
              <a:t> a clean csv</a:t>
            </a:r>
            <a:endParaRPr lang="fr-FR" b="1">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13</a:t>
            </a:fld>
            <a:endParaRPr lang="fr-FR"/>
          </a:p>
        </p:txBody>
      </p:sp>
      <p:sp>
        <p:nvSpPr>
          <p:cNvPr id="13" name="Content Placeholder 2">
            <a:extLst>
              <a:ext uri="{FF2B5EF4-FFF2-40B4-BE49-F238E27FC236}">
                <a16:creationId xmlns:a16="http://schemas.microsoft.com/office/drawing/2014/main" id="{F49137FF-C96B-2670-1053-C049BC18949A}"/>
              </a:ext>
            </a:extLst>
          </p:cNvPr>
          <p:cNvSpPr>
            <a:spLocks noGrp="1"/>
          </p:cNvSpPr>
          <p:nvPr>
            <p:ph idx="1"/>
          </p:nvPr>
        </p:nvSpPr>
        <p:spPr>
          <a:xfrm>
            <a:off x="838200" y="1253331"/>
            <a:ext cx="4356652" cy="2175669"/>
          </a:xfrm>
        </p:spPr>
        <p:txBody>
          <a:bodyPr>
            <a:noAutofit/>
          </a:bodyPr>
          <a:lstStyle/>
          <a:p>
            <a:pPr marL="0" indent="0" algn="just">
              <a:lnSpc>
                <a:spcPct val="115000"/>
              </a:lnSpc>
              <a:spcAft>
                <a:spcPts val="1000"/>
              </a:spcAft>
              <a:buNone/>
            </a:pPr>
            <a:r>
              <a:rPr lang="en-US" kern="100">
                <a:effectLst/>
                <a:ea typeface="Calibri" panose="020F0502020204030204" pitchFamily="34" charset="0"/>
              </a:rPr>
              <a:t>For each file, the following data is extracted from the file path:</a:t>
            </a:r>
            <a:endParaRPr lang="fr-FR" kern="100">
              <a:effectLst/>
              <a:ea typeface="Calibri" panose="020F0502020204030204" pitchFamily="34" charset="0"/>
            </a:endParaRPr>
          </a:p>
          <a:p>
            <a:pPr marL="342900" lvl="0" indent="-342900" algn="just">
              <a:lnSpc>
                <a:spcPct val="115000"/>
              </a:lnSpc>
              <a:buFont typeface="Symbol" panose="05050102010706020507" pitchFamily="18" charset="2"/>
              <a:buChar char=""/>
            </a:pPr>
            <a:r>
              <a:rPr lang="en-US" kern="100">
                <a:effectLst/>
                <a:ea typeface="Calibri" panose="020F0502020204030204" pitchFamily="34" charset="0"/>
              </a:rPr>
              <a:t>the year</a:t>
            </a:r>
            <a:endParaRPr lang="fr-FR" kern="100">
              <a:effectLst/>
              <a:ea typeface="Calibri" panose="020F0502020204030204" pitchFamily="34" charset="0"/>
            </a:endParaRPr>
          </a:p>
          <a:p>
            <a:pPr marL="342900" lvl="0" indent="-342900" algn="just">
              <a:lnSpc>
                <a:spcPct val="115000"/>
              </a:lnSpc>
              <a:buFont typeface="Symbol" panose="05050102010706020507" pitchFamily="18" charset="2"/>
              <a:buChar char=""/>
            </a:pPr>
            <a:r>
              <a:rPr lang="en-US" kern="100">
                <a:effectLst/>
                <a:ea typeface="Calibri" panose="020F0502020204030204" pitchFamily="34" charset="0"/>
              </a:rPr>
              <a:t>the month</a:t>
            </a:r>
            <a:endParaRPr lang="fr-FR" kern="100">
              <a:effectLst/>
              <a:ea typeface="Calibri" panose="020F0502020204030204" pitchFamily="34" charset="0"/>
            </a:endParaRPr>
          </a:p>
          <a:p>
            <a:pPr marL="342900" lvl="0" indent="-342900" algn="just">
              <a:lnSpc>
                <a:spcPct val="115000"/>
              </a:lnSpc>
              <a:spcAft>
                <a:spcPts val="1000"/>
              </a:spcAft>
              <a:buFont typeface="Symbol" panose="05050102010706020507" pitchFamily="18" charset="2"/>
              <a:buChar char=""/>
            </a:pPr>
            <a:r>
              <a:rPr lang="en-US" kern="100">
                <a:effectLst/>
                <a:ea typeface="Calibri" panose="020F0502020204030204" pitchFamily="34" charset="0"/>
              </a:rPr>
              <a:t>the decision identifier</a:t>
            </a:r>
            <a:endParaRPr lang="fr-FR" kern="100">
              <a:effectLst/>
              <a:ea typeface="Calibri" panose="020F0502020204030204" pitchFamily="34" charset="0"/>
            </a:endParaRPr>
          </a:p>
        </p:txBody>
      </p:sp>
      <p:pic>
        <p:nvPicPr>
          <p:cNvPr id="5" name="Picture 4">
            <a:extLst>
              <a:ext uri="{FF2B5EF4-FFF2-40B4-BE49-F238E27FC236}">
                <a16:creationId xmlns:a16="http://schemas.microsoft.com/office/drawing/2014/main" id="{ADFA6361-8FEB-6A9A-764C-AD7452DB86E4}"/>
              </a:ext>
            </a:extLst>
          </p:cNvPr>
          <p:cNvPicPr>
            <a:picLocks noChangeAspect="1"/>
          </p:cNvPicPr>
          <p:nvPr/>
        </p:nvPicPr>
        <p:blipFill>
          <a:blip r:embed="rId2"/>
          <a:stretch>
            <a:fillRect/>
          </a:stretch>
        </p:blipFill>
        <p:spPr>
          <a:xfrm>
            <a:off x="5634451" y="1018904"/>
            <a:ext cx="5057775" cy="4762500"/>
          </a:xfrm>
          <a:prstGeom prst="rect">
            <a:avLst/>
          </a:prstGeom>
        </p:spPr>
      </p:pic>
      <p:pic>
        <p:nvPicPr>
          <p:cNvPr id="7" name="Picture 6">
            <a:extLst>
              <a:ext uri="{FF2B5EF4-FFF2-40B4-BE49-F238E27FC236}">
                <a16:creationId xmlns:a16="http://schemas.microsoft.com/office/drawing/2014/main" id="{65060441-6E59-4E15-5927-6C221A125B2A}"/>
              </a:ext>
            </a:extLst>
          </p:cNvPr>
          <p:cNvPicPr>
            <a:picLocks noChangeAspect="1"/>
          </p:cNvPicPr>
          <p:nvPr/>
        </p:nvPicPr>
        <p:blipFill rotWithShape="1">
          <a:blip r:embed="rId3"/>
          <a:srcRect r="9265"/>
          <a:stretch/>
        </p:blipFill>
        <p:spPr>
          <a:xfrm>
            <a:off x="6206763" y="5740399"/>
            <a:ext cx="4485464" cy="752475"/>
          </a:xfrm>
          <a:prstGeom prst="rect">
            <a:avLst/>
          </a:prstGeom>
        </p:spPr>
      </p:pic>
      <p:cxnSp>
        <p:nvCxnSpPr>
          <p:cNvPr id="9" name="Straight Connector 8">
            <a:extLst>
              <a:ext uri="{FF2B5EF4-FFF2-40B4-BE49-F238E27FC236}">
                <a16:creationId xmlns:a16="http://schemas.microsoft.com/office/drawing/2014/main" id="{3994D0DB-A130-67F9-27FF-7A3BAEBF4806}"/>
              </a:ext>
            </a:extLst>
          </p:cNvPr>
          <p:cNvCxnSpPr>
            <a:cxnSpLocks/>
          </p:cNvCxnSpPr>
          <p:nvPr/>
        </p:nvCxnSpPr>
        <p:spPr>
          <a:xfrm>
            <a:off x="6096000" y="1739900"/>
            <a:ext cx="0" cy="33782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7765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Filtering</a:t>
            </a:r>
            <a:r>
              <a:rPr lang="fr-FR"/>
              <a:t> Data </a:t>
            </a:r>
            <a:r>
              <a:rPr lang="fr-FR" err="1"/>
              <a:t>with</a:t>
            </a:r>
            <a:r>
              <a:rPr lang="fr-FR"/>
              <a:t> keywords</a:t>
            </a:r>
          </a:p>
        </p:txBody>
      </p:sp>
      <p:sp>
        <p:nvSpPr>
          <p:cNvPr id="3" name="Content Placeholder 2">
            <a:extLst>
              <a:ext uri="{FF2B5EF4-FFF2-40B4-BE49-F238E27FC236}">
                <a16:creationId xmlns:a16="http://schemas.microsoft.com/office/drawing/2014/main" id="{50C5CA96-2C3D-02DE-3CD1-E49117DC8008}"/>
              </a:ext>
            </a:extLst>
          </p:cNvPr>
          <p:cNvSpPr>
            <a:spLocks noGrp="1"/>
          </p:cNvSpPr>
          <p:nvPr>
            <p:ph idx="1"/>
          </p:nvPr>
        </p:nvSpPr>
        <p:spPr>
          <a:xfrm>
            <a:off x="838200" y="1018904"/>
            <a:ext cx="10515600" cy="1957658"/>
          </a:xfrm>
        </p:spPr>
        <p:txBody>
          <a:bodyPr>
            <a:normAutofit lnSpcReduction="10000"/>
          </a:bodyPr>
          <a:lstStyle/>
          <a:p>
            <a:r>
              <a:rPr lang="fr-FR"/>
              <a:t>« </a:t>
            </a:r>
            <a:r>
              <a:rPr lang="fr-FR" b="1"/>
              <a:t>manquement délibéré </a:t>
            </a:r>
            <a:r>
              <a:rPr lang="fr-FR"/>
              <a:t>» - </a:t>
            </a:r>
            <a:r>
              <a:rPr lang="fr-FR" err="1"/>
              <a:t>bad</a:t>
            </a:r>
            <a:r>
              <a:rPr lang="fr-FR"/>
              <a:t> </a:t>
            </a:r>
            <a:r>
              <a:rPr lang="fr-FR" err="1"/>
              <a:t>faith</a:t>
            </a:r>
            <a:r>
              <a:rPr lang="fr-FR"/>
              <a:t> of the </a:t>
            </a:r>
            <a:r>
              <a:rPr lang="fr-FR" err="1"/>
              <a:t>taxpayer</a:t>
            </a:r>
            <a:endParaRPr lang="fr-FR"/>
          </a:p>
          <a:p>
            <a:r>
              <a:rPr lang="fr-FR"/>
              <a:t>« </a:t>
            </a:r>
            <a:r>
              <a:rPr lang="fr-FR" b="1"/>
              <a:t>abus de droit </a:t>
            </a:r>
            <a:r>
              <a:rPr lang="fr-FR"/>
              <a:t>» - Abuse of </a:t>
            </a:r>
            <a:r>
              <a:rPr lang="fr-FR" err="1"/>
              <a:t>law</a:t>
            </a:r>
            <a:endParaRPr lang="fr-FR"/>
          </a:p>
          <a:p>
            <a:r>
              <a:rPr lang="fr-FR"/>
              <a:t>« </a:t>
            </a:r>
            <a:r>
              <a:rPr lang="fr-FR" b="1"/>
              <a:t>opposition à contrôle fiscal </a:t>
            </a:r>
            <a:r>
              <a:rPr lang="fr-FR"/>
              <a:t>» - opposition to </a:t>
            </a:r>
            <a:r>
              <a:rPr lang="fr-FR" err="1"/>
              <a:t>tax</a:t>
            </a:r>
            <a:r>
              <a:rPr lang="fr-FR"/>
              <a:t> inspection</a:t>
            </a:r>
          </a:p>
          <a:p>
            <a:r>
              <a:rPr lang="fr-FR"/>
              <a:t>« </a:t>
            </a:r>
            <a:r>
              <a:rPr lang="fr-FR" b="1"/>
              <a:t>40% »</a:t>
            </a:r>
            <a:r>
              <a:rPr lang="fr-FR"/>
              <a:t>, « </a:t>
            </a:r>
            <a:r>
              <a:rPr lang="fr-FR" b="1"/>
              <a:t>80% »</a:t>
            </a:r>
            <a:r>
              <a:rPr lang="fr-FR"/>
              <a:t> and « </a:t>
            </a:r>
            <a:r>
              <a:rPr lang="fr-FR" b="1"/>
              <a:t>100% »</a:t>
            </a:r>
            <a:r>
              <a:rPr lang="fr-FR"/>
              <a:t> </a:t>
            </a:r>
            <a:r>
              <a:rPr lang="fr-FR" err="1"/>
              <a:t>tax</a:t>
            </a:r>
            <a:r>
              <a:rPr lang="fr-FR"/>
              <a:t> mark-up </a:t>
            </a:r>
          </a:p>
          <a:p>
            <a:endParaRPr lang="fr-F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14</a:t>
            </a:fld>
            <a:endParaRPr lang="fr-FR"/>
          </a:p>
        </p:txBody>
      </p:sp>
      <p:pic>
        <p:nvPicPr>
          <p:cNvPr id="7" name="Picture 6">
            <a:extLst>
              <a:ext uri="{FF2B5EF4-FFF2-40B4-BE49-F238E27FC236}">
                <a16:creationId xmlns:a16="http://schemas.microsoft.com/office/drawing/2014/main" id="{CE61B53E-0559-8D6B-4DAF-53F0B32BF482}"/>
              </a:ext>
            </a:extLst>
          </p:cNvPr>
          <p:cNvPicPr>
            <a:picLocks noChangeAspect="1"/>
          </p:cNvPicPr>
          <p:nvPr/>
        </p:nvPicPr>
        <p:blipFill>
          <a:blip r:embed="rId2"/>
          <a:stretch>
            <a:fillRect/>
          </a:stretch>
        </p:blipFill>
        <p:spPr>
          <a:xfrm>
            <a:off x="838200" y="3210788"/>
            <a:ext cx="3810000" cy="3324225"/>
          </a:xfrm>
          <a:prstGeom prst="rect">
            <a:avLst/>
          </a:prstGeom>
        </p:spPr>
      </p:pic>
      <p:pic>
        <p:nvPicPr>
          <p:cNvPr id="9" name="Picture 8">
            <a:extLst>
              <a:ext uri="{FF2B5EF4-FFF2-40B4-BE49-F238E27FC236}">
                <a16:creationId xmlns:a16="http://schemas.microsoft.com/office/drawing/2014/main" id="{E44F8B16-E726-DC43-A8D8-AEE97B118B03}"/>
              </a:ext>
            </a:extLst>
          </p:cNvPr>
          <p:cNvPicPr>
            <a:picLocks noChangeAspect="1"/>
          </p:cNvPicPr>
          <p:nvPr/>
        </p:nvPicPr>
        <p:blipFill>
          <a:blip r:embed="rId3"/>
          <a:stretch>
            <a:fillRect/>
          </a:stretch>
        </p:blipFill>
        <p:spPr>
          <a:xfrm>
            <a:off x="6654437" y="3210788"/>
            <a:ext cx="4495800" cy="2419350"/>
          </a:xfrm>
          <a:prstGeom prst="rect">
            <a:avLst/>
          </a:prstGeom>
        </p:spPr>
      </p:pic>
      <p:cxnSp>
        <p:nvCxnSpPr>
          <p:cNvPr id="11" name="Straight Connector 10">
            <a:extLst>
              <a:ext uri="{FF2B5EF4-FFF2-40B4-BE49-F238E27FC236}">
                <a16:creationId xmlns:a16="http://schemas.microsoft.com/office/drawing/2014/main" id="{C4EDDD42-DFA0-685C-1637-2B332D3FFE15}"/>
              </a:ext>
            </a:extLst>
          </p:cNvPr>
          <p:cNvCxnSpPr>
            <a:cxnSpLocks/>
          </p:cNvCxnSpPr>
          <p:nvPr/>
        </p:nvCxnSpPr>
        <p:spPr>
          <a:xfrm>
            <a:off x="3790950" y="3096488"/>
            <a:ext cx="46101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699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We</a:t>
            </a:r>
            <a:r>
              <a:rPr lang="fr-FR"/>
              <a:t> </a:t>
            </a:r>
            <a:r>
              <a:rPr lang="fr-FR" err="1"/>
              <a:t>only</a:t>
            </a:r>
            <a:r>
              <a:rPr lang="fr-FR"/>
              <a:t> </a:t>
            </a:r>
            <a:r>
              <a:rPr lang="fr-FR" err="1"/>
              <a:t>keep</a:t>
            </a:r>
            <a:r>
              <a:rPr lang="fr-FR"/>
              <a:t> the files </a:t>
            </a:r>
            <a:r>
              <a:rPr lang="fr-FR" err="1"/>
              <a:t>with</a:t>
            </a:r>
            <a:r>
              <a:rPr lang="fr-FR"/>
              <a:t> a </a:t>
            </a:r>
            <a:r>
              <a:rPr lang="fr-FR" err="1"/>
              <a:t>tax</a:t>
            </a:r>
            <a:r>
              <a:rPr lang="fr-FR"/>
              <a:t> mark</a:t>
            </a:r>
            <a:r>
              <a:rPr lang="fr-FR">
                <a:latin typeface="Arial" panose="020B0604020202020204" pitchFamily="34" charset="0"/>
                <a:cs typeface="Arial" panose="020B0604020202020204" pitchFamily="34" charset="0"/>
              </a:rPr>
              <a:t>-</a:t>
            </a:r>
            <a:r>
              <a:rPr lang="fr-FR"/>
              <a:t>up</a:t>
            </a: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15</a:t>
            </a:fld>
            <a:endParaRPr lang="fr-FR"/>
          </a:p>
        </p:txBody>
      </p:sp>
      <p:pic>
        <p:nvPicPr>
          <p:cNvPr id="6" name="Picture 5">
            <a:extLst>
              <a:ext uri="{FF2B5EF4-FFF2-40B4-BE49-F238E27FC236}">
                <a16:creationId xmlns:a16="http://schemas.microsoft.com/office/drawing/2014/main" id="{EF4DFFD3-3145-A338-3ADB-D85615BDB6DE}"/>
              </a:ext>
            </a:extLst>
          </p:cNvPr>
          <p:cNvPicPr>
            <a:picLocks noChangeAspect="1"/>
          </p:cNvPicPr>
          <p:nvPr/>
        </p:nvPicPr>
        <p:blipFill rotWithShape="1">
          <a:blip r:embed="rId2"/>
          <a:srcRect t="842" r="14763" b="-1"/>
          <a:stretch/>
        </p:blipFill>
        <p:spPr>
          <a:xfrm>
            <a:off x="2209800" y="1157152"/>
            <a:ext cx="7772400" cy="5053150"/>
          </a:xfrm>
          <a:prstGeom prst="rect">
            <a:avLst/>
          </a:prstGeom>
        </p:spPr>
      </p:pic>
      <p:cxnSp>
        <p:nvCxnSpPr>
          <p:cNvPr id="8" name="Straight Connector 7">
            <a:extLst>
              <a:ext uri="{FF2B5EF4-FFF2-40B4-BE49-F238E27FC236}">
                <a16:creationId xmlns:a16="http://schemas.microsoft.com/office/drawing/2014/main" id="{25C0E4AA-4074-7599-0050-156B6F1959D0}"/>
              </a:ext>
            </a:extLst>
          </p:cNvPr>
          <p:cNvCxnSpPr>
            <a:cxnSpLocks/>
          </p:cNvCxnSpPr>
          <p:nvPr/>
        </p:nvCxnSpPr>
        <p:spPr>
          <a:xfrm>
            <a:off x="3562350" y="1157152"/>
            <a:ext cx="46101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9891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Filtering</a:t>
            </a:r>
            <a:r>
              <a:rPr lang="fr-FR"/>
              <a:t> by type of </a:t>
            </a:r>
            <a:r>
              <a:rPr lang="fr-FR" err="1"/>
              <a:t>appeal</a:t>
            </a:r>
            <a:endParaRPr lang="fr-F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16</a:t>
            </a:fld>
            <a:endParaRPr lang="fr-FR"/>
          </a:p>
        </p:txBody>
      </p:sp>
      <p:sp>
        <p:nvSpPr>
          <p:cNvPr id="5" name="TextBox 4">
            <a:extLst>
              <a:ext uri="{FF2B5EF4-FFF2-40B4-BE49-F238E27FC236}">
                <a16:creationId xmlns:a16="http://schemas.microsoft.com/office/drawing/2014/main" id="{69BEFB3E-96DE-C3DA-25D7-1CE97A80B913}"/>
              </a:ext>
            </a:extLst>
          </p:cNvPr>
          <p:cNvSpPr txBox="1"/>
          <p:nvPr/>
        </p:nvSpPr>
        <p:spPr>
          <a:xfrm>
            <a:off x="838199" y="1148696"/>
            <a:ext cx="10261237" cy="1041247"/>
          </a:xfrm>
          <a:prstGeom prst="rect">
            <a:avLst/>
          </a:prstGeom>
          <a:noFill/>
        </p:spPr>
        <p:txBody>
          <a:bodyPr wrap="square">
            <a:spAutoFit/>
          </a:bodyPr>
          <a:lstStyle/>
          <a:p>
            <a:pPr algn="just">
              <a:lnSpc>
                <a:spcPct val="115000"/>
              </a:lnSpc>
              <a:spcAft>
                <a:spcPts val="1000"/>
              </a:spcAft>
            </a:pPr>
            <a:r>
              <a:rPr lang="en-US" sz="2800" kern="100">
                <a:effectLst/>
                <a:latin typeface="Arial" panose="020B0604020202020204" pitchFamily="34" charset="0"/>
                <a:ea typeface="Calibri" panose="020F0502020204030204" pitchFamily="34" charset="0"/>
                <a:cs typeface="Arial" panose="020B0604020202020204" pitchFamily="34" charset="0"/>
              </a:rPr>
              <a:t>It is possible to have a decision that contains the word "abuse of power" but has nothing to do with it (e.g.).</a:t>
            </a:r>
            <a:endParaRPr lang="fr-FR" sz="2800" kern="100">
              <a:effectLst/>
              <a:latin typeface="Arial" panose="020B060402020202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1013B84-21F4-A3F6-2B35-AF9FB17DCF96}"/>
              </a:ext>
            </a:extLst>
          </p:cNvPr>
          <p:cNvPicPr>
            <a:picLocks noChangeAspect="1"/>
          </p:cNvPicPr>
          <p:nvPr/>
        </p:nvPicPr>
        <p:blipFill>
          <a:blip r:embed="rId2"/>
          <a:stretch>
            <a:fillRect/>
          </a:stretch>
        </p:blipFill>
        <p:spPr>
          <a:xfrm>
            <a:off x="838199" y="2319735"/>
            <a:ext cx="5057775" cy="3695700"/>
          </a:xfrm>
          <a:prstGeom prst="rect">
            <a:avLst/>
          </a:prstGeom>
        </p:spPr>
      </p:pic>
      <p:pic>
        <p:nvPicPr>
          <p:cNvPr id="11" name="Picture 10">
            <a:extLst>
              <a:ext uri="{FF2B5EF4-FFF2-40B4-BE49-F238E27FC236}">
                <a16:creationId xmlns:a16="http://schemas.microsoft.com/office/drawing/2014/main" id="{994B5E98-F03B-044F-7925-C74993335B2F}"/>
              </a:ext>
            </a:extLst>
          </p:cNvPr>
          <p:cNvPicPr>
            <a:picLocks noChangeAspect="1"/>
          </p:cNvPicPr>
          <p:nvPr/>
        </p:nvPicPr>
        <p:blipFill>
          <a:blip r:embed="rId3"/>
          <a:stretch>
            <a:fillRect/>
          </a:stretch>
        </p:blipFill>
        <p:spPr>
          <a:xfrm>
            <a:off x="5895974" y="2338785"/>
            <a:ext cx="5686425" cy="1828800"/>
          </a:xfrm>
          <a:prstGeom prst="rect">
            <a:avLst/>
          </a:prstGeom>
        </p:spPr>
      </p:pic>
      <p:pic>
        <p:nvPicPr>
          <p:cNvPr id="13" name="Picture 12">
            <a:extLst>
              <a:ext uri="{FF2B5EF4-FFF2-40B4-BE49-F238E27FC236}">
                <a16:creationId xmlns:a16="http://schemas.microsoft.com/office/drawing/2014/main" id="{D5B2C69B-FE1A-7272-6434-892A80B45EDD}"/>
              </a:ext>
            </a:extLst>
          </p:cNvPr>
          <p:cNvPicPr>
            <a:picLocks noChangeAspect="1"/>
          </p:cNvPicPr>
          <p:nvPr/>
        </p:nvPicPr>
        <p:blipFill>
          <a:blip r:embed="rId4"/>
          <a:stretch>
            <a:fillRect/>
          </a:stretch>
        </p:blipFill>
        <p:spPr>
          <a:xfrm>
            <a:off x="5895974" y="4217617"/>
            <a:ext cx="3133725" cy="1924050"/>
          </a:xfrm>
          <a:prstGeom prst="rect">
            <a:avLst/>
          </a:prstGeom>
          <a:ln w="19050">
            <a:solidFill>
              <a:srgbClr val="3D8CBC"/>
            </a:solidFill>
          </a:ln>
        </p:spPr>
      </p:pic>
      <p:sp>
        <p:nvSpPr>
          <p:cNvPr id="14" name="TextBox 13">
            <a:extLst>
              <a:ext uri="{FF2B5EF4-FFF2-40B4-BE49-F238E27FC236}">
                <a16:creationId xmlns:a16="http://schemas.microsoft.com/office/drawing/2014/main" id="{1958B78F-12C0-2E86-274E-1AA2B2D4E6C4}"/>
              </a:ext>
            </a:extLst>
          </p:cNvPr>
          <p:cNvSpPr txBox="1"/>
          <p:nvPr/>
        </p:nvSpPr>
        <p:spPr>
          <a:xfrm>
            <a:off x="9156699" y="4669181"/>
            <a:ext cx="2324101" cy="1467709"/>
          </a:xfrm>
          <a:prstGeom prst="rect">
            <a:avLst/>
          </a:prstGeom>
          <a:noFill/>
        </p:spPr>
        <p:txBody>
          <a:bodyPr wrap="square">
            <a:spAutoFit/>
          </a:bodyPr>
          <a:lstStyle/>
          <a:p>
            <a:pPr algn="just">
              <a:lnSpc>
                <a:spcPct val="115000"/>
              </a:lnSpc>
              <a:spcAft>
                <a:spcPts val="1000"/>
              </a:spcAft>
            </a:pPr>
            <a:r>
              <a:rPr lang="en-US" kern="100">
                <a:latin typeface="Arial" panose="020B0604020202020204" pitchFamily="34" charset="0"/>
                <a:ea typeface="Calibri" panose="020F0502020204030204" pitchFamily="34" charset="0"/>
                <a:cs typeface="Arial" panose="020B0604020202020204" pitchFamily="34" charset="0"/>
              </a:rPr>
              <a:t>- We remove “</a:t>
            </a:r>
            <a:r>
              <a:rPr lang="en-US" kern="100" err="1">
                <a:latin typeface="Arial" panose="020B0604020202020204" pitchFamily="34" charset="0"/>
                <a:ea typeface="Calibri" panose="020F0502020204030204" pitchFamily="34" charset="0"/>
                <a:cs typeface="Arial" panose="020B0604020202020204" pitchFamily="34" charset="0"/>
              </a:rPr>
              <a:t>Excès</a:t>
            </a:r>
            <a:r>
              <a:rPr lang="en-US" kern="100">
                <a:latin typeface="Arial" panose="020B0604020202020204" pitchFamily="34" charset="0"/>
                <a:ea typeface="Calibri" panose="020F0502020204030204" pitchFamily="34" charset="0"/>
                <a:cs typeface="Arial" panose="020B0604020202020204" pitchFamily="34" charset="0"/>
              </a:rPr>
              <a:t> de </a:t>
            </a:r>
            <a:r>
              <a:rPr lang="en-US" kern="100" err="1">
                <a:latin typeface="Arial" panose="020B0604020202020204" pitchFamily="34" charset="0"/>
                <a:ea typeface="Calibri" panose="020F0502020204030204" pitchFamily="34" charset="0"/>
                <a:cs typeface="Arial" panose="020B0604020202020204" pitchFamily="34" charset="0"/>
              </a:rPr>
              <a:t>pouvoir</a:t>
            </a:r>
            <a:r>
              <a:rPr lang="en-US" kern="100">
                <a:latin typeface="Arial" panose="020B0604020202020204" pitchFamily="34" charset="0"/>
                <a:ea typeface="Calibri" panose="020F0502020204030204" pitchFamily="34" charset="0"/>
                <a:cs typeface="Arial" panose="020B0604020202020204" pitchFamily="34" charset="0"/>
              </a:rPr>
              <a:t>” and “</a:t>
            </a:r>
            <a:r>
              <a:rPr lang="en-US" kern="100" err="1">
                <a:latin typeface="Arial" panose="020B0604020202020204" pitchFamily="34" charset="0"/>
                <a:ea typeface="Calibri" panose="020F0502020204030204" pitchFamily="34" charset="0"/>
                <a:cs typeface="Arial" panose="020B0604020202020204" pitchFamily="34" charset="0"/>
              </a:rPr>
              <a:t>excès</a:t>
            </a:r>
            <a:r>
              <a:rPr lang="en-US" kern="100">
                <a:latin typeface="Arial" panose="020B0604020202020204" pitchFamily="34" charset="0"/>
                <a:ea typeface="Calibri" panose="020F0502020204030204" pitchFamily="34" charset="0"/>
                <a:cs typeface="Arial" panose="020B0604020202020204" pitchFamily="34" charset="0"/>
              </a:rPr>
              <a:t> de </a:t>
            </a:r>
            <a:r>
              <a:rPr lang="en-US" kern="100" err="1">
                <a:latin typeface="Arial" panose="020B0604020202020204" pitchFamily="34" charset="0"/>
                <a:ea typeface="Calibri" panose="020F0502020204030204" pitchFamily="34" charset="0"/>
                <a:cs typeface="Arial" panose="020B0604020202020204" pitchFamily="34" charset="0"/>
              </a:rPr>
              <a:t>pouvoir</a:t>
            </a:r>
            <a:r>
              <a:rPr lang="en-US" kern="100">
                <a:latin typeface="Arial" panose="020B0604020202020204" pitchFamily="34" charset="0"/>
                <a:ea typeface="Calibri" panose="020F0502020204030204" pitchFamily="34" charset="0"/>
                <a:cs typeface="Arial" panose="020B0604020202020204" pitchFamily="34" charset="0"/>
              </a:rPr>
              <a:t>”</a:t>
            </a:r>
          </a:p>
          <a:p>
            <a:pPr algn="just">
              <a:lnSpc>
                <a:spcPct val="115000"/>
              </a:lnSpc>
              <a:spcAft>
                <a:spcPts val="1000"/>
              </a:spcAft>
            </a:pPr>
            <a:endParaRPr lang="fr-FR" kern="100">
              <a:effectLst/>
              <a:latin typeface="Arial" panose="020B0604020202020204" pitchFamily="34" charset="0"/>
              <a:ea typeface="Calibri" panose="020F050202020403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BF9A304F-BF1D-8A53-EC68-D86C0ED5A26B}"/>
              </a:ext>
            </a:extLst>
          </p:cNvPr>
          <p:cNvCxnSpPr>
            <a:cxnSpLocks/>
          </p:cNvCxnSpPr>
          <p:nvPr/>
        </p:nvCxnSpPr>
        <p:spPr>
          <a:xfrm>
            <a:off x="3367086" y="2179996"/>
            <a:ext cx="46101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12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Lastly</a:t>
            </a:r>
            <a:r>
              <a:rPr lang="fr-FR"/>
              <a:t> </a:t>
            </a:r>
            <a:r>
              <a:rPr lang="fr-FR" err="1"/>
              <a:t>we</a:t>
            </a:r>
            <a:r>
              <a:rPr lang="fr-FR"/>
              <a:t> </a:t>
            </a:r>
            <a:r>
              <a:rPr lang="fr-FR" err="1"/>
              <a:t>verify</a:t>
            </a:r>
            <a:r>
              <a:rPr lang="fr-FR"/>
              <a:t>  the </a:t>
            </a:r>
            <a:r>
              <a:rPr lang="fr-FR" err="1"/>
              <a:t>mandatory</a:t>
            </a:r>
            <a:r>
              <a:rPr lang="fr-FR"/>
              <a:t> </a:t>
            </a:r>
            <a:r>
              <a:rPr lang="fr-FR" err="1"/>
              <a:t>presence</a:t>
            </a:r>
            <a:r>
              <a:rPr lang="fr-FR"/>
              <a:t> of </a:t>
            </a:r>
            <a:r>
              <a:rPr lang="fr-FR" err="1"/>
              <a:t>key</a:t>
            </a:r>
            <a:r>
              <a:rPr lang="fr-FR" err="1">
                <a:latin typeface="Arial" panose="020B0604020202020204" pitchFamily="34" charset="0"/>
                <a:cs typeface="Arial" panose="020B0604020202020204" pitchFamily="34" charset="0"/>
              </a:rPr>
              <a:t>-</a:t>
            </a:r>
            <a:r>
              <a:rPr lang="fr-FR" err="1"/>
              <a:t>words</a:t>
            </a:r>
            <a:endParaRPr lang="fr-F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17</a:t>
            </a:fld>
            <a:endParaRPr lang="fr-FR"/>
          </a:p>
        </p:txBody>
      </p:sp>
      <p:sp>
        <p:nvSpPr>
          <p:cNvPr id="5" name="TextBox 4">
            <a:extLst>
              <a:ext uri="{FF2B5EF4-FFF2-40B4-BE49-F238E27FC236}">
                <a16:creationId xmlns:a16="http://schemas.microsoft.com/office/drawing/2014/main" id="{69BEFB3E-96DE-C3DA-25D7-1CE97A80B913}"/>
              </a:ext>
            </a:extLst>
          </p:cNvPr>
          <p:cNvSpPr txBox="1"/>
          <p:nvPr/>
        </p:nvSpPr>
        <p:spPr>
          <a:xfrm>
            <a:off x="838199" y="1247506"/>
            <a:ext cx="10261237" cy="1020921"/>
          </a:xfrm>
          <a:prstGeom prst="rect">
            <a:avLst/>
          </a:prstGeom>
          <a:noFill/>
        </p:spPr>
        <p:txBody>
          <a:bodyPr wrap="square">
            <a:spAutoFit/>
          </a:bodyPr>
          <a:lstStyle/>
          <a:p>
            <a:pPr algn="just">
              <a:lnSpc>
                <a:spcPct val="115000"/>
              </a:lnSpc>
              <a:spcAft>
                <a:spcPts val="1000"/>
              </a:spcAft>
            </a:pPr>
            <a:r>
              <a:rPr lang="en-US" kern="100">
                <a:effectLst/>
                <a:latin typeface="Arial" panose="020B0604020202020204" pitchFamily="34" charset="0"/>
                <a:ea typeface="Calibri" panose="020F0502020204030204" pitchFamily="34" charset="0"/>
                <a:cs typeface="Arial" panose="020B0604020202020204" pitchFamily="34" charset="0"/>
              </a:rPr>
              <a:t>To check that the previous filters have worked, we look for words that we think are there. We don't use this method to discriminate between decisions, just to make sure we haven't made any mistakes.</a:t>
            </a:r>
            <a:endParaRPr lang="fr-FR" kern="10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FEE0986-E5E4-23ED-4C2A-7F0A4A654D17}"/>
              </a:ext>
            </a:extLst>
          </p:cNvPr>
          <p:cNvPicPr>
            <a:picLocks noChangeAspect="1"/>
          </p:cNvPicPr>
          <p:nvPr/>
        </p:nvPicPr>
        <p:blipFill>
          <a:blip r:embed="rId2"/>
          <a:stretch>
            <a:fillRect/>
          </a:stretch>
        </p:blipFill>
        <p:spPr>
          <a:xfrm>
            <a:off x="838199" y="2268427"/>
            <a:ext cx="5683226" cy="4266586"/>
          </a:xfrm>
          <a:prstGeom prst="rect">
            <a:avLst/>
          </a:prstGeom>
        </p:spPr>
      </p:pic>
      <p:graphicFrame>
        <p:nvGraphicFramePr>
          <p:cNvPr id="8" name="Chart 7">
            <a:extLst>
              <a:ext uri="{FF2B5EF4-FFF2-40B4-BE49-F238E27FC236}">
                <a16:creationId xmlns:a16="http://schemas.microsoft.com/office/drawing/2014/main" id="{B45CBC48-242A-3187-2752-E592DA78C3CD}"/>
              </a:ext>
            </a:extLst>
          </p:cNvPr>
          <p:cNvGraphicFramePr>
            <a:graphicFrameLocks/>
          </p:cNvGraphicFramePr>
          <p:nvPr>
            <p:extLst>
              <p:ext uri="{D42A27DB-BD31-4B8C-83A1-F6EECF244321}">
                <p14:modId xmlns:p14="http://schemas.microsoft.com/office/powerpoint/2010/main" val="2964496643"/>
              </p:ext>
            </p:extLst>
          </p:nvPr>
        </p:nvGraphicFramePr>
        <p:xfrm>
          <a:off x="6781800" y="2086306"/>
          <a:ext cx="4572000" cy="14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132C7CF3-10D4-A140-EBB9-B5F697ADB1DC}"/>
              </a:ext>
            </a:extLst>
          </p:cNvPr>
          <p:cNvGraphicFramePr>
            <a:graphicFrameLocks/>
          </p:cNvGraphicFramePr>
          <p:nvPr>
            <p:extLst>
              <p:ext uri="{D42A27DB-BD31-4B8C-83A1-F6EECF244321}">
                <p14:modId xmlns:p14="http://schemas.microsoft.com/office/powerpoint/2010/main" val="3156561557"/>
              </p:ext>
            </p:extLst>
          </p:nvPr>
        </p:nvGraphicFramePr>
        <p:xfrm>
          <a:off x="6781800" y="3497428"/>
          <a:ext cx="4572000" cy="144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73BDDFF5-CC46-B859-0E61-1DCA3F094B59}"/>
              </a:ext>
            </a:extLst>
          </p:cNvPr>
          <p:cNvGraphicFramePr>
            <a:graphicFrameLocks/>
          </p:cNvGraphicFramePr>
          <p:nvPr>
            <p:extLst>
              <p:ext uri="{D42A27DB-BD31-4B8C-83A1-F6EECF244321}">
                <p14:modId xmlns:p14="http://schemas.microsoft.com/office/powerpoint/2010/main" val="1009972996"/>
              </p:ext>
            </p:extLst>
          </p:nvPr>
        </p:nvGraphicFramePr>
        <p:xfrm>
          <a:off x="6781800" y="4908550"/>
          <a:ext cx="4572000" cy="1440000"/>
        </p:xfrm>
        <a:graphic>
          <a:graphicData uri="http://schemas.openxmlformats.org/drawingml/2006/chart">
            <c:chart xmlns:c="http://schemas.openxmlformats.org/drawingml/2006/chart" xmlns:r="http://schemas.openxmlformats.org/officeDocument/2006/relationships" r:id="rId5"/>
          </a:graphicData>
        </a:graphic>
      </p:graphicFrame>
      <p:cxnSp>
        <p:nvCxnSpPr>
          <p:cNvPr id="17" name="Straight Connector 16">
            <a:extLst>
              <a:ext uri="{FF2B5EF4-FFF2-40B4-BE49-F238E27FC236}">
                <a16:creationId xmlns:a16="http://schemas.microsoft.com/office/drawing/2014/main" id="{7AC009F9-1A4A-783D-47C0-9EF25461AA25}"/>
              </a:ext>
            </a:extLst>
          </p:cNvPr>
          <p:cNvCxnSpPr>
            <a:cxnSpLocks/>
          </p:cNvCxnSpPr>
          <p:nvPr/>
        </p:nvCxnSpPr>
        <p:spPr>
          <a:xfrm>
            <a:off x="3367086" y="2086306"/>
            <a:ext cx="46101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91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Lastly</a:t>
            </a:r>
            <a:r>
              <a:rPr lang="fr-FR"/>
              <a:t> </a:t>
            </a:r>
            <a:r>
              <a:rPr lang="fr-FR" err="1"/>
              <a:t>we</a:t>
            </a:r>
            <a:r>
              <a:rPr lang="fr-FR"/>
              <a:t> </a:t>
            </a:r>
            <a:r>
              <a:rPr lang="fr-FR" err="1"/>
              <a:t>verify</a:t>
            </a:r>
            <a:r>
              <a:rPr lang="fr-FR"/>
              <a:t>  the </a:t>
            </a:r>
            <a:r>
              <a:rPr lang="fr-FR" err="1"/>
              <a:t>mandatory</a:t>
            </a:r>
            <a:r>
              <a:rPr lang="fr-FR"/>
              <a:t> </a:t>
            </a:r>
            <a:r>
              <a:rPr lang="fr-FR" err="1"/>
              <a:t>presence</a:t>
            </a:r>
            <a:r>
              <a:rPr lang="fr-FR"/>
              <a:t> of </a:t>
            </a:r>
            <a:r>
              <a:rPr lang="fr-FR" err="1"/>
              <a:t>key</a:t>
            </a:r>
            <a:r>
              <a:rPr lang="fr-FR" err="1">
                <a:latin typeface="Arial" panose="020B0604020202020204" pitchFamily="34" charset="0"/>
                <a:cs typeface="Arial" panose="020B0604020202020204" pitchFamily="34" charset="0"/>
              </a:rPr>
              <a:t>-</a:t>
            </a:r>
            <a:r>
              <a:rPr lang="fr-FR" err="1"/>
              <a:t>words</a:t>
            </a:r>
            <a:endParaRPr lang="fr-F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18</a:t>
            </a:fld>
            <a:endParaRPr lang="fr-FR"/>
          </a:p>
        </p:txBody>
      </p:sp>
      <p:sp>
        <p:nvSpPr>
          <p:cNvPr id="5" name="TextBox 4">
            <a:extLst>
              <a:ext uri="{FF2B5EF4-FFF2-40B4-BE49-F238E27FC236}">
                <a16:creationId xmlns:a16="http://schemas.microsoft.com/office/drawing/2014/main" id="{69BEFB3E-96DE-C3DA-25D7-1CE97A80B913}"/>
              </a:ext>
            </a:extLst>
          </p:cNvPr>
          <p:cNvSpPr txBox="1"/>
          <p:nvPr/>
        </p:nvSpPr>
        <p:spPr>
          <a:xfrm>
            <a:off x="838199" y="1247506"/>
            <a:ext cx="10261237" cy="545727"/>
          </a:xfrm>
          <a:prstGeom prst="rect">
            <a:avLst/>
          </a:prstGeom>
          <a:noFill/>
        </p:spPr>
        <p:txBody>
          <a:bodyPr wrap="square">
            <a:spAutoFit/>
          </a:bodyPr>
          <a:lstStyle/>
          <a:p>
            <a:pPr algn="just">
              <a:lnSpc>
                <a:spcPct val="115000"/>
              </a:lnSpc>
              <a:spcAft>
                <a:spcPts val="1000"/>
              </a:spcAft>
            </a:pPr>
            <a:r>
              <a:rPr lang="en-US" sz="2800" kern="100">
                <a:effectLst/>
                <a:latin typeface="Arial" panose="020B0604020202020204" pitchFamily="34" charset="0"/>
                <a:ea typeface="Calibri" panose="020F0502020204030204" pitchFamily="34" charset="0"/>
                <a:cs typeface="Arial" panose="020B0604020202020204" pitchFamily="34" charset="0"/>
              </a:rPr>
              <a:t>The decisions we kept seem to be the good ones</a:t>
            </a:r>
            <a:endParaRPr lang="fr-FR" sz="2800" kern="100">
              <a:effectLst/>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FEE0986-E5E4-23ED-4C2A-7F0A4A654D17}"/>
              </a:ext>
            </a:extLst>
          </p:cNvPr>
          <p:cNvPicPr>
            <a:picLocks noChangeAspect="1"/>
          </p:cNvPicPr>
          <p:nvPr/>
        </p:nvPicPr>
        <p:blipFill>
          <a:blip r:embed="rId2"/>
          <a:stretch>
            <a:fillRect/>
          </a:stretch>
        </p:blipFill>
        <p:spPr>
          <a:xfrm>
            <a:off x="838199" y="2268427"/>
            <a:ext cx="5683226" cy="4266586"/>
          </a:xfrm>
          <a:prstGeom prst="rect">
            <a:avLst/>
          </a:prstGeom>
        </p:spPr>
      </p:pic>
      <p:graphicFrame>
        <p:nvGraphicFramePr>
          <p:cNvPr id="8" name="Chart 7">
            <a:extLst>
              <a:ext uri="{FF2B5EF4-FFF2-40B4-BE49-F238E27FC236}">
                <a16:creationId xmlns:a16="http://schemas.microsoft.com/office/drawing/2014/main" id="{B45CBC48-242A-3187-2752-E592DA78C3CD}"/>
              </a:ext>
            </a:extLst>
          </p:cNvPr>
          <p:cNvGraphicFramePr>
            <a:graphicFrameLocks/>
          </p:cNvGraphicFramePr>
          <p:nvPr/>
        </p:nvGraphicFramePr>
        <p:xfrm>
          <a:off x="6781800" y="2086306"/>
          <a:ext cx="4572000" cy="144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132C7CF3-10D4-A140-EBB9-B5F697ADB1DC}"/>
              </a:ext>
            </a:extLst>
          </p:cNvPr>
          <p:cNvGraphicFramePr>
            <a:graphicFrameLocks/>
          </p:cNvGraphicFramePr>
          <p:nvPr/>
        </p:nvGraphicFramePr>
        <p:xfrm>
          <a:off x="6781800" y="3497428"/>
          <a:ext cx="4572000" cy="144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73BDDFF5-CC46-B859-0E61-1DCA3F094B59}"/>
              </a:ext>
            </a:extLst>
          </p:cNvPr>
          <p:cNvGraphicFramePr>
            <a:graphicFrameLocks/>
          </p:cNvGraphicFramePr>
          <p:nvPr/>
        </p:nvGraphicFramePr>
        <p:xfrm>
          <a:off x="6781800" y="4908550"/>
          <a:ext cx="4572000" cy="1440000"/>
        </p:xfrm>
        <a:graphic>
          <a:graphicData uri="http://schemas.openxmlformats.org/drawingml/2006/chart">
            <c:chart xmlns:c="http://schemas.openxmlformats.org/drawingml/2006/chart" xmlns:r="http://schemas.openxmlformats.org/officeDocument/2006/relationships" r:id="rId5"/>
          </a:graphicData>
        </a:graphic>
      </p:graphicFrame>
      <p:sp>
        <p:nvSpPr>
          <p:cNvPr id="16" name="Half Frame 15">
            <a:extLst>
              <a:ext uri="{FF2B5EF4-FFF2-40B4-BE49-F238E27FC236}">
                <a16:creationId xmlns:a16="http://schemas.microsoft.com/office/drawing/2014/main" id="{994A1FC4-3B9F-D660-5D5B-E412AFA71F06}"/>
              </a:ext>
            </a:extLst>
          </p:cNvPr>
          <p:cNvSpPr/>
          <p:nvPr/>
        </p:nvSpPr>
        <p:spPr>
          <a:xfrm rot="13215994">
            <a:off x="6430603" y="2897436"/>
            <a:ext cx="584200" cy="1485900"/>
          </a:xfrm>
          <a:prstGeom prst="halfFram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cxnSp>
        <p:nvCxnSpPr>
          <p:cNvPr id="3" name="Straight Connector 2">
            <a:extLst>
              <a:ext uri="{FF2B5EF4-FFF2-40B4-BE49-F238E27FC236}">
                <a16:creationId xmlns:a16="http://schemas.microsoft.com/office/drawing/2014/main" id="{2BD04882-C43F-E0B0-B2C1-C4D98BE7E118}"/>
              </a:ext>
            </a:extLst>
          </p:cNvPr>
          <p:cNvCxnSpPr>
            <a:cxnSpLocks/>
          </p:cNvCxnSpPr>
          <p:nvPr/>
        </p:nvCxnSpPr>
        <p:spPr>
          <a:xfrm>
            <a:off x="3392301" y="2086306"/>
            <a:ext cx="46101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589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C792-F096-E499-BAFD-83B455AA050C}"/>
              </a:ext>
            </a:extLst>
          </p:cNvPr>
          <p:cNvSpPr>
            <a:spLocks noGrp="1"/>
          </p:cNvSpPr>
          <p:nvPr>
            <p:ph type="ctrTitle"/>
          </p:nvPr>
        </p:nvSpPr>
        <p:spPr/>
        <p:txBody>
          <a:bodyPr/>
          <a:lstStyle/>
          <a:p>
            <a:r>
              <a:rPr lang="fr-FR">
                <a:latin typeface="Larken DEMO Bold" panose="00000800000000000000" pitchFamily="50" charset="0"/>
              </a:rPr>
              <a:t>C. </a:t>
            </a:r>
            <a:r>
              <a:rPr lang="fr-FR" err="1">
                <a:latin typeface="Larken DEMO Bold" panose="00000800000000000000" pitchFamily="50" charset="0"/>
              </a:rPr>
              <a:t>Difficulties</a:t>
            </a:r>
            <a:endParaRPr lang="fr-FR">
              <a:latin typeface="Larken DEMO Bold" panose="00000800000000000000" pitchFamily="50" charset="0"/>
            </a:endParaRPr>
          </a:p>
        </p:txBody>
      </p:sp>
      <p:sp>
        <p:nvSpPr>
          <p:cNvPr id="3" name="Subtitle 2">
            <a:extLst>
              <a:ext uri="{FF2B5EF4-FFF2-40B4-BE49-F238E27FC236}">
                <a16:creationId xmlns:a16="http://schemas.microsoft.com/office/drawing/2014/main" id="{8EAF0FF9-9F49-0C1A-1F85-ACCA25F1A7E8}"/>
              </a:ext>
            </a:extLst>
          </p:cNvPr>
          <p:cNvSpPr>
            <a:spLocks noGrp="1"/>
          </p:cNvSpPr>
          <p:nvPr>
            <p:ph type="subTitle" idx="1"/>
          </p:nvPr>
        </p:nvSpPr>
        <p:spPr>
          <a:xfrm>
            <a:off x="1523999" y="3602037"/>
            <a:ext cx="9488557" cy="2560223"/>
          </a:xfrm>
        </p:spPr>
        <p:txBody>
          <a:bodyPr>
            <a:normAutofit/>
          </a:bodyPr>
          <a:lstStyle/>
          <a:p>
            <a:r>
              <a:rPr lang="en-GB">
                <a:latin typeface="Larken DEMO Light" panose="00000400000000000000" pitchFamily="50" charset="0"/>
              </a:rPr>
              <a:t>Steps and choices</a:t>
            </a:r>
          </a:p>
        </p:txBody>
      </p:sp>
      <p:pic>
        <p:nvPicPr>
          <p:cNvPr id="8" name="Picture 7">
            <a:extLst>
              <a:ext uri="{FF2B5EF4-FFF2-40B4-BE49-F238E27FC236}">
                <a16:creationId xmlns:a16="http://schemas.microsoft.com/office/drawing/2014/main" id="{23BC5503-6DC4-EFC3-6AE1-BFED33663B3D}"/>
              </a:ext>
            </a:extLst>
          </p:cNvPr>
          <p:cNvPicPr>
            <a:picLocks noChangeAspect="1"/>
          </p:cNvPicPr>
          <p:nvPr/>
        </p:nvPicPr>
        <p:blipFill>
          <a:blip r:embed="rId2"/>
          <a:stretch>
            <a:fillRect/>
          </a:stretch>
        </p:blipFill>
        <p:spPr>
          <a:xfrm>
            <a:off x="10062955" y="363624"/>
            <a:ext cx="1899202" cy="367179"/>
          </a:xfrm>
          <a:prstGeom prst="rect">
            <a:avLst/>
          </a:prstGeom>
        </p:spPr>
      </p:pic>
      <p:sp>
        <p:nvSpPr>
          <p:cNvPr id="9" name="Slide Number Placeholder 8">
            <a:extLst>
              <a:ext uri="{FF2B5EF4-FFF2-40B4-BE49-F238E27FC236}">
                <a16:creationId xmlns:a16="http://schemas.microsoft.com/office/drawing/2014/main" id="{8BA1A972-101B-6FD6-8524-8FCBBC47459B}"/>
              </a:ext>
            </a:extLst>
          </p:cNvPr>
          <p:cNvSpPr>
            <a:spLocks noGrp="1"/>
          </p:cNvSpPr>
          <p:nvPr>
            <p:ph type="sldNum" sz="quarter" idx="12"/>
          </p:nvPr>
        </p:nvSpPr>
        <p:spPr/>
        <p:txBody>
          <a:bodyPr/>
          <a:lstStyle/>
          <a:p>
            <a:fld id="{D7D02F96-3A0A-44FD-8FED-43508D5F0AEA}" type="slidenum">
              <a:rPr lang="fr-FR" smtClean="0"/>
              <a:t>19</a:t>
            </a:fld>
            <a:endParaRPr lang="fr-FR"/>
          </a:p>
        </p:txBody>
      </p:sp>
    </p:spTree>
    <p:extLst>
      <p:ext uri="{BB962C8B-B14F-4D97-AF65-F5344CB8AC3E}">
        <p14:creationId xmlns:p14="http://schemas.microsoft.com/office/powerpoint/2010/main" val="35058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C792-F096-E499-BAFD-83B455AA050C}"/>
              </a:ext>
            </a:extLst>
          </p:cNvPr>
          <p:cNvSpPr>
            <a:spLocks noGrp="1"/>
          </p:cNvSpPr>
          <p:nvPr>
            <p:ph type="ctrTitle"/>
          </p:nvPr>
        </p:nvSpPr>
        <p:spPr/>
        <p:txBody>
          <a:bodyPr/>
          <a:lstStyle/>
          <a:p>
            <a:r>
              <a:rPr lang="fr-FR">
                <a:latin typeface="Larken DEMO Bold" panose="00000800000000000000" pitchFamily="50" charset="0"/>
              </a:rPr>
              <a:t>Plan </a:t>
            </a:r>
          </a:p>
        </p:txBody>
      </p:sp>
      <p:sp>
        <p:nvSpPr>
          <p:cNvPr id="3" name="Subtitle 2">
            <a:extLst>
              <a:ext uri="{FF2B5EF4-FFF2-40B4-BE49-F238E27FC236}">
                <a16:creationId xmlns:a16="http://schemas.microsoft.com/office/drawing/2014/main" id="{8EAF0FF9-9F49-0C1A-1F85-ACCA25F1A7E8}"/>
              </a:ext>
            </a:extLst>
          </p:cNvPr>
          <p:cNvSpPr>
            <a:spLocks noGrp="1"/>
          </p:cNvSpPr>
          <p:nvPr>
            <p:ph type="subTitle" idx="1"/>
          </p:nvPr>
        </p:nvSpPr>
        <p:spPr>
          <a:xfrm>
            <a:off x="1523999" y="3602037"/>
            <a:ext cx="9488557" cy="2560223"/>
          </a:xfrm>
        </p:spPr>
        <p:txBody>
          <a:bodyPr vert="horz" lIns="91440" tIns="45720" rIns="91440" bIns="45720" rtlCol="0" anchor="t">
            <a:normAutofit/>
          </a:bodyPr>
          <a:lstStyle/>
          <a:p>
            <a:pPr marL="457200" indent="-457200" algn="l">
              <a:buAutoNum type="arabicPeriod"/>
            </a:pPr>
            <a:r>
              <a:rPr lang="en-GB">
                <a:latin typeface="Arial"/>
                <a:cs typeface="Arial"/>
              </a:rPr>
              <a:t>Our Topic and its legal context </a:t>
            </a:r>
          </a:p>
          <a:p>
            <a:pPr marL="457200" indent="-457200" algn="l">
              <a:buAutoNum type="arabicPeriod"/>
            </a:pPr>
            <a:r>
              <a:rPr lang="en-GB">
                <a:latin typeface="Arial"/>
                <a:cs typeface="Arial"/>
              </a:rPr>
              <a:t>Our Code </a:t>
            </a:r>
            <a:endParaRPr lang="en-GB">
              <a:latin typeface="Arial" panose="020B0604020202020204" pitchFamily="34" charset="0"/>
              <a:cs typeface="Arial" panose="020B0604020202020204" pitchFamily="34" charset="0"/>
            </a:endParaRPr>
          </a:p>
          <a:p>
            <a:pPr marL="457200" indent="-457200" algn="l">
              <a:buAutoNum type="arabicPeriod"/>
            </a:pPr>
            <a:r>
              <a:rPr lang="en-GB">
                <a:latin typeface="Arial"/>
                <a:cs typeface="Arial"/>
              </a:rPr>
              <a:t>Difficulties encountered</a:t>
            </a:r>
          </a:p>
          <a:p>
            <a:pPr marL="457200" indent="-457200" algn="l">
              <a:buAutoNum type="arabicPeriod"/>
            </a:pPr>
            <a:r>
              <a:rPr lang="en-GB">
                <a:latin typeface="Arial"/>
                <a:cs typeface="Arial"/>
              </a:rPr>
              <a:t>Results and conclusions</a:t>
            </a:r>
          </a:p>
        </p:txBody>
      </p:sp>
      <p:pic>
        <p:nvPicPr>
          <p:cNvPr id="8" name="Picture 7">
            <a:extLst>
              <a:ext uri="{FF2B5EF4-FFF2-40B4-BE49-F238E27FC236}">
                <a16:creationId xmlns:a16="http://schemas.microsoft.com/office/drawing/2014/main" id="{23BC5503-6DC4-EFC3-6AE1-BFED33663B3D}"/>
              </a:ext>
            </a:extLst>
          </p:cNvPr>
          <p:cNvPicPr>
            <a:picLocks noChangeAspect="1"/>
          </p:cNvPicPr>
          <p:nvPr/>
        </p:nvPicPr>
        <p:blipFill>
          <a:blip r:embed="rId2"/>
          <a:stretch>
            <a:fillRect/>
          </a:stretch>
        </p:blipFill>
        <p:spPr>
          <a:xfrm>
            <a:off x="10062955" y="363624"/>
            <a:ext cx="1899202" cy="367179"/>
          </a:xfrm>
          <a:prstGeom prst="rect">
            <a:avLst/>
          </a:prstGeom>
        </p:spPr>
      </p:pic>
      <p:sp>
        <p:nvSpPr>
          <p:cNvPr id="9" name="Slide Number Placeholder 8">
            <a:extLst>
              <a:ext uri="{FF2B5EF4-FFF2-40B4-BE49-F238E27FC236}">
                <a16:creationId xmlns:a16="http://schemas.microsoft.com/office/drawing/2014/main" id="{8BA1A972-101B-6FD6-8524-8FCBBC47459B}"/>
              </a:ext>
            </a:extLst>
          </p:cNvPr>
          <p:cNvSpPr>
            <a:spLocks noGrp="1"/>
          </p:cNvSpPr>
          <p:nvPr>
            <p:ph type="sldNum" sz="quarter" idx="12"/>
          </p:nvPr>
        </p:nvSpPr>
        <p:spPr/>
        <p:txBody>
          <a:bodyPr/>
          <a:lstStyle/>
          <a:p>
            <a:fld id="{D7D02F96-3A0A-44FD-8FED-43508D5F0AEA}" type="slidenum">
              <a:rPr lang="fr-FR" smtClean="0"/>
              <a:t>2</a:t>
            </a:fld>
            <a:endParaRPr lang="fr-FR"/>
          </a:p>
        </p:txBody>
      </p:sp>
    </p:spTree>
    <p:extLst>
      <p:ext uri="{BB962C8B-B14F-4D97-AF65-F5344CB8AC3E}">
        <p14:creationId xmlns:p14="http://schemas.microsoft.com/office/powerpoint/2010/main" val="3890892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Cleaning</a:t>
            </a:r>
            <a:r>
              <a:rPr lang="fr-FR"/>
              <a:t> </a:t>
            </a:r>
            <a:r>
              <a:rPr lang="fr-FR" err="1"/>
              <a:t>bad</a:t>
            </a:r>
            <a:r>
              <a:rPr lang="fr-FR"/>
              <a:t> data</a:t>
            </a:r>
          </a:p>
        </p:txBody>
      </p:sp>
      <p:sp>
        <p:nvSpPr>
          <p:cNvPr id="3" name="Content Placeholder 2">
            <a:extLst>
              <a:ext uri="{FF2B5EF4-FFF2-40B4-BE49-F238E27FC236}">
                <a16:creationId xmlns:a16="http://schemas.microsoft.com/office/drawing/2014/main" id="{50C5CA96-2C3D-02DE-3CD1-E49117DC8008}"/>
              </a:ext>
            </a:extLst>
          </p:cNvPr>
          <p:cNvSpPr>
            <a:spLocks noGrp="1"/>
          </p:cNvSpPr>
          <p:nvPr>
            <p:ph idx="1"/>
          </p:nvPr>
        </p:nvSpPr>
        <p:spPr>
          <a:xfrm>
            <a:off x="838200" y="1281479"/>
            <a:ext cx="5838093" cy="4374784"/>
          </a:xfrm>
        </p:spPr>
        <p:txBody>
          <a:bodyPr vert="horz" lIns="91440" tIns="45720" rIns="91440" bIns="45720" rtlCol="0" anchor="t">
            <a:normAutofit/>
          </a:bodyPr>
          <a:lstStyle/>
          <a:p>
            <a:r>
              <a:rPr lang="fr-FR">
                <a:latin typeface="Arial"/>
                <a:cs typeface="Arial"/>
              </a:rPr>
              <a:t>Limited </a:t>
            </a:r>
            <a:r>
              <a:rPr lang="fr-FR" err="1">
                <a:latin typeface="Arial"/>
                <a:cs typeface="Arial"/>
              </a:rPr>
              <a:t>period</a:t>
            </a:r>
            <a:r>
              <a:rPr lang="fr-FR">
                <a:latin typeface="Arial"/>
                <a:cs typeface="Arial"/>
              </a:rPr>
              <a:t>: </a:t>
            </a:r>
            <a:r>
              <a:rPr lang="fr-FR" err="1">
                <a:latin typeface="Arial"/>
                <a:cs typeface="Arial"/>
              </a:rPr>
              <a:t>decisions</a:t>
            </a:r>
            <a:r>
              <a:rPr lang="fr-FR">
                <a:latin typeface="Arial"/>
                <a:cs typeface="Arial"/>
              </a:rPr>
              <a:t> </a:t>
            </a:r>
            <a:r>
              <a:rPr lang="fr-FR" err="1">
                <a:latin typeface="Arial"/>
                <a:cs typeface="Arial"/>
              </a:rPr>
              <a:t>available</a:t>
            </a:r>
            <a:r>
              <a:rPr lang="fr-FR">
                <a:latin typeface="Arial"/>
                <a:cs typeface="Arial"/>
              </a:rPr>
              <a:t> </a:t>
            </a:r>
            <a:r>
              <a:rPr lang="fr-FR" err="1">
                <a:latin typeface="Arial"/>
                <a:cs typeface="Arial"/>
              </a:rPr>
              <a:t>from</a:t>
            </a:r>
            <a:r>
              <a:rPr lang="fr-FR">
                <a:latin typeface="Arial"/>
                <a:cs typeface="Arial"/>
              </a:rPr>
              <a:t> 2022 </a:t>
            </a:r>
          </a:p>
          <a:p>
            <a:endParaRPr lang="fr-FR">
              <a:latin typeface="Arial"/>
              <a:cs typeface="Arial"/>
            </a:endParaRPr>
          </a:p>
          <a:p>
            <a:r>
              <a:rPr lang="fr-FR" err="1">
                <a:latin typeface="Arial"/>
                <a:cs typeface="Arial"/>
              </a:rPr>
              <a:t>Some</a:t>
            </a:r>
            <a:r>
              <a:rPr lang="fr-FR">
                <a:latin typeface="Arial"/>
                <a:cs typeface="Arial"/>
              </a:rPr>
              <a:t> </a:t>
            </a:r>
            <a:r>
              <a:rPr lang="fr-FR" err="1">
                <a:latin typeface="Arial"/>
                <a:cs typeface="Arial"/>
              </a:rPr>
              <a:t>corrupted</a:t>
            </a:r>
            <a:r>
              <a:rPr lang="fr-FR">
                <a:latin typeface="Arial"/>
                <a:cs typeface="Arial"/>
              </a:rPr>
              <a:t> files</a:t>
            </a:r>
          </a:p>
          <a:p>
            <a:endParaRPr lang="fr-FR"/>
          </a:p>
          <a:p>
            <a:r>
              <a:rPr lang="fr-FR" err="1">
                <a:latin typeface="Arial"/>
                <a:cs typeface="Arial"/>
              </a:rPr>
              <a:t>Decisions</a:t>
            </a:r>
            <a:r>
              <a:rPr lang="fr-FR">
                <a:latin typeface="Arial"/>
                <a:cs typeface="Arial"/>
              </a:rPr>
              <a:t> VS </a:t>
            </a:r>
            <a:r>
              <a:rPr lang="fr-FR" err="1">
                <a:latin typeface="Arial"/>
                <a:cs typeface="Arial"/>
              </a:rPr>
              <a:t>referral</a:t>
            </a:r>
            <a:r>
              <a:rPr lang="fr-FR">
                <a:latin typeface="Arial"/>
                <a:cs typeface="Arial"/>
              </a:rPr>
              <a:t> </a:t>
            </a:r>
            <a:r>
              <a:rPr lang="fr-FR" err="1">
                <a:latin typeface="Arial"/>
                <a:cs typeface="Arial"/>
              </a:rPr>
              <a:t>orders</a:t>
            </a:r>
            <a:r>
              <a:rPr lang="fr-FR">
                <a:latin typeface="Arial"/>
                <a:cs typeface="Arial"/>
              </a:rPr>
              <a:t> ("</a:t>
            </a:r>
            <a:r>
              <a:rPr lang="fr-FR" i="1">
                <a:latin typeface="Arial"/>
                <a:cs typeface="Arial"/>
              </a:rPr>
              <a:t>ordonnances de renvoi</a:t>
            </a:r>
            <a:r>
              <a:rPr lang="fr-FR">
                <a:latin typeface="Arial"/>
                <a:cs typeface="Arial"/>
              </a:rPr>
              <a:t>")</a:t>
            </a:r>
            <a:endParaRPr lang="fr-FR"/>
          </a:p>
          <a:p>
            <a:endParaRPr lang="fr-FR">
              <a:latin typeface="Arial"/>
              <a:cs typeface="Arial"/>
            </a:endParaRPr>
          </a:p>
          <a:p>
            <a:endParaRPr lang="fr-FR">
              <a:latin typeface="Arial"/>
              <a:cs typeface="Arial"/>
            </a:endParaRP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20</a:t>
            </a:fld>
            <a:endParaRPr lang="fr-FR"/>
          </a:p>
        </p:txBody>
      </p:sp>
      <p:pic>
        <p:nvPicPr>
          <p:cNvPr id="6" name="Image 5" descr="Une image contenant texte, capture d’écran, Police, document&#10;&#10;Description générée automatiquement">
            <a:extLst>
              <a:ext uri="{FF2B5EF4-FFF2-40B4-BE49-F238E27FC236}">
                <a16:creationId xmlns:a16="http://schemas.microsoft.com/office/drawing/2014/main" id="{C0F1FEEF-F39D-FB10-33C9-EFD7026FE9C7}"/>
              </a:ext>
            </a:extLst>
          </p:cNvPr>
          <p:cNvPicPr>
            <a:picLocks noChangeAspect="1"/>
          </p:cNvPicPr>
          <p:nvPr/>
        </p:nvPicPr>
        <p:blipFill>
          <a:blip r:embed="rId2"/>
          <a:stretch>
            <a:fillRect/>
          </a:stretch>
        </p:blipFill>
        <p:spPr>
          <a:xfrm>
            <a:off x="7269773" y="1304192"/>
            <a:ext cx="4381500" cy="4038600"/>
          </a:xfrm>
          <a:prstGeom prst="rect">
            <a:avLst/>
          </a:prstGeom>
        </p:spPr>
      </p:pic>
      <p:cxnSp>
        <p:nvCxnSpPr>
          <p:cNvPr id="8" name="Straight Connector 13">
            <a:extLst>
              <a:ext uri="{FF2B5EF4-FFF2-40B4-BE49-F238E27FC236}">
                <a16:creationId xmlns:a16="http://schemas.microsoft.com/office/drawing/2014/main" id="{9E7DFFDA-8BC4-9AAA-604B-32FBA1B1204B}"/>
              </a:ext>
            </a:extLst>
          </p:cNvPr>
          <p:cNvCxnSpPr>
            <a:cxnSpLocks/>
          </p:cNvCxnSpPr>
          <p:nvPr/>
        </p:nvCxnSpPr>
        <p:spPr>
          <a:xfrm>
            <a:off x="6777892" y="940887"/>
            <a:ext cx="0" cy="497115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36288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Harmonization</a:t>
            </a:r>
            <a:r>
              <a:rPr lang="fr-FR"/>
              <a:t> </a:t>
            </a:r>
          </a:p>
        </p:txBody>
      </p:sp>
      <p:sp>
        <p:nvSpPr>
          <p:cNvPr id="3" name="Content Placeholder 2">
            <a:extLst>
              <a:ext uri="{FF2B5EF4-FFF2-40B4-BE49-F238E27FC236}">
                <a16:creationId xmlns:a16="http://schemas.microsoft.com/office/drawing/2014/main" id="{50C5CA96-2C3D-02DE-3CD1-E49117DC8008}"/>
              </a:ext>
            </a:extLst>
          </p:cNvPr>
          <p:cNvSpPr>
            <a:spLocks noGrp="1"/>
          </p:cNvSpPr>
          <p:nvPr>
            <p:ph idx="1"/>
          </p:nvPr>
        </p:nvSpPr>
        <p:spPr>
          <a:xfrm>
            <a:off x="556846" y="1452658"/>
            <a:ext cx="5263662" cy="4351338"/>
          </a:xfrm>
        </p:spPr>
        <p:txBody>
          <a:bodyPr vert="horz" lIns="91440" tIns="45720" rIns="91440" bIns="45720" rtlCol="0" anchor="t">
            <a:normAutofit/>
          </a:bodyPr>
          <a:lstStyle/>
          <a:p>
            <a:r>
              <a:rPr lang="en-US">
                <a:latin typeface="Arial"/>
                <a:cs typeface="Arial"/>
              </a:rPr>
              <a:t>Files were not constructed in the same way, we had to harmonize: </a:t>
            </a:r>
          </a:p>
          <a:p>
            <a:pPr lvl="1">
              <a:buFont typeface="Courier New" panose="020B0604020202020204" pitchFamily="34" charset="0"/>
              <a:buChar char="o"/>
            </a:pPr>
            <a:r>
              <a:rPr lang="en-US">
                <a:latin typeface="Arial"/>
                <a:cs typeface="Arial"/>
              </a:rPr>
              <a:t>For Administrative Court of Appeal: year/month/decision</a:t>
            </a:r>
          </a:p>
          <a:p>
            <a:pPr lvl="1">
              <a:buFont typeface="Courier New" panose="020B0604020202020204" pitchFamily="34" charset="0"/>
              <a:buChar char="o"/>
            </a:pPr>
            <a:endParaRPr lang="en-US">
              <a:latin typeface="Arial"/>
              <a:cs typeface="Arial"/>
            </a:endParaRPr>
          </a:p>
          <a:p>
            <a:pPr lvl="1">
              <a:buFont typeface="Courier New" panose="020B0604020202020204" pitchFamily="34" charset="0"/>
              <a:buChar char="o"/>
            </a:pPr>
            <a:r>
              <a:rPr lang="en-US">
                <a:latin typeface="Arial"/>
                <a:cs typeface="Arial"/>
              </a:rPr>
              <a:t>For Administrative Court: year/month/court department/decision</a:t>
            </a: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21</a:t>
            </a:fld>
            <a:endParaRPr lang="fr-FR"/>
          </a:p>
        </p:txBody>
      </p:sp>
      <p:pic>
        <p:nvPicPr>
          <p:cNvPr id="6" name="Picture 5">
            <a:extLst>
              <a:ext uri="{FF2B5EF4-FFF2-40B4-BE49-F238E27FC236}">
                <a16:creationId xmlns:a16="http://schemas.microsoft.com/office/drawing/2014/main" id="{F12999DE-AC8A-AF83-9CB4-90B5DB285AF5}"/>
              </a:ext>
            </a:extLst>
          </p:cNvPr>
          <p:cNvPicPr>
            <a:picLocks noChangeAspect="1"/>
          </p:cNvPicPr>
          <p:nvPr/>
        </p:nvPicPr>
        <p:blipFill>
          <a:blip r:embed="rId2"/>
          <a:stretch>
            <a:fillRect/>
          </a:stretch>
        </p:blipFill>
        <p:spPr>
          <a:xfrm>
            <a:off x="5613787" y="1550292"/>
            <a:ext cx="6474271" cy="4141765"/>
          </a:xfrm>
          <a:prstGeom prst="rect">
            <a:avLst/>
          </a:prstGeom>
        </p:spPr>
      </p:pic>
      <p:cxnSp>
        <p:nvCxnSpPr>
          <p:cNvPr id="9" name="Straight Connector 13">
            <a:extLst>
              <a:ext uri="{FF2B5EF4-FFF2-40B4-BE49-F238E27FC236}">
                <a16:creationId xmlns:a16="http://schemas.microsoft.com/office/drawing/2014/main" id="{0EDD126B-1C88-922C-4E61-F499CE25EC4F}"/>
              </a:ext>
            </a:extLst>
          </p:cNvPr>
          <p:cNvCxnSpPr>
            <a:cxnSpLocks/>
          </p:cNvCxnSpPr>
          <p:nvPr/>
        </p:nvCxnSpPr>
        <p:spPr>
          <a:xfrm>
            <a:off x="5511800" y="1140179"/>
            <a:ext cx="0" cy="497115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7963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C792-F096-E499-BAFD-83B455AA050C}"/>
              </a:ext>
            </a:extLst>
          </p:cNvPr>
          <p:cNvSpPr>
            <a:spLocks noGrp="1"/>
          </p:cNvSpPr>
          <p:nvPr>
            <p:ph type="ctrTitle"/>
          </p:nvPr>
        </p:nvSpPr>
        <p:spPr/>
        <p:txBody>
          <a:bodyPr/>
          <a:lstStyle/>
          <a:p>
            <a:r>
              <a:rPr lang="fr-FR">
                <a:latin typeface="Larken DEMO Bold" panose="00000800000000000000" pitchFamily="50" charset="0"/>
              </a:rPr>
              <a:t>D. </a:t>
            </a:r>
            <a:r>
              <a:rPr lang="fr-FR" err="1">
                <a:latin typeface="Larken DEMO Bold" panose="00000800000000000000" pitchFamily="50" charset="0"/>
              </a:rPr>
              <a:t>Results</a:t>
            </a:r>
            <a:endParaRPr lang="fr-FR">
              <a:latin typeface="Larken DEMO Bold" panose="00000800000000000000" pitchFamily="50" charset="0"/>
            </a:endParaRPr>
          </a:p>
        </p:txBody>
      </p:sp>
      <p:sp>
        <p:nvSpPr>
          <p:cNvPr id="3" name="Subtitle 2">
            <a:extLst>
              <a:ext uri="{FF2B5EF4-FFF2-40B4-BE49-F238E27FC236}">
                <a16:creationId xmlns:a16="http://schemas.microsoft.com/office/drawing/2014/main" id="{8EAF0FF9-9F49-0C1A-1F85-ACCA25F1A7E8}"/>
              </a:ext>
            </a:extLst>
          </p:cNvPr>
          <p:cNvSpPr>
            <a:spLocks noGrp="1"/>
          </p:cNvSpPr>
          <p:nvPr>
            <p:ph type="subTitle" idx="1"/>
          </p:nvPr>
        </p:nvSpPr>
        <p:spPr>
          <a:xfrm>
            <a:off x="1523999" y="3602037"/>
            <a:ext cx="9488557" cy="2560223"/>
          </a:xfrm>
        </p:spPr>
        <p:txBody>
          <a:bodyPr>
            <a:normAutofit/>
          </a:bodyPr>
          <a:lstStyle/>
          <a:p>
            <a:endParaRPr lang="en-GB">
              <a:latin typeface="Larken DEMO Light" panose="00000400000000000000" pitchFamily="50" charset="0"/>
            </a:endParaRPr>
          </a:p>
        </p:txBody>
      </p:sp>
      <p:pic>
        <p:nvPicPr>
          <p:cNvPr id="8" name="Picture 7">
            <a:extLst>
              <a:ext uri="{FF2B5EF4-FFF2-40B4-BE49-F238E27FC236}">
                <a16:creationId xmlns:a16="http://schemas.microsoft.com/office/drawing/2014/main" id="{23BC5503-6DC4-EFC3-6AE1-BFED33663B3D}"/>
              </a:ext>
            </a:extLst>
          </p:cNvPr>
          <p:cNvPicPr>
            <a:picLocks noChangeAspect="1"/>
          </p:cNvPicPr>
          <p:nvPr/>
        </p:nvPicPr>
        <p:blipFill>
          <a:blip r:embed="rId2"/>
          <a:stretch>
            <a:fillRect/>
          </a:stretch>
        </p:blipFill>
        <p:spPr>
          <a:xfrm>
            <a:off x="10062955" y="363624"/>
            <a:ext cx="1899202" cy="367179"/>
          </a:xfrm>
          <a:prstGeom prst="rect">
            <a:avLst/>
          </a:prstGeom>
        </p:spPr>
      </p:pic>
      <p:sp>
        <p:nvSpPr>
          <p:cNvPr id="9" name="Slide Number Placeholder 8">
            <a:extLst>
              <a:ext uri="{FF2B5EF4-FFF2-40B4-BE49-F238E27FC236}">
                <a16:creationId xmlns:a16="http://schemas.microsoft.com/office/drawing/2014/main" id="{8BA1A972-101B-6FD6-8524-8FCBBC47459B}"/>
              </a:ext>
            </a:extLst>
          </p:cNvPr>
          <p:cNvSpPr>
            <a:spLocks noGrp="1"/>
          </p:cNvSpPr>
          <p:nvPr>
            <p:ph type="sldNum" sz="quarter" idx="12"/>
          </p:nvPr>
        </p:nvSpPr>
        <p:spPr/>
        <p:txBody>
          <a:bodyPr/>
          <a:lstStyle/>
          <a:p>
            <a:fld id="{D7D02F96-3A0A-44FD-8FED-43508D5F0AEA}" type="slidenum">
              <a:rPr lang="fr-FR" smtClean="0"/>
              <a:t>22</a:t>
            </a:fld>
            <a:endParaRPr lang="fr-FR"/>
          </a:p>
        </p:txBody>
      </p:sp>
    </p:spTree>
    <p:extLst>
      <p:ext uri="{BB962C8B-B14F-4D97-AF65-F5344CB8AC3E}">
        <p14:creationId xmlns:p14="http://schemas.microsoft.com/office/powerpoint/2010/main" val="319471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What</a:t>
            </a:r>
            <a:r>
              <a:rPr lang="fr-FR"/>
              <a:t> are the </a:t>
            </a:r>
            <a:r>
              <a:rPr lang="fr-FR" err="1"/>
              <a:t>results</a:t>
            </a:r>
            <a:r>
              <a:rPr lang="fr-FR"/>
              <a:t> </a:t>
            </a:r>
            <a:r>
              <a:rPr lang="fr-FR" b="1">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50C5CA96-2C3D-02DE-3CD1-E49117DC8008}"/>
              </a:ext>
            </a:extLst>
          </p:cNvPr>
          <p:cNvSpPr>
            <a:spLocks noGrp="1"/>
          </p:cNvSpPr>
          <p:nvPr>
            <p:ph idx="1"/>
          </p:nvPr>
        </p:nvSpPr>
        <p:spPr>
          <a:xfrm>
            <a:off x="838200" y="1018904"/>
            <a:ext cx="10515600" cy="2410096"/>
          </a:xfrm>
        </p:spPr>
        <p:txBody>
          <a:bodyPr vert="horz" lIns="91440" tIns="45720" rIns="91440" bIns="45720" rtlCol="0" anchor="t">
            <a:normAutofit/>
          </a:bodyPr>
          <a:lstStyle/>
          <a:p>
            <a:pPr algn="just">
              <a:lnSpc>
                <a:spcPct val="115000"/>
              </a:lnSpc>
              <a:spcAft>
                <a:spcPts val="1000"/>
              </a:spcAft>
            </a:pPr>
            <a:r>
              <a:rPr lang="en-US" kern="100">
                <a:effectLst/>
                <a:latin typeface="Arial"/>
                <a:ea typeface="Calibri"/>
                <a:cs typeface="Arial"/>
              </a:rPr>
              <a:t>With these first rules, we have a corpus of</a:t>
            </a:r>
            <a:r>
              <a:rPr lang="en-US" b="1" kern="100">
                <a:effectLst/>
                <a:latin typeface="Arial"/>
                <a:ea typeface="Calibri"/>
                <a:cs typeface="Arial"/>
              </a:rPr>
              <a:t> 2,300 decisions.</a:t>
            </a:r>
            <a:endParaRPr lang="fr-FR" b="1" kern="100">
              <a:effectLst/>
              <a:latin typeface="Arial"/>
              <a:ea typeface="Calibri"/>
              <a:cs typeface="Arial"/>
            </a:endParaRPr>
          </a:p>
          <a:p>
            <a:pPr algn="just">
              <a:lnSpc>
                <a:spcPct val="115000"/>
              </a:lnSpc>
              <a:spcAft>
                <a:spcPts val="1000"/>
              </a:spcAft>
            </a:pPr>
            <a:r>
              <a:rPr lang="en-US" kern="100">
                <a:effectLst/>
                <a:latin typeface="Arial"/>
                <a:ea typeface="Calibri"/>
                <a:cs typeface="Arial"/>
              </a:rPr>
              <a:t>Predictably, the higher the sanction, the fewer the cases.</a:t>
            </a:r>
            <a:endParaRPr lang="fr-FR" kern="100">
              <a:effectLst/>
              <a:latin typeface="Arial"/>
              <a:ea typeface="Calibri"/>
              <a:cs typeface="Arial"/>
            </a:endParaRPr>
          </a:p>
          <a:p>
            <a:pPr algn="just">
              <a:lnSpc>
                <a:spcPct val="115000"/>
              </a:lnSpc>
              <a:spcAft>
                <a:spcPts val="1000"/>
              </a:spcAft>
            </a:pPr>
            <a:r>
              <a:rPr lang="en-US" kern="100">
                <a:latin typeface="Arial"/>
                <a:ea typeface="Calibri"/>
                <a:cs typeface="Arial"/>
              </a:rPr>
              <a:t>We</a:t>
            </a:r>
            <a:r>
              <a:rPr lang="en-US" kern="100">
                <a:effectLst/>
                <a:latin typeface="Arial"/>
                <a:ea typeface="Calibri"/>
                <a:cs typeface="Arial"/>
              </a:rPr>
              <a:t> only take decisions, not referral orders</a:t>
            </a:r>
            <a:r>
              <a:rPr lang="en-US" kern="100">
                <a:latin typeface="Arial"/>
                <a:ea typeface="Calibri"/>
                <a:cs typeface="Arial"/>
              </a:rPr>
              <a:t>. </a:t>
            </a:r>
            <a:endParaRPr lang="fr-FR" kern="100">
              <a:effectLst/>
              <a:latin typeface="Arial"/>
              <a:ea typeface="Calibri"/>
              <a:cs typeface="Arial"/>
            </a:endParaRPr>
          </a:p>
          <a:p>
            <a:pPr marL="0" indent="0">
              <a:buNone/>
            </a:pPr>
            <a:endParaRPr lang="fr-FR"/>
          </a:p>
          <a:p>
            <a:endParaRPr lang="fr-F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23</a:t>
            </a:fld>
            <a:endParaRPr lang="fr-FR"/>
          </a:p>
        </p:txBody>
      </p:sp>
    </p:spTree>
    <p:extLst>
      <p:ext uri="{BB962C8B-B14F-4D97-AF65-F5344CB8AC3E}">
        <p14:creationId xmlns:p14="http://schemas.microsoft.com/office/powerpoint/2010/main" val="1716635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What</a:t>
            </a:r>
            <a:r>
              <a:rPr lang="fr-FR"/>
              <a:t> are the </a:t>
            </a:r>
            <a:r>
              <a:rPr lang="fr-FR" err="1"/>
              <a:t>results</a:t>
            </a:r>
            <a:r>
              <a:rPr lang="fr-FR"/>
              <a:t> </a:t>
            </a:r>
            <a:r>
              <a:rPr lang="fr-FR" b="1">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24</a:t>
            </a:fld>
            <a:endParaRPr lang="fr-FR"/>
          </a:p>
        </p:txBody>
      </p:sp>
      <p:pic>
        <p:nvPicPr>
          <p:cNvPr id="9" name="Picture 8">
            <a:extLst>
              <a:ext uri="{FF2B5EF4-FFF2-40B4-BE49-F238E27FC236}">
                <a16:creationId xmlns:a16="http://schemas.microsoft.com/office/drawing/2014/main" id="{834C1846-E9FF-56F7-039E-F7BB8251D589}"/>
              </a:ext>
            </a:extLst>
          </p:cNvPr>
          <p:cNvPicPr>
            <a:picLocks noChangeAspect="1"/>
          </p:cNvPicPr>
          <p:nvPr/>
        </p:nvPicPr>
        <p:blipFill>
          <a:blip r:embed="rId2"/>
          <a:stretch>
            <a:fillRect/>
          </a:stretch>
        </p:blipFill>
        <p:spPr>
          <a:xfrm>
            <a:off x="838200" y="1069840"/>
            <a:ext cx="5314950" cy="3752850"/>
          </a:xfrm>
          <a:prstGeom prst="rect">
            <a:avLst/>
          </a:prstGeom>
        </p:spPr>
      </p:pic>
      <p:graphicFrame>
        <p:nvGraphicFramePr>
          <p:cNvPr id="10" name="Chart 9">
            <a:extLst>
              <a:ext uri="{FF2B5EF4-FFF2-40B4-BE49-F238E27FC236}">
                <a16:creationId xmlns:a16="http://schemas.microsoft.com/office/drawing/2014/main" id="{FCD8DED8-269F-FE95-479C-6AAD483EE43B}"/>
              </a:ext>
            </a:extLst>
          </p:cNvPr>
          <p:cNvGraphicFramePr>
            <a:graphicFrameLocks/>
          </p:cNvGraphicFramePr>
          <p:nvPr>
            <p:extLst>
              <p:ext uri="{D42A27DB-BD31-4B8C-83A1-F6EECF244321}">
                <p14:modId xmlns:p14="http://schemas.microsoft.com/office/powerpoint/2010/main" val="3587080534"/>
              </p:ext>
            </p:extLst>
          </p:nvPr>
        </p:nvGraphicFramePr>
        <p:xfrm>
          <a:off x="6565537" y="1169676"/>
          <a:ext cx="4572000" cy="21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48DC2B23-41DF-5ABF-C204-F6E4908E9BCE}"/>
              </a:ext>
            </a:extLst>
          </p:cNvPr>
          <p:cNvGraphicFramePr>
            <a:graphicFrameLocks/>
          </p:cNvGraphicFramePr>
          <p:nvPr>
            <p:extLst>
              <p:ext uri="{D42A27DB-BD31-4B8C-83A1-F6EECF244321}">
                <p14:modId xmlns:p14="http://schemas.microsoft.com/office/powerpoint/2010/main" val="327464172"/>
              </p:ext>
            </p:extLst>
          </p:nvPr>
        </p:nvGraphicFramePr>
        <p:xfrm>
          <a:off x="6578237" y="3857552"/>
          <a:ext cx="4572000" cy="2160000"/>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B6DFC39C-4AD4-CE25-A6BD-7AA0A5289FEC}"/>
              </a:ext>
            </a:extLst>
          </p:cNvPr>
          <p:cNvSpPr txBox="1"/>
          <p:nvPr/>
        </p:nvSpPr>
        <p:spPr>
          <a:xfrm>
            <a:off x="6565537" y="746674"/>
            <a:ext cx="4447019" cy="646331"/>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Share of decisions concerning a decision linked to a mark-up</a:t>
            </a:r>
            <a:endParaRPr lang="fr-FR" b="1">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D5901343-1137-AD23-AD8F-E3EED63A2158}"/>
              </a:ext>
            </a:extLst>
          </p:cNvPr>
          <p:cNvSpPr txBox="1"/>
          <p:nvPr/>
        </p:nvSpPr>
        <p:spPr>
          <a:xfrm>
            <a:off x="6565537" y="3343348"/>
            <a:ext cx="4447019" cy="646331"/>
          </a:xfrm>
          <a:prstGeom prst="rect">
            <a:avLst/>
          </a:prstGeom>
          <a:noFill/>
        </p:spPr>
        <p:txBody>
          <a:bodyPr wrap="square" rtlCol="0">
            <a:spAutoFit/>
          </a:bodyPr>
          <a:lstStyle/>
          <a:p>
            <a:pPr algn="ctr"/>
            <a:r>
              <a:rPr lang="en-US" b="1">
                <a:latin typeface="Arial" panose="020B0604020202020204" pitchFamily="34" charset="0"/>
                <a:cs typeface="Arial" panose="020B0604020202020204" pitchFamily="34" charset="0"/>
              </a:rPr>
              <a:t>Breakdown of decisions related to a mark-up</a:t>
            </a:r>
            <a:endParaRPr lang="fr-FR" b="1">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C45C106C-0B19-0428-7E08-377128294162}"/>
              </a:ext>
            </a:extLst>
          </p:cNvPr>
          <p:cNvCxnSpPr>
            <a:cxnSpLocks/>
          </p:cNvCxnSpPr>
          <p:nvPr/>
        </p:nvCxnSpPr>
        <p:spPr>
          <a:xfrm>
            <a:off x="6273800" y="1069840"/>
            <a:ext cx="0" cy="4947712"/>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22A9245-F982-35AC-FCE0-A0E8535CE58E}"/>
              </a:ext>
            </a:extLst>
          </p:cNvPr>
          <p:cNvCxnSpPr>
            <a:cxnSpLocks/>
          </p:cNvCxnSpPr>
          <p:nvPr/>
        </p:nvCxnSpPr>
        <p:spPr>
          <a:xfrm flipH="1">
            <a:off x="6766718" y="3989679"/>
            <a:ext cx="417995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684C3F1-40E8-E4D7-7302-EC623EC74795}"/>
              </a:ext>
            </a:extLst>
          </p:cNvPr>
          <p:cNvCxnSpPr>
            <a:cxnSpLocks/>
          </p:cNvCxnSpPr>
          <p:nvPr/>
        </p:nvCxnSpPr>
        <p:spPr>
          <a:xfrm flipH="1">
            <a:off x="6766718" y="1393005"/>
            <a:ext cx="4179956"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3215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What</a:t>
            </a:r>
            <a:r>
              <a:rPr lang="fr-FR"/>
              <a:t> are the chance of </a:t>
            </a:r>
            <a:r>
              <a:rPr lang="fr-FR" err="1"/>
              <a:t>success</a:t>
            </a:r>
            <a:r>
              <a:rPr lang="fr-FR"/>
              <a:t> </a:t>
            </a:r>
            <a:r>
              <a:rPr lang="fr-FR" b="1">
                <a:latin typeface="Arial" panose="020B0604020202020204" pitchFamily="34" charset="0"/>
                <a:cs typeface="Arial" panose="020B0604020202020204" pitchFamily="34" charset="0"/>
              </a:rPr>
              <a:t>?</a:t>
            </a:r>
          </a:p>
        </p:txBody>
      </p:sp>
      <p:sp>
        <p:nvSpPr>
          <p:cNvPr id="3" name="Content Placeholder 2">
            <a:extLst>
              <a:ext uri="{FF2B5EF4-FFF2-40B4-BE49-F238E27FC236}">
                <a16:creationId xmlns:a16="http://schemas.microsoft.com/office/drawing/2014/main" id="{50C5CA96-2C3D-02DE-3CD1-E49117DC8008}"/>
              </a:ext>
            </a:extLst>
          </p:cNvPr>
          <p:cNvSpPr>
            <a:spLocks noGrp="1"/>
          </p:cNvSpPr>
          <p:nvPr>
            <p:ph idx="1"/>
          </p:nvPr>
        </p:nvSpPr>
        <p:spPr/>
        <p:txBody>
          <a:bodyPr vert="horz" lIns="91440" tIns="45720" rIns="91440" bIns="45720" rtlCol="0" anchor="t">
            <a:normAutofit/>
          </a:bodyPr>
          <a:lstStyle/>
          <a:p>
            <a:pPr algn="just">
              <a:lnSpc>
                <a:spcPct val="115000"/>
              </a:lnSpc>
              <a:spcAft>
                <a:spcPts val="1000"/>
              </a:spcAft>
            </a:pPr>
            <a:r>
              <a:rPr lang="en-US" kern="100">
                <a:effectLst/>
                <a:latin typeface="Arial"/>
                <a:ea typeface="Calibri"/>
                <a:cs typeface="Arial"/>
              </a:rPr>
              <a:t>There are </a:t>
            </a:r>
            <a:r>
              <a:rPr lang="en-US" b="1" kern="100">
                <a:effectLst/>
                <a:latin typeface="Arial"/>
                <a:ea typeface="Calibri"/>
                <a:cs typeface="Arial"/>
              </a:rPr>
              <a:t>around 600 decisions that have not been rejected</a:t>
            </a:r>
            <a:r>
              <a:rPr lang="en-US" kern="100">
                <a:effectLst/>
                <a:latin typeface="Arial"/>
                <a:ea typeface="Calibri"/>
                <a:cs typeface="Arial"/>
              </a:rPr>
              <a:t>, which confirms that the study is interesting</a:t>
            </a:r>
            <a:endParaRPr lang="en-US" kern="100">
              <a:latin typeface="Arial"/>
              <a:ea typeface="Calibri"/>
              <a:cs typeface="Arial"/>
            </a:endParaRPr>
          </a:p>
          <a:p>
            <a:endParaRPr lang="fr-FR" b="1"/>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25</a:t>
            </a:fld>
            <a:endParaRPr lang="fr-FR"/>
          </a:p>
        </p:txBody>
      </p:sp>
      <p:pic>
        <p:nvPicPr>
          <p:cNvPr id="7" name="Picture 6">
            <a:extLst>
              <a:ext uri="{FF2B5EF4-FFF2-40B4-BE49-F238E27FC236}">
                <a16:creationId xmlns:a16="http://schemas.microsoft.com/office/drawing/2014/main" id="{A35F63EF-CBA6-B6F4-E287-935EBCEC6510}"/>
              </a:ext>
            </a:extLst>
          </p:cNvPr>
          <p:cNvPicPr>
            <a:picLocks noChangeAspect="1"/>
          </p:cNvPicPr>
          <p:nvPr/>
        </p:nvPicPr>
        <p:blipFill>
          <a:blip r:embed="rId2"/>
          <a:stretch>
            <a:fillRect/>
          </a:stretch>
        </p:blipFill>
        <p:spPr>
          <a:xfrm>
            <a:off x="838200" y="3125788"/>
            <a:ext cx="5324475" cy="1714500"/>
          </a:xfrm>
          <a:prstGeom prst="rect">
            <a:avLst/>
          </a:prstGeom>
        </p:spPr>
      </p:pic>
      <p:pic>
        <p:nvPicPr>
          <p:cNvPr id="9" name="Picture 8">
            <a:extLst>
              <a:ext uri="{FF2B5EF4-FFF2-40B4-BE49-F238E27FC236}">
                <a16:creationId xmlns:a16="http://schemas.microsoft.com/office/drawing/2014/main" id="{C2CB25E8-DDC0-8859-6613-5AA54CBA118B}"/>
              </a:ext>
            </a:extLst>
          </p:cNvPr>
          <p:cNvPicPr>
            <a:picLocks noChangeAspect="1"/>
          </p:cNvPicPr>
          <p:nvPr/>
        </p:nvPicPr>
        <p:blipFill>
          <a:blip r:embed="rId3"/>
          <a:stretch>
            <a:fillRect/>
          </a:stretch>
        </p:blipFill>
        <p:spPr>
          <a:xfrm>
            <a:off x="6208781" y="3125788"/>
            <a:ext cx="5343525" cy="2962275"/>
          </a:xfrm>
          <a:prstGeom prst="rect">
            <a:avLst/>
          </a:prstGeom>
        </p:spPr>
      </p:pic>
      <p:cxnSp>
        <p:nvCxnSpPr>
          <p:cNvPr id="10" name="Straight Connector 9">
            <a:extLst>
              <a:ext uri="{FF2B5EF4-FFF2-40B4-BE49-F238E27FC236}">
                <a16:creationId xmlns:a16="http://schemas.microsoft.com/office/drawing/2014/main" id="{89EB2D1C-9E44-D522-7AD6-90D3A8CDED64}"/>
              </a:ext>
            </a:extLst>
          </p:cNvPr>
          <p:cNvCxnSpPr>
            <a:cxnSpLocks/>
          </p:cNvCxnSpPr>
          <p:nvPr/>
        </p:nvCxnSpPr>
        <p:spPr>
          <a:xfrm flipH="1">
            <a:off x="4006022" y="2946400"/>
            <a:ext cx="4179956"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8C340D29-0D36-BD71-DCD6-78894096F2CD}"/>
              </a:ext>
            </a:extLst>
          </p:cNvPr>
          <p:cNvSpPr/>
          <p:nvPr/>
        </p:nvSpPr>
        <p:spPr>
          <a:xfrm>
            <a:off x="6208781" y="4241800"/>
            <a:ext cx="2693919" cy="1846263"/>
          </a:xfrm>
          <a:prstGeom prst="rect">
            <a:avLst/>
          </a:prstGeom>
          <a:noFill/>
          <a:ln w="38100">
            <a:solidFill>
              <a:srgbClr val="8BBA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64746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What</a:t>
            </a:r>
            <a:r>
              <a:rPr lang="fr-FR"/>
              <a:t> are the chance of </a:t>
            </a:r>
            <a:r>
              <a:rPr lang="fr-FR" err="1"/>
              <a:t>success</a:t>
            </a:r>
            <a:r>
              <a:rPr lang="fr-FR"/>
              <a:t> </a:t>
            </a:r>
            <a:r>
              <a:rPr lang="fr-FR" b="1">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26</a:t>
            </a:fld>
            <a:endParaRPr lang="fr-FR"/>
          </a:p>
        </p:txBody>
      </p:sp>
      <p:graphicFrame>
        <p:nvGraphicFramePr>
          <p:cNvPr id="12" name="Chart 11">
            <a:extLst>
              <a:ext uri="{FF2B5EF4-FFF2-40B4-BE49-F238E27FC236}">
                <a16:creationId xmlns:a16="http://schemas.microsoft.com/office/drawing/2014/main" id="{8EF6684A-E150-3C17-46F3-A6AEDFB45116}"/>
              </a:ext>
            </a:extLst>
          </p:cNvPr>
          <p:cNvGraphicFramePr>
            <a:graphicFrameLocks/>
          </p:cNvGraphicFramePr>
          <p:nvPr>
            <p:extLst>
              <p:ext uri="{D42A27DB-BD31-4B8C-83A1-F6EECF244321}">
                <p14:modId xmlns:p14="http://schemas.microsoft.com/office/powerpoint/2010/main" val="560087757"/>
              </p:ext>
            </p:extLst>
          </p:nvPr>
        </p:nvGraphicFramePr>
        <p:xfrm>
          <a:off x="838200" y="1435100"/>
          <a:ext cx="10515600" cy="4913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4813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25BE-4597-0DEF-D464-8B99DAE504FD}"/>
              </a:ext>
            </a:extLst>
          </p:cNvPr>
          <p:cNvSpPr>
            <a:spLocks noGrp="1"/>
          </p:cNvSpPr>
          <p:nvPr>
            <p:ph type="title"/>
          </p:nvPr>
        </p:nvSpPr>
        <p:spPr/>
        <p:txBody>
          <a:bodyPr/>
          <a:lstStyle/>
          <a:p>
            <a:r>
              <a:rPr lang="en-US"/>
              <a:t>Can we get more insights from this analysis</a:t>
            </a:r>
            <a:r>
              <a:rPr lang="en-US" b="1">
                <a:latin typeface="Arial" panose="020B0604020202020204" pitchFamily="34" charset="0"/>
                <a:cs typeface="Arial" panose="020B0604020202020204" pitchFamily="34" charset="0"/>
              </a:rPr>
              <a:t>?</a:t>
            </a:r>
            <a:endParaRPr lang="fr-FR" b="1">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149A667-11E7-5264-4E99-2E2AC84A4D03}"/>
              </a:ext>
            </a:extLst>
          </p:cNvPr>
          <p:cNvSpPr>
            <a:spLocks noGrp="1"/>
          </p:cNvSpPr>
          <p:nvPr>
            <p:ph type="sldNum" sz="quarter" idx="12"/>
          </p:nvPr>
        </p:nvSpPr>
        <p:spPr/>
        <p:txBody>
          <a:bodyPr/>
          <a:lstStyle/>
          <a:p>
            <a:fld id="{D7D02F96-3A0A-44FD-8FED-43508D5F0AEA}" type="slidenum">
              <a:rPr lang="fr-FR" smtClean="0"/>
              <a:t>27</a:t>
            </a:fld>
            <a:endParaRPr lang="fr-FR"/>
          </a:p>
        </p:txBody>
      </p:sp>
      <p:sp>
        <p:nvSpPr>
          <p:cNvPr id="3" name="Content Placeholder 2">
            <a:extLst>
              <a:ext uri="{FF2B5EF4-FFF2-40B4-BE49-F238E27FC236}">
                <a16:creationId xmlns:a16="http://schemas.microsoft.com/office/drawing/2014/main" id="{2FBB8E00-4A90-E6E5-F7C4-4C331D91AE26}"/>
              </a:ext>
            </a:extLst>
          </p:cNvPr>
          <p:cNvSpPr>
            <a:spLocks noGrp="1"/>
          </p:cNvSpPr>
          <p:nvPr>
            <p:ph idx="1"/>
          </p:nvPr>
        </p:nvSpPr>
        <p:spPr>
          <a:xfrm>
            <a:off x="838200" y="1152525"/>
            <a:ext cx="10515600" cy="4351338"/>
          </a:xfrm>
        </p:spPr>
        <p:txBody>
          <a:bodyPr vert="horz" lIns="91440" tIns="45720" rIns="91440" bIns="45720" rtlCol="0" anchor="t">
            <a:normAutofit/>
          </a:bodyPr>
          <a:lstStyle/>
          <a:p>
            <a:endParaRPr lang="en-US" b="1"/>
          </a:p>
          <a:p>
            <a:r>
              <a:rPr lang="en-US" b="1">
                <a:latin typeface="Arial"/>
                <a:cs typeface="Arial"/>
              </a:rPr>
              <a:t>Place where the decision was taken</a:t>
            </a:r>
          </a:p>
          <a:p>
            <a:endParaRPr lang="en-US" b="1"/>
          </a:p>
          <a:p>
            <a:r>
              <a:rPr lang="en-US" b="1">
                <a:latin typeface="Arial"/>
                <a:cs typeface="Arial"/>
              </a:rPr>
              <a:t>Type of plaintiff</a:t>
            </a:r>
            <a:endParaRPr lang="fr-FR" b="1">
              <a:latin typeface="Arial"/>
              <a:cs typeface="Arial"/>
            </a:endParaRPr>
          </a:p>
          <a:p>
            <a:endParaRPr lang="fr-FR" b="1"/>
          </a:p>
        </p:txBody>
      </p:sp>
    </p:spTree>
    <p:extLst>
      <p:ext uri="{BB962C8B-B14F-4D97-AF65-F5344CB8AC3E}">
        <p14:creationId xmlns:p14="http://schemas.microsoft.com/office/powerpoint/2010/main" val="326597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25BE-4597-0DEF-D464-8B99DAE504FD}"/>
              </a:ext>
            </a:extLst>
          </p:cNvPr>
          <p:cNvSpPr>
            <a:spLocks noGrp="1"/>
          </p:cNvSpPr>
          <p:nvPr>
            <p:ph type="title"/>
          </p:nvPr>
        </p:nvSpPr>
        <p:spPr/>
        <p:txBody>
          <a:bodyPr/>
          <a:lstStyle/>
          <a:p>
            <a:r>
              <a:rPr lang="en-US"/>
              <a:t>Can we get more insights from this analysis</a:t>
            </a:r>
            <a:r>
              <a:rPr lang="en-US" b="1">
                <a:latin typeface="Arial" panose="020B0604020202020204" pitchFamily="34" charset="0"/>
                <a:cs typeface="Arial" panose="020B0604020202020204" pitchFamily="34" charset="0"/>
              </a:rPr>
              <a:t>?</a:t>
            </a:r>
            <a:endParaRPr lang="fr-FR" b="1">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149A667-11E7-5264-4E99-2E2AC84A4D03}"/>
              </a:ext>
            </a:extLst>
          </p:cNvPr>
          <p:cNvSpPr>
            <a:spLocks noGrp="1"/>
          </p:cNvSpPr>
          <p:nvPr>
            <p:ph type="sldNum" sz="quarter" idx="12"/>
          </p:nvPr>
        </p:nvSpPr>
        <p:spPr/>
        <p:txBody>
          <a:bodyPr/>
          <a:lstStyle/>
          <a:p>
            <a:fld id="{D7D02F96-3A0A-44FD-8FED-43508D5F0AEA}" type="slidenum">
              <a:rPr lang="fr-FR" smtClean="0"/>
              <a:t>28</a:t>
            </a:fld>
            <a:endParaRPr lang="fr-FR"/>
          </a:p>
        </p:txBody>
      </p:sp>
      <p:sp>
        <p:nvSpPr>
          <p:cNvPr id="3" name="Content Placeholder 2">
            <a:extLst>
              <a:ext uri="{FF2B5EF4-FFF2-40B4-BE49-F238E27FC236}">
                <a16:creationId xmlns:a16="http://schemas.microsoft.com/office/drawing/2014/main" id="{2FBB8E00-4A90-E6E5-F7C4-4C331D91AE26}"/>
              </a:ext>
            </a:extLst>
          </p:cNvPr>
          <p:cNvSpPr>
            <a:spLocks noGrp="1"/>
          </p:cNvSpPr>
          <p:nvPr>
            <p:ph idx="1"/>
          </p:nvPr>
        </p:nvSpPr>
        <p:spPr>
          <a:xfrm>
            <a:off x="838200" y="1152525"/>
            <a:ext cx="10515600" cy="4351338"/>
          </a:xfrm>
        </p:spPr>
        <p:txBody>
          <a:bodyPr>
            <a:normAutofit/>
          </a:bodyPr>
          <a:lstStyle/>
          <a:p>
            <a:r>
              <a:rPr lang="en-US"/>
              <a:t>We are looking for the </a:t>
            </a:r>
            <a:r>
              <a:rPr lang="en-US" b="1"/>
              <a:t>place where the decision was taken</a:t>
            </a:r>
          </a:p>
          <a:p>
            <a:endParaRPr lang="fr-FR" b="1"/>
          </a:p>
        </p:txBody>
      </p:sp>
      <p:pic>
        <p:nvPicPr>
          <p:cNvPr id="6" name="Picture 5">
            <a:extLst>
              <a:ext uri="{FF2B5EF4-FFF2-40B4-BE49-F238E27FC236}">
                <a16:creationId xmlns:a16="http://schemas.microsoft.com/office/drawing/2014/main" id="{5C8D7E12-CD27-2A56-9187-09B6135EBC2F}"/>
              </a:ext>
            </a:extLst>
          </p:cNvPr>
          <p:cNvPicPr>
            <a:picLocks noChangeAspect="1"/>
          </p:cNvPicPr>
          <p:nvPr/>
        </p:nvPicPr>
        <p:blipFill>
          <a:blip r:embed="rId2"/>
          <a:stretch>
            <a:fillRect/>
          </a:stretch>
        </p:blipFill>
        <p:spPr>
          <a:xfrm>
            <a:off x="838200" y="1751012"/>
            <a:ext cx="5200650" cy="4448175"/>
          </a:xfrm>
          <a:prstGeom prst="rect">
            <a:avLst/>
          </a:prstGeom>
        </p:spPr>
      </p:pic>
      <p:pic>
        <p:nvPicPr>
          <p:cNvPr id="17412" name="Picture 4">
            <a:extLst>
              <a:ext uri="{FF2B5EF4-FFF2-40B4-BE49-F238E27FC236}">
                <a16:creationId xmlns:a16="http://schemas.microsoft.com/office/drawing/2014/main" id="{8CC45808-F2E5-9E7B-1191-CA535E9FF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9148" y="1658862"/>
            <a:ext cx="4184652" cy="3540276"/>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BBC09915-B1BF-59E2-9336-83CD2F66A354}"/>
              </a:ext>
            </a:extLst>
          </p:cNvPr>
          <p:cNvSpPr txBox="1">
            <a:spLocks/>
          </p:cNvSpPr>
          <p:nvPr/>
        </p:nvSpPr>
        <p:spPr>
          <a:xfrm>
            <a:off x="7734775" y="5402672"/>
            <a:ext cx="5618205" cy="3490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a:sym typeface="Wingdings" panose="05000000000000000000" pitchFamily="2" charset="2"/>
              </a:rPr>
              <a:t> </a:t>
            </a:r>
            <a:r>
              <a:rPr lang="en-US" sz="1200"/>
              <a:t>Paris, Marseille, Lyon, Lille, Versailles,…</a:t>
            </a:r>
            <a:endParaRPr lang="en-US" sz="1200" b="1"/>
          </a:p>
        </p:txBody>
      </p:sp>
      <p:cxnSp>
        <p:nvCxnSpPr>
          <p:cNvPr id="7" name="Straight Connector 6">
            <a:extLst>
              <a:ext uri="{FF2B5EF4-FFF2-40B4-BE49-F238E27FC236}">
                <a16:creationId xmlns:a16="http://schemas.microsoft.com/office/drawing/2014/main" id="{3F7D6C24-0200-7EE6-AA84-1BAE080A5AAB}"/>
              </a:ext>
            </a:extLst>
          </p:cNvPr>
          <p:cNvCxnSpPr>
            <a:cxnSpLocks/>
          </p:cNvCxnSpPr>
          <p:nvPr/>
        </p:nvCxnSpPr>
        <p:spPr>
          <a:xfrm flipH="1">
            <a:off x="3948872" y="1662112"/>
            <a:ext cx="4179956" cy="0"/>
          </a:xfrm>
          <a:prstGeom prst="line">
            <a:avLst/>
          </a:prstGeom>
        </p:spPr>
        <p:style>
          <a:lnRef idx="2">
            <a:schemeClr val="accent1"/>
          </a:lnRef>
          <a:fillRef idx="0">
            <a:schemeClr val="accent1"/>
          </a:fillRef>
          <a:effectRef idx="1">
            <a:schemeClr val="accent1"/>
          </a:effectRef>
          <a:fontRef idx="minor">
            <a:schemeClr val="tx1"/>
          </a:fontRef>
        </p:style>
      </p:cxnSp>
      <p:pic>
        <p:nvPicPr>
          <p:cNvPr id="8" name="Image 7">
            <a:extLst>
              <a:ext uri="{FF2B5EF4-FFF2-40B4-BE49-F238E27FC236}">
                <a16:creationId xmlns:a16="http://schemas.microsoft.com/office/drawing/2014/main" id="{C6CC5D41-C860-A98D-E8DE-2674BAA282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6157814"/>
            <a:ext cx="7772400" cy="457200"/>
          </a:xfrm>
          <a:prstGeom prst="rect">
            <a:avLst/>
          </a:prstGeom>
        </p:spPr>
      </p:pic>
    </p:spTree>
    <p:extLst>
      <p:ext uri="{BB962C8B-B14F-4D97-AF65-F5344CB8AC3E}">
        <p14:creationId xmlns:p14="http://schemas.microsoft.com/office/powerpoint/2010/main" val="2370930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25BE-4597-0DEF-D464-8B99DAE504FD}"/>
              </a:ext>
            </a:extLst>
          </p:cNvPr>
          <p:cNvSpPr>
            <a:spLocks noGrp="1"/>
          </p:cNvSpPr>
          <p:nvPr>
            <p:ph type="title"/>
          </p:nvPr>
        </p:nvSpPr>
        <p:spPr/>
        <p:txBody>
          <a:bodyPr/>
          <a:lstStyle/>
          <a:p>
            <a:r>
              <a:rPr lang="en-US"/>
              <a:t>Can we get more insights from this analysis</a:t>
            </a:r>
            <a:r>
              <a:rPr lang="en-US" b="1">
                <a:latin typeface="Arial" panose="020B0604020202020204" pitchFamily="34" charset="0"/>
                <a:cs typeface="Arial" panose="020B0604020202020204" pitchFamily="34" charset="0"/>
              </a:rPr>
              <a:t>?</a:t>
            </a:r>
            <a:endParaRPr lang="fr-FR" b="1">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149A667-11E7-5264-4E99-2E2AC84A4D03}"/>
              </a:ext>
            </a:extLst>
          </p:cNvPr>
          <p:cNvSpPr>
            <a:spLocks noGrp="1"/>
          </p:cNvSpPr>
          <p:nvPr>
            <p:ph type="sldNum" sz="quarter" idx="12"/>
          </p:nvPr>
        </p:nvSpPr>
        <p:spPr/>
        <p:txBody>
          <a:bodyPr/>
          <a:lstStyle/>
          <a:p>
            <a:fld id="{D7D02F96-3A0A-44FD-8FED-43508D5F0AEA}" type="slidenum">
              <a:rPr lang="fr-FR" smtClean="0"/>
              <a:t>29</a:t>
            </a:fld>
            <a:endParaRPr lang="fr-FR"/>
          </a:p>
        </p:txBody>
      </p:sp>
      <p:sp>
        <p:nvSpPr>
          <p:cNvPr id="3" name="Content Placeholder 2">
            <a:extLst>
              <a:ext uri="{FF2B5EF4-FFF2-40B4-BE49-F238E27FC236}">
                <a16:creationId xmlns:a16="http://schemas.microsoft.com/office/drawing/2014/main" id="{2FBB8E00-4A90-E6E5-F7C4-4C331D91AE26}"/>
              </a:ext>
            </a:extLst>
          </p:cNvPr>
          <p:cNvSpPr>
            <a:spLocks noGrp="1"/>
          </p:cNvSpPr>
          <p:nvPr>
            <p:ph idx="1"/>
          </p:nvPr>
        </p:nvSpPr>
        <p:spPr>
          <a:xfrm>
            <a:off x="838200" y="1152525"/>
            <a:ext cx="10515600" cy="4351338"/>
          </a:xfrm>
        </p:spPr>
        <p:txBody>
          <a:bodyPr>
            <a:normAutofit/>
          </a:bodyPr>
          <a:lstStyle/>
          <a:p>
            <a:r>
              <a:rPr lang="en-US"/>
              <a:t>We are looking for the </a:t>
            </a:r>
            <a:r>
              <a:rPr lang="en-US" b="1"/>
              <a:t>type of plaintiff</a:t>
            </a:r>
            <a:r>
              <a:rPr lang="en-US"/>
              <a:t>: we want to categorize legal entities and private individuals</a:t>
            </a:r>
          </a:p>
          <a:p>
            <a:endParaRPr lang="fr-FR" b="1"/>
          </a:p>
          <a:p>
            <a:pPr marL="514350" indent="-514350">
              <a:buAutoNum type="arabicPeriod"/>
            </a:pPr>
            <a:r>
              <a:rPr lang="fr-FR" err="1"/>
              <a:t>Find</a:t>
            </a:r>
            <a:r>
              <a:rPr lang="fr-FR"/>
              <a:t> sentences </a:t>
            </a:r>
            <a:r>
              <a:rPr lang="fr-FR" err="1"/>
              <a:t>where</a:t>
            </a:r>
            <a:r>
              <a:rPr lang="fr-FR"/>
              <a:t> the type </a:t>
            </a:r>
            <a:r>
              <a:rPr lang="fr-FR" err="1"/>
              <a:t>is</a:t>
            </a:r>
            <a:r>
              <a:rPr lang="fr-FR"/>
              <a:t> </a:t>
            </a:r>
            <a:r>
              <a:rPr lang="fr-FR" err="1"/>
              <a:t>mentionned</a:t>
            </a:r>
            <a:endParaRPr lang="fr-FR"/>
          </a:p>
          <a:p>
            <a:pPr marL="514350" indent="-514350">
              <a:buAutoNum type="arabicPeriod"/>
            </a:pPr>
            <a:r>
              <a:rPr lang="fr-FR" err="1"/>
              <a:t>Find</a:t>
            </a:r>
            <a:r>
              <a:rPr lang="fr-FR"/>
              <a:t> the type of </a:t>
            </a:r>
            <a:r>
              <a:rPr lang="fr-FR" err="1"/>
              <a:t>plaintiff</a:t>
            </a:r>
            <a:r>
              <a:rPr lang="fr-FR"/>
              <a:t> </a:t>
            </a:r>
            <a:r>
              <a:rPr lang="fr-FR" err="1"/>
              <a:t>with</a:t>
            </a:r>
            <a:r>
              <a:rPr lang="fr-FR"/>
              <a:t> </a:t>
            </a:r>
            <a:r>
              <a:rPr lang="fr-FR" err="1"/>
              <a:t>recurring</a:t>
            </a:r>
            <a:r>
              <a:rPr lang="fr-FR"/>
              <a:t> expressions </a:t>
            </a:r>
          </a:p>
          <a:p>
            <a:pPr marL="514350" indent="-514350">
              <a:buAutoNum type="arabicPeriod"/>
            </a:pPr>
            <a:r>
              <a:rPr lang="fr-FR" err="1"/>
              <a:t>Results</a:t>
            </a:r>
            <a:endParaRPr lang="fr-FR"/>
          </a:p>
        </p:txBody>
      </p:sp>
    </p:spTree>
    <p:extLst>
      <p:ext uri="{BB962C8B-B14F-4D97-AF65-F5344CB8AC3E}">
        <p14:creationId xmlns:p14="http://schemas.microsoft.com/office/powerpoint/2010/main" val="165760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C792-F096-E499-BAFD-83B455AA050C}"/>
              </a:ext>
            </a:extLst>
          </p:cNvPr>
          <p:cNvSpPr>
            <a:spLocks noGrp="1"/>
          </p:cNvSpPr>
          <p:nvPr>
            <p:ph type="ctrTitle"/>
          </p:nvPr>
        </p:nvSpPr>
        <p:spPr/>
        <p:txBody>
          <a:bodyPr/>
          <a:lstStyle/>
          <a:p>
            <a:r>
              <a:rPr lang="fr-FR">
                <a:latin typeface="Larken DEMO Bold" panose="00000800000000000000" pitchFamily="50" charset="0"/>
              </a:rPr>
              <a:t>A. Our Topic</a:t>
            </a:r>
          </a:p>
        </p:txBody>
      </p:sp>
      <p:sp>
        <p:nvSpPr>
          <p:cNvPr id="3" name="Subtitle 2">
            <a:extLst>
              <a:ext uri="{FF2B5EF4-FFF2-40B4-BE49-F238E27FC236}">
                <a16:creationId xmlns:a16="http://schemas.microsoft.com/office/drawing/2014/main" id="{8EAF0FF9-9F49-0C1A-1F85-ACCA25F1A7E8}"/>
              </a:ext>
            </a:extLst>
          </p:cNvPr>
          <p:cNvSpPr>
            <a:spLocks noGrp="1"/>
          </p:cNvSpPr>
          <p:nvPr>
            <p:ph type="subTitle" idx="1"/>
          </p:nvPr>
        </p:nvSpPr>
        <p:spPr>
          <a:xfrm>
            <a:off x="1523999" y="3602037"/>
            <a:ext cx="9488557" cy="2560223"/>
          </a:xfrm>
        </p:spPr>
        <p:txBody>
          <a:bodyPr>
            <a:normAutofit/>
          </a:bodyPr>
          <a:lstStyle/>
          <a:p>
            <a:r>
              <a:rPr lang="en-GB">
                <a:latin typeface="Larken DEMO Light" panose="00000400000000000000" pitchFamily="50" charset="0"/>
              </a:rPr>
              <a:t>Topic Context, Research Question, Data </a:t>
            </a:r>
            <a:r>
              <a:rPr lang="en-GB" err="1">
                <a:latin typeface="Larken DEMO Light" panose="00000400000000000000" pitchFamily="50" charset="0"/>
              </a:rPr>
              <a:t>availabilty</a:t>
            </a:r>
            <a:endParaRPr lang="en-GB">
              <a:latin typeface="Larken DEMO Light" panose="00000400000000000000" pitchFamily="50" charset="0"/>
            </a:endParaRPr>
          </a:p>
        </p:txBody>
      </p:sp>
      <p:pic>
        <p:nvPicPr>
          <p:cNvPr id="8" name="Picture 7">
            <a:extLst>
              <a:ext uri="{FF2B5EF4-FFF2-40B4-BE49-F238E27FC236}">
                <a16:creationId xmlns:a16="http://schemas.microsoft.com/office/drawing/2014/main" id="{23BC5503-6DC4-EFC3-6AE1-BFED33663B3D}"/>
              </a:ext>
            </a:extLst>
          </p:cNvPr>
          <p:cNvPicPr>
            <a:picLocks noChangeAspect="1"/>
          </p:cNvPicPr>
          <p:nvPr/>
        </p:nvPicPr>
        <p:blipFill>
          <a:blip r:embed="rId2"/>
          <a:stretch>
            <a:fillRect/>
          </a:stretch>
        </p:blipFill>
        <p:spPr>
          <a:xfrm>
            <a:off x="10062955" y="363624"/>
            <a:ext cx="1899202" cy="367179"/>
          </a:xfrm>
          <a:prstGeom prst="rect">
            <a:avLst/>
          </a:prstGeom>
        </p:spPr>
      </p:pic>
      <p:sp>
        <p:nvSpPr>
          <p:cNvPr id="9" name="Slide Number Placeholder 8">
            <a:extLst>
              <a:ext uri="{FF2B5EF4-FFF2-40B4-BE49-F238E27FC236}">
                <a16:creationId xmlns:a16="http://schemas.microsoft.com/office/drawing/2014/main" id="{8BA1A972-101B-6FD6-8524-8FCBBC47459B}"/>
              </a:ext>
            </a:extLst>
          </p:cNvPr>
          <p:cNvSpPr>
            <a:spLocks noGrp="1"/>
          </p:cNvSpPr>
          <p:nvPr>
            <p:ph type="sldNum" sz="quarter" idx="12"/>
          </p:nvPr>
        </p:nvSpPr>
        <p:spPr/>
        <p:txBody>
          <a:bodyPr/>
          <a:lstStyle/>
          <a:p>
            <a:fld id="{D7D02F96-3A0A-44FD-8FED-43508D5F0AEA}" type="slidenum">
              <a:rPr lang="fr-FR" smtClean="0"/>
              <a:t>3</a:t>
            </a:fld>
            <a:endParaRPr lang="fr-FR"/>
          </a:p>
        </p:txBody>
      </p:sp>
    </p:spTree>
    <p:extLst>
      <p:ext uri="{BB962C8B-B14F-4D97-AF65-F5344CB8AC3E}">
        <p14:creationId xmlns:p14="http://schemas.microsoft.com/office/powerpoint/2010/main" val="2973018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25BE-4597-0DEF-D464-8B99DAE504FD}"/>
              </a:ext>
            </a:extLst>
          </p:cNvPr>
          <p:cNvSpPr>
            <a:spLocks noGrp="1"/>
          </p:cNvSpPr>
          <p:nvPr>
            <p:ph type="title"/>
          </p:nvPr>
        </p:nvSpPr>
        <p:spPr/>
        <p:txBody>
          <a:bodyPr/>
          <a:lstStyle/>
          <a:p>
            <a:r>
              <a:rPr lang="en-US"/>
              <a:t>Can we get more insights from this analysis</a:t>
            </a:r>
            <a:r>
              <a:rPr lang="en-US" b="1">
                <a:latin typeface="Arial" panose="020B0604020202020204" pitchFamily="34" charset="0"/>
                <a:cs typeface="Arial" panose="020B0604020202020204" pitchFamily="34" charset="0"/>
              </a:rPr>
              <a:t>?</a:t>
            </a:r>
            <a:endParaRPr lang="fr-FR" b="1">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149A667-11E7-5264-4E99-2E2AC84A4D03}"/>
              </a:ext>
            </a:extLst>
          </p:cNvPr>
          <p:cNvSpPr>
            <a:spLocks noGrp="1"/>
          </p:cNvSpPr>
          <p:nvPr>
            <p:ph type="sldNum" sz="quarter" idx="12"/>
          </p:nvPr>
        </p:nvSpPr>
        <p:spPr/>
        <p:txBody>
          <a:bodyPr/>
          <a:lstStyle/>
          <a:p>
            <a:fld id="{D7D02F96-3A0A-44FD-8FED-43508D5F0AEA}" type="slidenum">
              <a:rPr lang="fr-FR" smtClean="0"/>
              <a:t>30</a:t>
            </a:fld>
            <a:endParaRPr lang="fr-FR"/>
          </a:p>
        </p:txBody>
      </p:sp>
      <p:pic>
        <p:nvPicPr>
          <p:cNvPr id="7" name="Picture 6">
            <a:extLst>
              <a:ext uri="{FF2B5EF4-FFF2-40B4-BE49-F238E27FC236}">
                <a16:creationId xmlns:a16="http://schemas.microsoft.com/office/drawing/2014/main" id="{2668C9AE-BC73-C3E5-24A5-FAAA5C7C4059}"/>
              </a:ext>
            </a:extLst>
          </p:cNvPr>
          <p:cNvPicPr>
            <a:picLocks noChangeAspect="1"/>
          </p:cNvPicPr>
          <p:nvPr/>
        </p:nvPicPr>
        <p:blipFill>
          <a:blip r:embed="rId2"/>
          <a:stretch>
            <a:fillRect/>
          </a:stretch>
        </p:blipFill>
        <p:spPr>
          <a:xfrm>
            <a:off x="190500" y="1294316"/>
            <a:ext cx="6198191" cy="3209924"/>
          </a:xfrm>
          <a:prstGeom prst="rect">
            <a:avLst/>
          </a:prstGeom>
        </p:spPr>
      </p:pic>
      <p:pic>
        <p:nvPicPr>
          <p:cNvPr id="9" name="Picture 8">
            <a:extLst>
              <a:ext uri="{FF2B5EF4-FFF2-40B4-BE49-F238E27FC236}">
                <a16:creationId xmlns:a16="http://schemas.microsoft.com/office/drawing/2014/main" id="{B23D363B-D594-9951-F272-C2392817FA03}"/>
              </a:ext>
            </a:extLst>
          </p:cNvPr>
          <p:cNvPicPr>
            <a:picLocks noChangeAspect="1"/>
          </p:cNvPicPr>
          <p:nvPr/>
        </p:nvPicPr>
        <p:blipFill>
          <a:blip r:embed="rId3"/>
          <a:stretch>
            <a:fillRect/>
          </a:stretch>
        </p:blipFill>
        <p:spPr>
          <a:xfrm>
            <a:off x="6388691" y="1294316"/>
            <a:ext cx="5703365" cy="2604820"/>
          </a:xfrm>
          <a:prstGeom prst="rect">
            <a:avLst/>
          </a:prstGeom>
        </p:spPr>
      </p:pic>
      <p:sp>
        <p:nvSpPr>
          <p:cNvPr id="11" name="Content Placeholder 2">
            <a:extLst>
              <a:ext uri="{FF2B5EF4-FFF2-40B4-BE49-F238E27FC236}">
                <a16:creationId xmlns:a16="http://schemas.microsoft.com/office/drawing/2014/main" id="{6EDE1222-FFD0-98DC-7A2B-8C649FC17CEB}"/>
              </a:ext>
            </a:extLst>
          </p:cNvPr>
          <p:cNvSpPr txBox="1">
            <a:spLocks/>
          </p:cNvSpPr>
          <p:nvPr/>
        </p:nvSpPr>
        <p:spPr>
          <a:xfrm>
            <a:off x="838199" y="5080176"/>
            <a:ext cx="10174357" cy="68870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Once we have the sentences we need, we try to find the type of the plaintiff in these phrases using regular expressions.</a:t>
            </a:r>
          </a:p>
        </p:txBody>
      </p:sp>
    </p:spTree>
    <p:extLst>
      <p:ext uri="{BB962C8B-B14F-4D97-AF65-F5344CB8AC3E}">
        <p14:creationId xmlns:p14="http://schemas.microsoft.com/office/powerpoint/2010/main" val="2425445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49A667-11E7-5264-4E99-2E2AC84A4D03}"/>
              </a:ext>
            </a:extLst>
          </p:cNvPr>
          <p:cNvSpPr>
            <a:spLocks noGrp="1"/>
          </p:cNvSpPr>
          <p:nvPr>
            <p:ph type="sldNum" sz="quarter" idx="12"/>
          </p:nvPr>
        </p:nvSpPr>
        <p:spPr/>
        <p:txBody>
          <a:bodyPr/>
          <a:lstStyle/>
          <a:p>
            <a:fld id="{D7D02F96-3A0A-44FD-8FED-43508D5F0AEA}" type="slidenum">
              <a:rPr lang="fr-FR" smtClean="0"/>
              <a:t>31</a:t>
            </a:fld>
            <a:endParaRPr lang="fr-FR"/>
          </a:p>
        </p:txBody>
      </p:sp>
      <p:grpSp>
        <p:nvGrpSpPr>
          <p:cNvPr id="12" name="Group 11">
            <a:extLst>
              <a:ext uri="{FF2B5EF4-FFF2-40B4-BE49-F238E27FC236}">
                <a16:creationId xmlns:a16="http://schemas.microsoft.com/office/drawing/2014/main" id="{7A006324-FC52-A95D-9AB3-43BF4FAE765A}"/>
              </a:ext>
            </a:extLst>
          </p:cNvPr>
          <p:cNvGrpSpPr/>
          <p:nvPr/>
        </p:nvGrpSpPr>
        <p:grpSpPr>
          <a:xfrm>
            <a:off x="838200" y="1061043"/>
            <a:ext cx="7340600" cy="5473970"/>
            <a:chOff x="838200" y="1018904"/>
            <a:chExt cx="6952425" cy="5185699"/>
          </a:xfrm>
        </p:grpSpPr>
        <p:pic>
          <p:nvPicPr>
            <p:cNvPr id="6" name="Picture 5">
              <a:extLst>
                <a:ext uri="{FF2B5EF4-FFF2-40B4-BE49-F238E27FC236}">
                  <a16:creationId xmlns:a16="http://schemas.microsoft.com/office/drawing/2014/main" id="{93EAAFBA-9800-4797-4B08-1E2A7F6FCFC5}"/>
                </a:ext>
              </a:extLst>
            </p:cNvPr>
            <p:cNvPicPr>
              <a:picLocks noChangeAspect="1"/>
            </p:cNvPicPr>
            <p:nvPr/>
          </p:nvPicPr>
          <p:blipFill>
            <a:blip r:embed="rId2"/>
            <a:stretch>
              <a:fillRect/>
            </a:stretch>
          </p:blipFill>
          <p:spPr>
            <a:xfrm>
              <a:off x="838200" y="1018904"/>
              <a:ext cx="6952425" cy="4320670"/>
            </a:xfrm>
            <a:prstGeom prst="rect">
              <a:avLst/>
            </a:prstGeom>
          </p:spPr>
        </p:pic>
        <p:pic>
          <p:nvPicPr>
            <p:cNvPr id="11" name="Picture 10">
              <a:extLst>
                <a:ext uri="{FF2B5EF4-FFF2-40B4-BE49-F238E27FC236}">
                  <a16:creationId xmlns:a16="http://schemas.microsoft.com/office/drawing/2014/main" id="{269AB59A-E39F-9DAC-FA39-7D1F436DF8DC}"/>
                </a:ext>
              </a:extLst>
            </p:cNvPr>
            <p:cNvPicPr>
              <a:picLocks noChangeAspect="1"/>
            </p:cNvPicPr>
            <p:nvPr/>
          </p:nvPicPr>
          <p:blipFill>
            <a:blip r:embed="rId3"/>
            <a:stretch>
              <a:fillRect/>
            </a:stretch>
          </p:blipFill>
          <p:spPr>
            <a:xfrm>
              <a:off x="1079500" y="5473588"/>
              <a:ext cx="2667000" cy="731015"/>
            </a:xfrm>
            <a:prstGeom prst="rect">
              <a:avLst/>
            </a:prstGeom>
          </p:spPr>
        </p:pic>
      </p:grpSp>
      <p:sp>
        <p:nvSpPr>
          <p:cNvPr id="7" name="Title 1">
            <a:extLst>
              <a:ext uri="{FF2B5EF4-FFF2-40B4-BE49-F238E27FC236}">
                <a16:creationId xmlns:a16="http://schemas.microsoft.com/office/drawing/2014/main" id="{720FF816-A343-7C8A-E018-8DC519709B7F}"/>
              </a:ext>
            </a:extLst>
          </p:cNvPr>
          <p:cNvSpPr>
            <a:spLocks noGrp="1"/>
          </p:cNvSpPr>
          <p:nvPr>
            <p:ph type="title"/>
          </p:nvPr>
        </p:nvSpPr>
        <p:spPr>
          <a:xfrm>
            <a:off x="838200" y="365126"/>
            <a:ext cx="10515600" cy="653778"/>
          </a:xfrm>
        </p:spPr>
        <p:txBody>
          <a:bodyPr/>
          <a:lstStyle/>
          <a:p>
            <a:r>
              <a:rPr lang="en-US"/>
              <a:t>Can we get more insights from this analysis</a:t>
            </a:r>
            <a:r>
              <a:rPr lang="en-US" b="1">
                <a:latin typeface="Arial" panose="020B0604020202020204" pitchFamily="34" charset="0"/>
                <a:cs typeface="Arial" panose="020B0604020202020204" pitchFamily="34" charset="0"/>
              </a:rPr>
              <a:t>?</a:t>
            </a:r>
            <a:endParaRPr lang="fr-FR"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0606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925BE-4597-0DEF-D464-8B99DAE504FD}"/>
              </a:ext>
            </a:extLst>
          </p:cNvPr>
          <p:cNvSpPr>
            <a:spLocks noGrp="1"/>
          </p:cNvSpPr>
          <p:nvPr>
            <p:ph type="title"/>
          </p:nvPr>
        </p:nvSpPr>
        <p:spPr>
          <a:xfrm>
            <a:off x="348626" y="3253786"/>
            <a:ext cx="2794000" cy="653778"/>
          </a:xfrm>
        </p:spPr>
        <p:txBody>
          <a:bodyPr>
            <a:normAutofit fontScale="90000"/>
          </a:bodyPr>
          <a:lstStyle/>
          <a:p>
            <a:r>
              <a:rPr lang="en-US"/>
              <a:t>Type of plaintiff </a:t>
            </a:r>
            <a:br>
              <a:rPr lang="en-US"/>
            </a:br>
            <a:r>
              <a:rPr lang="en-US">
                <a:latin typeface="Arial" panose="020B0604020202020204" pitchFamily="34" charset="0"/>
                <a:cs typeface="Arial" panose="020B0604020202020204" pitchFamily="34" charset="0"/>
              </a:rPr>
              <a:t>-</a:t>
            </a:r>
            <a:r>
              <a:rPr lang="en-US"/>
              <a:t> results </a:t>
            </a:r>
            <a:endParaRPr lang="fr-FR" b="1">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8149A667-11E7-5264-4E99-2E2AC84A4D03}"/>
              </a:ext>
            </a:extLst>
          </p:cNvPr>
          <p:cNvSpPr>
            <a:spLocks noGrp="1"/>
          </p:cNvSpPr>
          <p:nvPr>
            <p:ph type="sldNum" sz="quarter" idx="12"/>
          </p:nvPr>
        </p:nvSpPr>
        <p:spPr/>
        <p:txBody>
          <a:bodyPr/>
          <a:lstStyle/>
          <a:p>
            <a:fld id="{D7D02F96-3A0A-44FD-8FED-43508D5F0AEA}" type="slidenum">
              <a:rPr lang="fr-FR" smtClean="0"/>
              <a:t>32</a:t>
            </a:fld>
            <a:endParaRPr lang="fr-FR"/>
          </a:p>
        </p:txBody>
      </p:sp>
      <p:grpSp>
        <p:nvGrpSpPr>
          <p:cNvPr id="7" name="Group 6">
            <a:extLst>
              <a:ext uri="{FF2B5EF4-FFF2-40B4-BE49-F238E27FC236}">
                <a16:creationId xmlns:a16="http://schemas.microsoft.com/office/drawing/2014/main" id="{4572BFF0-2DC8-0172-B875-076AB873707A}"/>
              </a:ext>
            </a:extLst>
          </p:cNvPr>
          <p:cNvGrpSpPr/>
          <p:nvPr/>
        </p:nvGrpSpPr>
        <p:grpSpPr>
          <a:xfrm>
            <a:off x="3632200" y="1235740"/>
            <a:ext cx="4927600" cy="4938850"/>
            <a:chOff x="3086100" y="1409700"/>
            <a:chExt cx="6197600" cy="4938850"/>
          </a:xfrm>
        </p:grpSpPr>
        <p:pic>
          <p:nvPicPr>
            <p:cNvPr id="19458" name="Picture 2">
              <a:extLst>
                <a:ext uri="{FF2B5EF4-FFF2-40B4-BE49-F238E27FC236}">
                  <a16:creationId xmlns:a16="http://schemas.microsoft.com/office/drawing/2014/main" id="{20AE6D11-2FAE-D339-232F-472ACD16E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509850"/>
              <a:ext cx="5334000" cy="48387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AC68A20-DC4B-6B2D-F772-8077F4B1EEAC}"/>
                </a:ext>
              </a:extLst>
            </p:cNvPr>
            <p:cNvSpPr/>
            <p:nvPr/>
          </p:nvSpPr>
          <p:spPr>
            <a:xfrm>
              <a:off x="3086100" y="1409700"/>
              <a:ext cx="6197600" cy="381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solidFill>
                    <a:schemeClr val="tx1"/>
                  </a:solidFill>
                  <a:latin typeface="Arial" panose="020B0604020202020204" pitchFamily="34" charset="0"/>
                  <a:cs typeface="Arial" panose="020B0604020202020204" pitchFamily="34" charset="0"/>
                </a:rPr>
                <a:t>Type of </a:t>
              </a:r>
              <a:r>
                <a:rPr lang="fr-FR" err="1">
                  <a:solidFill>
                    <a:schemeClr val="tx1"/>
                  </a:solidFill>
                  <a:latin typeface="Arial" panose="020B0604020202020204" pitchFamily="34" charset="0"/>
                  <a:cs typeface="Arial" panose="020B0604020202020204" pitchFamily="34" charset="0"/>
                </a:rPr>
                <a:t>plaintiff</a:t>
              </a:r>
              <a:endParaRPr lang="fr-FR">
                <a:solidFill>
                  <a:schemeClr val="tx1"/>
                </a:solidFill>
                <a:latin typeface="Arial" panose="020B0604020202020204" pitchFamily="34" charset="0"/>
                <a:cs typeface="Arial" panose="020B0604020202020204" pitchFamily="34" charset="0"/>
              </a:endParaRPr>
            </a:p>
          </p:txBody>
        </p:sp>
      </p:grpSp>
      <p:sp>
        <p:nvSpPr>
          <p:cNvPr id="8" name="Rectangle 7">
            <a:extLst>
              <a:ext uri="{FF2B5EF4-FFF2-40B4-BE49-F238E27FC236}">
                <a16:creationId xmlns:a16="http://schemas.microsoft.com/office/drawing/2014/main" id="{FE3AE8D0-DE3C-367E-2CE0-56A3F543C072}"/>
              </a:ext>
            </a:extLst>
          </p:cNvPr>
          <p:cNvSpPr/>
          <p:nvPr/>
        </p:nvSpPr>
        <p:spPr>
          <a:xfrm>
            <a:off x="8775337" y="3091725"/>
            <a:ext cx="2374900" cy="9779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a:solidFill>
                  <a:schemeClr val="tx1"/>
                </a:solidFill>
              </a:rPr>
              <a:t>PM: Legal </a:t>
            </a:r>
            <a:r>
              <a:rPr lang="fr-FR" err="1">
                <a:solidFill>
                  <a:schemeClr val="tx1"/>
                </a:solidFill>
              </a:rPr>
              <a:t>entity</a:t>
            </a:r>
            <a:endParaRPr lang="fr-FR">
              <a:solidFill>
                <a:schemeClr val="tx1"/>
              </a:solidFill>
            </a:endParaRPr>
          </a:p>
          <a:p>
            <a:r>
              <a:rPr lang="fr-FR">
                <a:solidFill>
                  <a:schemeClr val="tx1"/>
                </a:solidFill>
              </a:rPr>
              <a:t>PP: </a:t>
            </a:r>
            <a:r>
              <a:rPr lang="fr-FR" err="1">
                <a:solidFill>
                  <a:schemeClr val="tx1"/>
                </a:solidFill>
              </a:rPr>
              <a:t>Private</a:t>
            </a:r>
            <a:r>
              <a:rPr lang="fr-FR">
                <a:solidFill>
                  <a:schemeClr val="tx1"/>
                </a:solidFill>
              </a:rPr>
              <a:t> </a:t>
            </a:r>
            <a:r>
              <a:rPr lang="fr-FR" err="1">
                <a:solidFill>
                  <a:schemeClr val="tx1"/>
                </a:solidFill>
              </a:rPr>
              <a:t>Individual</a:t>
            </a:r>
            <a:endParaRPr lang="fr-FR">
              <a:solidFill>
                <a:schemeClr val="tx1"/>
              </a:solidFill>
            </a:endParaRPr>
          </a:p>
        </p:txBody>
      </p:sp>
      <p:graphicFrame>
        <p:nvGraphicFramePr>
          <p:cNvPr id="13" name="Table 12">
            <a:extLst>
              <a:ext uri="{FF2B5EF4-FFF2-40B4-BE49-F238E27FC236}">
                <a16:creationId xmlns:a16="http://schemas.microsoft.com/office/drawing/2014/main" id="{171DDA0F-3CFC-F61A-371D-B8745F4E8C71}"/>
              </a:ext>
            </a:extLst>
          </p:cNvPr>
          <p:cNvGraphicFramePr>
            <a:graphicFrameLocks noGrp="1"/>
          </p:cNvGraphicFramePr>
          <p:nvPr>
            <p:extLst>
              <p:ext uri="{D42A27DB-BD31-4B8C-83A1-F6EECF244321}">
                <p14:modId xmlns:p14="http://schemas.microsoft.com/office/powerpoint/2010/main" val="3123996365"/>
              </p:ext>
            </p:extLst>
          </p:nvPr>
        </p:nvGraphicFramePr>
        <p:xfrm>
          <a:off x="5429250" y="2711072"/>
          <a:ext cx="2146300" cy="761305"/>
        </p:xfrm>
        <a:graphic>
          <a:graphicData uri="http://schemas.openxmlformats.org/drawingml/2006/table">
            <a:tbl>
              <a:tblPr firstRow="1" bandRow="1">
                <a:tableStyleId>{5C22544A-7EE6-4342-B048-85BDC9FD1C3A}</a:tableStyleId>
              </a:tblPr>
              <a:tblGrid>
                <a:gridCol w="1073150">
                  <a:extLst>
                    <a:ext uri="{9D8B030D-6E8A-4147-A177-3AD203B41FA5}">
                      <a16:colId xmlns:a16="http://schemas.microsoft.com/office/drawing/2014/main" val="358785364"/>
                    </a:ext>
                  </a:extLst>
                </a:gridCol>
                <a:gridCol w="1073150">
                  <a:extLst>
                    <a:ext uri="{9D8B030D-6E8A-4147-A177-3AD203B41FA5}">
                      <a16:colId xmlns:a16="http://schemas.microsoft.com/office/drawing/2014/main" val="3657511072"/>
                    </a:ext>
                  </a:extLst>
                </a:gridCol>
              </a:tblGrid>
              <a:tr h="390465">
                <a:tc>
                  <a:txBody>
                    <a:bodyPr/>
                    <a:lstStyle/>
                    <a:p>
                      <a:r>
                        <a:rPr lang="fr-FR">
                          <a:solidFill>
                            <a:schemeClr val="tx1"/>
                          </a:solidFill>
                        </a:rPr>
                        <a:t>PM</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fr-FR">
                          <a:solidFill>
                            <a:schemeClr val="tx1"/>
                          </a:solidFill>
                        </a:rPr>
                        <a:t>1596</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7021219"/>
                  </a:ext>
                </a:extLst>
              </a:tr>
              <a:tr h="370840">
                <a:tc>
                  <a:txBody>
                    <a:bodyPr/>
                    <a:lstStyle/>
                    <a:p>
                      <a:r>
                        <a:rPr lang="fr-FR">
                          <a:solidFill>
                            <a:schemeClr val="tx1"/>
                          </a:solidFill>
                        </a:rPr>
                        <a:t>PP</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r>
                        <a:rPr lang="fr-FR">
                          <a:solidFill>
                            <a:schemeClr val="tx1"/>
                          </a:solidFill>
                        </a:rPr>
                        <a:t>487</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340638655"/>
                  </a:ext>
                </a:extLst>
              </a:tr>
            </a:tbl>
          </a:graphicData>
        </a:graphic>
      </p:graphicFrame>
      <p:sp>
        <p:nvSpPr>
          <p:cNvPr id="9" name="Title 1">
            <a:extLst>
              <a:ext uri="{FF2B5EF4-FFF2-40B4-BE49-F238E27FC236}">
                <a16:creationId xmlns:a16="http://schemas.microsoft.com/office/drawing/2014/main" id="{B3277B39-AA71-48C6-9AAD-9D278861D68D}"/>
              </a:ext>
            </a:extLst>
          </p:cNvPr>
          <p:cNvSpPr txBox="1">
            <a:spLocks/>
          </p:cNvSpPr>
          <p:nvPr/>
        </p:nvSpPr>
        <p:spPr>
          <a:xfrm>
            <a:off x="838200" y="365126"/>
            <a:ext cx="10515600" cy="6537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Larken DEMO Bold" panose="00000800000000000000" pitchFamily="50" charset="0"/>
                <a:ea typeface="+mj-ea"/>
                <a:cs typeface="+mj-cs"/>
              </a:defRPr>
            </a:lvl1pPr>
          </a:lstStyle>
          <a:p>
            <a:r>
              <a:rPr lang="en-US"/>
              <a:t>Can we get more insights from this analysis</a:t>
            </a:r>
            <a:r>
              <a:rPr lang="en-US" b="1">
                <a:latin typeface="Arial" panose="020B0604020202020204" pitchFamily="34" charset="0"/>
                <a:cs typeface="Arial" panose="020B0604020202020204" pitchFamily="34" charset="0"/>
              </a:rPr>
              <a:t>?</a:t>
            </a:r>
            <a:endParaRPr lang="fr-FR"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7713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What</a:t>
            </a:r>
            <a:r>
              <a:rPr lang="fr-FR"/>
              <a:t> </a:t>
            </a:r>
            <a:r>
              <a:rPr lang="fr-FR" err="1"/>
              <a:t>we</a:t>
            </a:r>
            <a:r>
              <a:rPr lang="fr-FR"/>
              <a:t> </a:t>
            </a:r>
            <a:r>
              <a:rPr lang="fr-FR" err="1"/>
              <a:t>could</a:t>
            </a:r>
            <a:r>
              <a:rPr lang="fr-FR"/>
              <a:t> have </a:t>
            </a:r>
            <a:r>
              <a:rPr lang="fr-FR" err="1"/>
              <a:t>done</a:t>
            </a:r>
            <a:r>
              <a:rPr lang="fr-FR"/>
              <a:t> </a:t>
            </a:r>
          </a:p>
        </p:txBody>
      </p:sp>
      <p:sp>
        <p:nvSpPr>
          <p:cNvPr id="3" name="Content Placeholder 2">
            <a:extLst>
              <a:ext uri="{FF2B5EF4-FFF2-40B4-BE49-F238E27FC236}">
                <a16:creationId xmlns:a16="http://schemas.microsoft.com/office/drawing/2014/main" id="{50C5CA96-2C3D-02DE-3CD1-E49117DC8008}"/>
              </a:ext>
            </a:extLst>
          </p:cNvPr>
          <p:cNvSpPr>
            <a:spLocks noGrp="1"/>
          </p:cNvSpPr>
          <p:nvPr>
            <p:ph idx="1"/>
          </p:nvPr>
        </p:nvSpPr>
        <p:spPr>
          <a:xfrm>
            <a:off x="838200" y="1152524"/>
            <a:ext cx="10604500" cy="5340350"/>
          </a:xfrm>
        </p:spPr>
        <p:txBody>
          <a:bodyPr>
            <a:normAutofit/>
          </a:bodyPr>
          <a:lstStyle/>
          <a:p>
            <a:pPr marL="0" indent="0">
              <a:buNone/>
            </a:pPr>
            <a:r>
              <a:rPr lang="en-US"/>
              <a:t>We could have continued the analysis with the following questions:</a:t>
            </a:r>
          </a:p>
          <a:p>
            <a:pPr marL="0" indent="0">
              <a:buNone/>
            </a:pPr>
            <a:endParaRPr lang="en-US"/>
          </a:p>
          <a:p>
            <a:r>
              <a:rPr lang="en-US"/>
              <a:t>On the basis of the mark-up (</a:t>
            </a:r>
            <a:r>
              <a:rPr lang="en-US" i="1"/>
              <a:t>is there a greater or lesser chance of seeing the mark-up reduced when the mark-up is 100%?</a:t>
            </a:r>
            <a:r>
              <a:rPr lang="en-US"/>
              <a:t>)</a:t>
            </a:r>
          </a:p>
          <a:p>
            <a:r>
              <a:rPr lang="en-US"/>
              <a:t>Depending on the court in which the cases were handled (</a:t>
            </a:r>
            <a:r>
              <a:rPr lang="en-US" i="1"/>
              <a:t>Is it more likely that the mark-up will be diminished or removed in Lille than in Lyon?</a:t>
            </a:r>
            <a:r>
              <a:rPr lang="en-US"/>
              <a:t>) </a:t>
            </a:r>
          </a:p>
          <a:p>
            <a:r>
              <a:rPr lang="en-US"/>
              <a:t>Based on whether the case concerned a private individual or a legal entity? </a:t>
            </a:r>
          </a:p>
          <a:p>
            <a:r>
              <a:rPr lang="en-US"/>
              <a:t>Based on the gender of the individual? </a:t>
            </a:r>
            <a:endParaRPr lang="fr-F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33</a:t>
            </a:fld>
            <a:endParaRPr lang="fr-FR"/>
          </a:p>
        </p:txBody>
      </p:sp>
    </p:spTree>
    <p:extLst>
      <p:ext uri="{BB962C8B-B14F-4D97-AF65-F5344CB8AC3E}">
        <p14:creationId xmlns:p14="http://schemas.microsoft.com/office/powerpoint/2010/main" val="1163705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Toy Story Everywhere memes | quickmeme">
            <a:extLst>
              <a:ext uri="{FF2B5EF4-FFF2-40B4-BE49-F238E27FC236}">
                <a16:creationId xmlns:a16="http://schemas.microsoft.com/office/drawing/2014/main" id="{B48CAB47-8636-EDBF-948B-B625A84D47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44955" y="1275681"/>
            <a:ext cx="7902090" cy="4306637"/>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8BA1A972-101B-6FD6-8524-8FCBBC47459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7D02F96-3A0A-44FD-8FED-43508D5F0AEA}" type="slidenum">
              <a:rPr lang="en-US" smtClean="0">
                <a:solidFill>
                  <a:schemeClr val="tx1">
                    <a:tint val="75000"/>
                  </a:schemeClr>
                </a:solidFill>
              </a:rPr>
              <a:pPr>
                <a:spcAft>
                  <a:spcPts val="600"/>
                </a:spcAft>
              </a:pPr>
              <a:t>34</a:t>
            </a:fld>
            <a:endParaRPr lang="en-US">
              <a:solidFill>
                <a:schemeClr val="tx1">
                  <a:tint val="75000"/>
                </a:schemeClr>
              </a:solidFill>
            </a:endParaRPr>
          </a:p>
        </p:txBody>
      </p:sp>
      <p:pic>
        <p:nvPicPr>
          <p:cNvPr id="8" name="Picture 7" descr="Blue letters on a black background&#10;&#10;Description automatically generated">
            <a:extLst>
              <a:ext uri="{FF2B5EF4-FFF2-40B4-BE49-F238E27FC236}">
                <a16:creationId xmlns:a16="http://schemas.microsoft.com/office/drawing/2014/main" id="{23BC5503-6DC4-EFC3-6AE1-BFED33663B3D}"/>
              </a:ext>
            </a:extLst>
          </p:cNvPr>
          <p:cNvPicPr>
            <a:picLocks noChangeAspect="1"/>
          </p:cNvPicPr>
          <p:nvPr/>
        </p:nvPicPr>
        <p:blipFill>
          <a:blip r:embed="rId3"/>
          <a:stretch>
            <a:fillRect/>
          </a:stretch>
        </p:blipFill>
        <p:spPr>
          <a:xfrm>
            <a:off x="10062955" y="363624"/>
            <a:ext cx="1899202" cy="367179"/>
          </a:xfrm>
          <a:prstGeom prst="rect">
            <a:avLst/>
          </a:prstGeom>
        </p:spPr>
      </p:pic>
    </p:spTree>
    <p:extLst>
      <p:ext uri="{BB962C8B-B14F-4D97-AF65-F5344CB8AC3E}">
        <p14:creationId xmlns:p14="http://schemas.microsoft.com/office/powerpoint/2010/main" val="390978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C792-F096-E499-BAFD-83B455AA050C}"/>
              </a:ext>
            </a:extLst>
          </p:cNvPr>
          <p:cNvSpPr>
            <a:spLocks noGrp="1"/>
          </p:cNvSpPr>
          <p:nvPr>
            <p:ph type="ctrTitle"/>
          </p:nvPr>
        </p:nvSpPr>
        <p:spPr>
          <a:xfrm>
            <a:off x="1524000" y="2222629"/>
            <a:ext cx="9144000" cy="2412742"/>
          </a:xfrm>
        </p:spPr>
        <p:txBody>
          <a:bodyPr>
            <a:normAutofit fontScale="90000"/>
          </a:bodyPr>
          <a:lstStyle/>
          <a:p>
            <a:r>
              <a:rPr lang="en-US" sz="5400">
                <a:latin typeface="Larken DEMO Bold" panose="00000800000000000000" pitchFamily="50" charset="0"/>
              </a:rPr>
              <a:t>What are the chances of winning an appeal against a tax mark-up (penalty) for abuse of law </a:t>
            </a:r>
            <a:r>
              <a:rPr lang="fr-FR" sz="5400">
                <a:latin typeface="Arial" panose="020B0604020202020204" pitchFamily="34" charset="0"/>
                <a:cs typeface="Arial" panose="020B0604020202020204" pitchFamily="34" charset="0"/>
              </a:rPr>
              <a:t>? </a:t>
            </a:r>
          </a:p>
        </p:txBody>
      </p:sp>
      <p:pic>
        <p:nvPicPr>
          <p:cNvPr id="8" name="Picture 7">
            <a:extLst>
              <a:ext uri="{FF2B5EF4-FFF2-40B4-BE49-F238E27FC236}">
                <a16:creationId xmlns:a16="http://schemas.microsoft.com/office/drawing/2014/main" id="{23BC5503-6DC4-EFC3-6AE1-BFED33663B3D}"/>
              </a:ext>
            </a:extLst>
          </p:cNvPr>
          <p:cNvPicPr>
            <a:picLocks noChangeAspect="1"/>
          </p:cNvPicPr>
          <p:nvPr/>
        </p:nvPicPr>
        <p:blipFill>
          <a:blip r:embed="rId2"/>
          <a:stretch>
            <a:fillRect/>
          </a:stretch>
        </p:blipFill>
        <p:spPr>
          <a:xfrm>
            <a:off x="10062955" y="363624"/>
            <a:ext cx="1899202" cy="367179"/>
          </a:xfrm>
          <a:prstGeom prst="rect">
            <a:avLst/>
          </a:prstGeom>
        </p:spPr>
      </p:pic>
      <p:sp>
        <p:nvSpPr>
          <p:cNvPr id="9" name="Slide Number Placeholder 8">
            <a:extLst>
              <a:ext uri="{FF2B5EF4-FFF2-40B4-BE49-F238E27FC236}">
                <a16:creationId xmlns:a16="http://schemas.microsoft.com/office/drawing/2014/main" id="{8BA1A972-101B-6FD6-8524-8FCBBC47459B}"/>
              </a:ext>
            </a:extLst>
          </p:cNvPr>
          <p:cNvSpPr>
            <a:spLocks noGrp="1"/>
          </p:cNvSpPr>
          <p:nvPr>
            <p:ph type="sldNum" sz="quarter" idx="12"/>
          </p:nvPr>
        </p:nvSpPr>
        <p:spPr/>
        <p:txBody>
          <a:bodyPr/>
          <a:lstStyle/>
          <a:p>
            <a:fld id="{D7D02F96-3A0A-44FD-8FED-43508D5F0AEA}" type="slidenum">
              <a:rPr lang="fr-FR" smtClean="0"/>
              <a:t>4</a:t>
            </a:fld>
            <a:endParaRPr lang="fr-FR"/>
          </a:p>
        </p:txBody>
      </p:sp>
    </p:spTree>
    <p:extLst>
      <p:ext uri="{BB962C8B-B14F-4D97-AF65-F5344CB8AC3E}">
        <p14:creationId xmlns:p14="http://schemas.microsoft.com/office/powerpoint/2010/main" val="106742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a:t>Legal </a:t>
            </a:r>
            <a:r>
              <a:rPr lang="fr-FR" err="1"/>
              <a:t>Context</a:t>
            </a:r>
            <a:endParaRPr lang="fr-F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5</a:t>
            </a:fld>
            <a:endParaRPr lang="fr-FR"/>
          </a:p>
        </p:txBody>
      </p:sp>
      <p:sp>
        <p:nvSpPr>
          <p:cNvPr id="7" name="Rectangle : coins arrondis 6">
            <a:extLst>
              <a:ext uri="{FF2B5EF4-FFF2-40B4-BE49-F238E27FC236}">
                <a16:creationId xmlns:a16="http://schemas.microsoft.com/office/drawing/2014/main" id="{421CB1F6-ABD8-864F-A840-0FBCC937586C}"/>
              </a:ext>
            </a:extLst>
          </p:cNvPr>
          <p:cNvSpPr/>
          <p:nvPr/>
        </p:nvSpPr>
        <p:spPr>
          <a:xfrm>
            <a:off x="838200" y="1270803"/>
            <a:ext cx="10274300" cy="653779"/>
          </a:xfrm>
          <a:prstGeom prst="roundRect">
            <a:avLst/>
          </a:prstGeom>
          <a:solidFill>
            <a:srgbClr val="3D8C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Law of </a:t>
            </a:r>
            <a:r>
              <a:rPr lang="fr-FR" sz="1600" err="1"/>
              <a:t>October</a:t>
            </a:r>
            <a:r>
              <a:rPr lang="fr-FR" sz="1600"/>
              <a:t> 23, 2018 </a:t>
            </a:r>
            <a:r>
              <a:rPr lang="fr-FR" sz="1600" err="1"/>
              <a:t>relating</a:t>
            </a:r>
            <a:r>
              <a:rPr lang="fr-FR" sz="1600"/>
              <a:t> to the </a:t>
            </a:r>
            <a:r>
              <a:rPr lang="fr-FR" sz="1600" err="1"/>
              <a:t>fight</a:t>
            </a:r>
            <a:r>
              <a:rPr lang="fr-FR" sz="1600"/>
              <a:t> </a:t>
            </a:r>
            <a:r>
              <a:rPr lang="fr-FR" sz="1600" err="1"/>
              <a:t>against</a:t>
            </a:r>
            <a:r>
              <a:rPr lang="fr-FR" sz="1600"/>
              <a:t> </a:t>
            </a:r>
            <a:r>
              <a:rPr lang="fr-FR" sz="1600" err="1"/>
              <a:t>fraud</a:t>
            </a:r>
            <a:r>
              <a:rPr lang="fr-FR" sz="1600"/>
              <a:t> (</a:t>
            </a:r>
            <a:r>
              <a:rPr lang="fr-FR" sz="1600" err="1"/>
              <a:t>following</a:t>
            </a:r>
            <a:r>
              <a:rPr lang="fr-FR" sz="1600"/>
              <a:t> the trauma of the Cahuzac case)</a:t>
            </a:r>
          </a:p>
        </p:txBody>
      </p:sp>
      <p:sp>
        <p:nvSpPr>
          <p:cNvPr id="8" name="Rectangle : coins arrondis 7">
            <a:extLst>
              <a:ext uri="{FF2B5EF4-FFF2-40B4-BE49-F238E27FC236}">
                <a16:creationId xmlns:a16="http://schemas.microsoft.com/office/drawing/2014/main" id="{1853C1C7-B2AB-4E49-BA72-89C225032D9F}"/>
              </a:ext>
            </a:extLst>
          </p:cNvPr>
          <p:cNvSpPr/>
          <p:nvPr/>
        </p:nvSpPr>
        <p:spPr>
          <a:xfrm>
            <a:off x="838200" y="2416565"/>
            <a:ext cx="10274300" cy="653779"/>
          </a:xfrm>
          <a:prstGeom prst="roundRect">
            <a:avLst/>
          </a:prstGeom>
          <a:solidFill>
            <a:srgbClr val="3D8C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Article L. 228 of the Book of Tax </a:t>
            </a:r>
            <a:r>
              <a:rPr lang="fr-FR" sz="1600" err="1"/>
              <a:t>Procedures</a:t>
            </a:r>
            <a:endParaRPr lang="fr-FR" sz="1600"/>
          </a:p>
        </p:txBody>
      </p:sp>
      <p:sp>
        <p:nvSpPr>
          <p:cNvPr id="9" name="Flèche vers le bas 8">
            <a:extLst>
              <a:ext uri="{FF2B5EF4-FFF2-40B4-BE49-F238E27FC236}">
                <a16:creationId xmlns:a16="http://schemas.microsoft.com/office/drawing/2014/main" id="{7AE1D512-A4D3-0244-A9E8-3BECA776ADC4}"/>
              </a:ext>
            </a:extLst>
          </p:cNvPr>
          <p:cNvSpPr/>
          <p:nvPr/>
        </p:nvSpPr>
        <p:spPr>
          <a:xfrm>
            <a:off x="6096000" y="2036438"/>
            <a:ext cx="120650" cy="271756"/>
          </a:xfrm>
          <a:prstGeom prst="downArrow">
            <a:avLst/>
          </a:prstGeom>
          <a:solidFill>
            <a:srgbClr val="3D8C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46721F8F-1893-C14C-9A36-F61D12F82704}"/>
              </a:ext>
            </a:extLst>
          </p:cNvPr>
          <p:cNvSpPr/>
          <p:nvPr/>
        </p:nvSpPr>
        <p:spPr>
          <a:xfrm>
            <a:off x="838199" y="3562327"/>
            <a:ext cx="10274300" cy="65377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err="1"/>
              <a:t>Automatic</a:t>
            </a:r>
            <a:r>
              <a:rPr lang="fr-FR" sz="1600" b="1"/>
              <a:t> transmission </a:t>
            </a:r>
            <a:r>
              <a:rPr lang="fr-FR" sz="1600"/>
              <a:t>of the case to the public </a:t>
            </a:r>
            <a:r>
              <a:rPr lang="fr-FR" sz="1600" err="1"/>
              <a:t>prosecutor</a:t>
            </a:r>
            <a:r>
              <a:rPr lang="fr-FR" sz="1600"/>
              <a:t> (i.e., </a:t>
            </a:r>
            <a:r>
              <a:rPr lang="fr-FR" sz="1600" b="1" err="1"/>
              <a:t>criminal</a:t>
            </a:r>
            <a:r>
              <a:rPr lang="fr-FR" sz="1600"/>
              <a:t> </a:t>
            </a:r>
            <a:r>
              <a:rPr lang="fr-FR" sz="1600" err="1"/>
              <a:t>authority</a:t>
            </a:r>
            <a:r>
              <a:rPr lang="fr-FR" sz="1600"/>
              <a:t>) if &gt; </a:t>
            </a:r>
            <a:r>
              <a:rPr lang="fr-FR" sz="1600" b="1"/>
              <a:t>100,000 €</a:t>
            </a:r>
            <a:r>
              <a:rPr lang="fr-FR" sz="1600"/>
              <a:t> and: </a:t>
            </a:r>
          </a:p>
        </p:txBody>
      </p:sp>
      <p:sp>
        <p:nvSpPr>
          <p:cNvPr id="14" name="Rectangle : coins arrondis 13">
            <a:extLst>
              <a:ext uri="{FF2B5EF4-FFF2-40B4-BE49-F238E27FC236}">
                <a16:creationId xmlns:a16="http://schemas.microsoft.com/office/drawing/2014/main" id="{54C06046-94F4-184F-9FCB-BBDDC6F77ECE}"/>
              </a:ext>
            </a:extLst>
          </p:cNvPr>
          <p:cNvSpPr/>
          <p:nvPr/>
        </p:nvSpPr>
        <p:spPr>
          <a:xfrm>
            <a:off x="7960657" y="4703685"/>
            <a:ext cx="3151841" cy="998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a:t>40% penalty </a:t>
            </a:r>
            <a:r>
              <a:rPr lang="fr-FR" sz="1600"/>
              <a:t>for </a:t>
            </a:r>
            <a:r>
              <a:rPr lang="fr-FR" sz="1600" err="1"/>
              <a:t>deliberate</a:t>
            </a:r>
            <a:r>
              <a:rPr lang="fr-FR" sz="1600"/>
              <a:t> </a:t>
            </a:r>
            <a:r>
              <a:rPr lang="fr-FR" sz="1600" err="1"/>
              <a:t>failure</a:t>
            </a:r>
            <a:r>
              <a:rPr lang="fr-FR" sz="1600"/>
              <a:t> if application of the 100%, 80%, or 40% penalties or a complaint </a:t>
            </a:r>
            <a:r>
              <a:rPr lang="fr-FR" sz="1600" err="1"/>
              <a:t>within</a:t>
            </a:r>
            <a:r>
              <a:rPr lang="fr-FR" sz="1600"/>
              <a:t> the </a:t>
            </a:r>
            <a:r>
              <a:rPr lang="fr-FR" sz="1600" err="1"/>
              <a:t>preceding</a:t>
            </a:r>
            <a:r>
              <a:rPr lang="fr-FR" sz="1600"/>
              <a:t> 6 </a:t>
            </a:r>
            <a:r>
              <a:rPr lang="fr-FR" sz="1600" err="1"/>
              <a:t>years</a:t>
            </a:r>
            <a:endParaRPr lang="fr-FR" sz="1600"/>
          </a:p>
        </p:txBody>
      </p:sp>
      <p:sp>
        <p:nvSpPr>
          <p:cNvPr id="15" name="Rectangle : coins arrondis 14">
            <a:extLst>
              <a:ext uri="{FF2B5EF4-FFF2-40B4-BE49-F238E27FC236}">
                <a16:creationId xmlns:a16="http://schemas.microsoft.com/office/drawing/2014/main" id="{227D6B58-2DFE-4749-94F2-C79D978B26D9}"/>
              </a:ext>
            </a:extLst>
          </p:cNvPr>
          <p:cNvSpPr/>
          <p:nvPr/>
        </p:nvSpPr>
        <p:spPr>
          <a:xfrm>
            <a:off x="838199" y="4708089"/>
            <a:ext cx="3151841" cy="998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a:t>100% penalty </a:t>
            </a:r>
            <a:r>
              <a:rPr lang="fr-FR" sz="1600"/>
              <a:t>for opposition to a tax audit</a:t>
            </a:r>
          </a:p>
          <a:p>
            <a:pPr algn="ctr"/>
            <a:r>
              <a:rPr lang="fr-FR" sz="1600"/>
              <a:t>(Article 1732 of the Tax Code)</a:t>
            </a:r>
          </a:p>
        </p:txBody>
      </p:sp>
      <p:sp>
        <p:nvSpPr>
          <p:cNvPr id="16" name="Rectangle : coins arrondis 15">
            <a:extLst>
              <a:ext uri="{FF2B5EF4-FFF2-40B4-BE49-F238E27FC236}">
                <a16:creationId xmlns:a16="http://schemas.microsoft.com/office/drawing/2014/main" id="{21A0F576-35A3-A144-B4D6-03AE0605C98B}"/>
              </a:ext>
            </a:extLst>
          </p:cNvPr>
          <p:cNvSpPr/>
          <p:nvPr/>
        </p:nvSpPr>
        <p:spPr>
          <a:xfrm>
            <a:off x="4399428" y="4708088"/>
            <a:ext cx="3151841" cy="998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a:t>80% penalty </a:t>
            </a:r>
            <a:r>
              <a:rPr lang="fr-FR" sz="1600"/>
              <a:t>for abuse of </a:t>
            </a:r>
            <a:r>
              <a:rPr lang="fr-FR" sz="1600" err="1"/>
              <a:t>law</a:t>
            </a:r>
            <a:r>
              <a:rPr lang="fr-FR" sz="1600"/>
              <a:t> (Article 1729 of the Tax Code)</a:t>
            </a:r>
          </a:p>
        </p:txBody>
      </p:sp>
      <p:sp>
        <p:nvSpPr>
          <p:cNvPr id="20" name="Flèche vers le bas 19">
            <a:extLst>
              <a:ext uri="{FF2B5EF4-FFF2-40B4-BE49-F238E27FC236}">
                <a16:creationId xmlns:a16="http://schemas.microsoft.com/office/drawing/2014/main" id="{8D5356CB-3D31-1A4B-9149-A403E160C93E}"/>
              </a:ext>
            </a:extLst>
          </p:cNvPr>
          <p:cNvSpPr/>
          <p:nvPr/>
        </p:nvSpPr>
        <p:spPr>
          <a:xfrm>
            <a:off x="6096000" y="3178715"/>
            <a:ext cx="120650" cy="271756"/>
          </a:xfrm>
          <a:prstGeom prst="downArrow">
            <a:avLst/>
          </a:prstGeom>
          <a:solidFill>
            <a:srgbClr val="3D8C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vers le bas 20">
            <a:extLst>
              <a:ext uri="{FF2B5EF4-FFF2-40B4-BE49-F238E27FC236}">
                <a16:creationId xmlns:a16="http://schemas.microsoft.com/office/drawing/2014/main" id="{B1CFEB02-2377-6042-A1CA-C8F228D6132A}"/>
              </a:ext>
            </a:extLst>
          </p:cNvPr>
          <p:cNvSpPr/>
          <p:nvPr/>
        </p:nvSpPr>
        <p:spPr>
          <a:xfrm>
            <a:off x="2414119" y="4324017"/>
            <a:ext cx="120650" cy="271756"/>
          </a:xfrm>
          <a:prstGeom prst="downArrow">
            <a:avLst/>
          </a:prstGeom>
          <a:solidFill>
            <a:srgbClr val="3D8C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vers le bas 21">
            <a:extLst>
              <a:ext uri="{FF2B5EF4-FFF2-40B4-BE49-F238E27FC236}">
                <a16:creationId xmlns:a16="http://schemas.microsoft.com/office/drawing/2014/main" id="{DC663399-0C19-6E4E-B843-46B60D903A23}"/>
              </a:ext>
            </a:extLst>
          </p:cNvPr>
          <p:cNvSpPr/>
          <p:nvPr/>
        </p:nvSpPr>
        <p:spPr>
          <a:xfrm>
            <a:off x="6096000" y="4324017"/>
            <a:ext cx="120650" cy="271756"/>
          </a:xfrm>
          <a:prstGeom prst="downArrow">
            <a:avLst/>
          </a:prstGeom>
          <a:solidFill>
            <a:srgbClr val="3D8C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vers le bas 22">
            <a:extLst>
              <a:ext uri="{FF2B5EF4-FFF2-40B4-BE49-F238E27FC236}">
                <a16:creationId xmlns:a16="http://schemas.microsoft.com/office/drawing/2014/main" id="{B8742A8C-6FBA-1543-B295-D21F8341A93B}"/>
              </a:ext>
            </a:extLst>
          </p:cNvPr>
          <p:cNvSpPr/>
          <p:nvPr/>
        </p:nvSpPr>
        <p:spPr>
          <a:xfrm>
            <a:off x="9536577" y="4367696"/>
            <a:ext cx="120650" cy="271756"/>
          </a:xfrm>
          <a:prstGeom prst="downArrow">
            <a:avLst/>
          </a:prstGeom>
          <a:solidFill>
            <a:srgbClr val="3D8CB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20841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a:t>Data </a:t>
            </a:r>
            <a:r>
              <a:rPr lang="fr-FR" err="1"/>
              <a:t>availability</a:t>
            </a:r>
            <a:r>
              <a:rPr lang="fr-FR"/>
              <a:t> and </a:t>
            </a:r>
            <a:r>
              <a:rPr lang="fr-FR" err="1"/>
              <a:t>phased</a:t>
            </a:r>
            <a:r>
              <a:rPr lang="fr-FR"/>
              <a:t> </a:t>
            </a:r>
            <a:r>
              <a:rPr lang="fr-FR" err="1"/>
              <a:t>approach</a:t>
            </a:r>
            <a:endParaRPr lang="fr-FR"/>
          </a:p>
        </p:txBody>
      </p:sp>
      <p:sp>
        <p:nvSpPr>
          <p:cNvPr id="3" name="Content Placeholder 2">
            <a:extLst>
              <a:ext uri="{FF2B5EF4-FFF2-40B4-BE49-F238E27FC236}">
                <a16:creationId xmlns:a16="http://schemas.microsoft.com/office/drawing/2014/main" id="{50C5CA96-2C3D-02DE-3CD1-E49117DC8008}"/>
              </a:ext>
            </a:extLst>
          </p:cNvPr>
          <p:cNvSpPr>
            <a:spLocks noGrp="1"/>
          </p:cNvSpPr>
          <p:nvPr>
            <p:ph idx="1"/>
          </p:nvPr>
        </p:nvSpPr>
        <p:spPr>
          <a:xfrm>
            <a:off x="1389185" y="1633171"/>
            <a:ext cx="10515600" cy="4351338"/>
          </a:xfrm>
        </p:spPr>
        <p:txBody>
          <a:bodyPr vert="horz" lIns="91440" tIns="45720" rIns="91440" bIns="45720" rtlCol="0" anchor="t">
            <a:normAutofit/>
          </a:bodyPr>
          <a:lstStyle/>
          <a:p>
            <a:pPr marL="0" indent="0">
              <a:buNone/>
            </a:pPr>
            <a:r>
              <a:rPr lang="fr-FR" err="1">
                <a:latin typeface="Arial"/>
                <a:cs typeface="Arial"/>
              </a:rPr>
              <a:t>Scrapping</a:t>
            </a:r>
            <a:r>
              <a:rPr lang="fr-FR">
                <a:latin typeface="Arial"/>
                <a:cs typeface="Arial"/>
              </a:rPr>
              <a:t> the </a:t>
            </a:r>
            <a:r>
              <a:rPr lang="fr-FR" err="1">
                <a:latin typeface="Arial"/>
                <a:cs typeface="Arial"/>
              </a:rPr>
              <a:t>website</a:t>
            </a:r>
            <a:r>
              <a:rPr lang="fr-FR">
                <a:latin typeface="Arial"/>
                <a:cs typeface="Arial"/>
              </a:rPr>
              <a:t>: </a:t>
            </a:r>
            <a:r>
              <a:rPr lang="fr-FR">
                <a:latin typeface="Arial"/>
                <a:cs typeface="Arial"/>
                <a:hlinkClick r:id="rId2"/>
              </a:rPr>
              <a:t>https://opendata.justice-administrative.fr/</a:t>
            </a:r>
            <a:r>
              <a:rPr lang="fr-FR">
                <a:latin typeface="Arial"/>
                <a:cs typeface="Arial"/>
              </a:rPr>
              <a:t> </a:t>
            </a:r>
            <a:endParaRPr lang="fr-FR"/>
          </a:p>
          <a:p>
            <a:pPr marL="514350" indent="-514350">
              <a:buAutoNum type="arabicPeriod"/>
            </a:pPr>
            <a:endParaRPr lang="fr-FR">
              <a:latin typeface="Arial"/>
              <a:cs typeface="Arial"/>
            </a:endParaRPr>
          </a:p>
          <a:p>
            <a:pPr marL="0" indent="0">
              <a:buNone/>
            </a:pPr>
            <a:endParaRPr lang="fr-FR">
              <a:latin typeface="Arial"/>
              <a:cs typeface="Arial"/>
            </a:endParaRPr>
          </a:p>
          <a:p>
            <a:pPr marL="0" indent="0">
              <a:buNone/>
            </a:pPr>
            <a:r>
              <a:rPr lang="fr-FR" err="1">
                <a:latin typeface="Arial"/>
                <a:cs typeface="Arial"/>
              </a:rPr>
              <a:t>Creation</a:t>
            </a:r>
            <a:r>
              <a:rPr lang="fr-FR">
                <a:latin typeface="Arial"/>
                <a:cs typeface="Arial"/>
              </a:rPr>
              <a:t> of the </a:t>
            </a:r>
            <a:r>
              <a:rPr lang="fr-FR" err="1">
                <a:latin typeface="Arial"/>
                <a:cs typeface="Arial"/>
              </a:rPr>
              <a:t>dataframe</a:t>
            </a:r>
            <a:r>
              <a:rPr lang="fr-FR">
                <a:latin typeface="Arial"/>
                <a:cs typeface="Arial"/>
              </a:rPr>
              <a:t> </a:t>
            </a:r>
            <a:endParaRPr lang="fr-FR"/>
          </a:p>
          <a:p>
            <a:pPr marL="0" indent="0">
              <a:buNone/>
            </a:pPr>
            <a:endParaRPr lang="fr-FR">
              <a:latin typeface="Arial"/>
              <a:cs typeface="Arial"/>
            </a:endParaRPr>
          </a:p>
          <a:p>
            <a:pPr marL="0" indent="0">
              <a:buNone/>
            </a:pPr>
            <a:endParaRPr lang="fr-FR">
              <a:latin typeface="Arial"/>
              <a:cs typeface="Arial"/>
            </a:endParaRPr>
          </a:p>
          <a:p>
            <a:pPr marL="0" indent="0">
              <a:buNone/>
            </a:pPr>
            <a:r>
              <a:rPr lang="fr-FR">
                <a:latin typeface="Arial"/>
                <a:cs typeface="Arial"/>
              </a:rPr>
              <a:t>Topic </a:t>
            </a:r>
            <a:r>
              <a:rPr lang="fr-FR" err="1">
                <a:latin typeface="Arial"/>
                <a:cs typeface="Arial"/>
              </a:rPr>
              <a:t>Modelling</a:t>
            </a:r>
            <a:r>
              <a:rPr lang="fr-FR">
                <a:latin typeface="Arial"/>
                <a:cs typeface="Arial"/>
              </a:rPr>
              <a:t> and </a:t>
            </a:r>
            <a:r>
              <a:rPr lang="fr-FR" err="1">
                <a:latin typeface="Arial"/>
                <a:cs typeface="Arial"/>
              </a:rPr>
              <a:t>Results</a:t>
            </a:r>
            <a:endParaRPr lang="fr-FR">
              <a:latin typeface="Arial"/>
              <a:cs typeface="Arial"/>
            </a:endParaRP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6</a:t>
            </a:fld>
            <a:endParaRPr lang="fr-FR"/>
          </a:p>
        </p:txBody>
      </p:sp>
      <p:pic>
        <p:nvPicPr>
          <p:cNvPr id="6" name="Graphique 5" descr="Badge 3 avec un remplissage uni">
            <a:extLst>
              <a:ext uri="{FF2B5EF4-FFF2-40B4-BE49-F238E27FC236}">
                <a16:creationId xmlns:a16="http://schemas.microsoft.com/office/drawing/2014/main" id="{2E4E54B6-5DA1-DDDF-A8BD-0FA3C92C97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924" y="4460631"/>
            <a:ext cx="914400" cy="914400"/>
          </a:xfrm>
          <a:prstGeom prst="rect">
            <a:avLst/>
          </a:prstGeom>
        </p:spPr>
      </p:pic>
      <p:pic>
        <p:nvPicPr>
          <p:cNvPr id="7" name="Graphique 6" descr="Badge avec un remplissage uni">
            <a:extLst>
              <a:ext uri="{FF2B5EF4-FFF2-40B4-BE49-F238E27FC236}">
                <a16:creationId xmlns:a16="http://schemas.microsoft.com/office/drawing/2014/main" id="{53212B53-AA50-B834-9B47-A2E5D72886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1122" y="2950552"/>
            <a:ext cx="914400" cy="914400"/>
          </a:xfrm>
          <a:prstGeom prst="rect">
            <a:avLst/>
          </a:prstGeom>
        </p:spPr>
      </p:pic>
      <p:pic>
        <p:nvPicPr>
          <p:cNvPr id="8" name="Graphique 7" descr="Badge 1 avec un remplissage uni">
            <a:extLst>
              <a:ext uri="{FF2B5EF4-FFF2-40B4-BE49-F238E27FC236}">
                <a16:creationId xmlns:a16="http://schemas.microsoft.com/office/drawing/2014/main" id="{40A73F2F-0DB5-486B-1BE3-D2C1920778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3320" y="1405304"/>
            <a:ext cx="914400" cy="914400"/>
          </a:xfrm>
          <a:prstGeom prst="rect">
            <a:avLst/>
          </a:prstGeom>
        </p:spPr>
      </p:pic>
    </p:spTree>
    <p:extLst>
      <p:ext uri="{BB962C8B-B14F-4D97-AF65-F5344CB8AC3E}">
        <p14:creationId xmlns:p14="http://schemas.microsoft.com/office/powerpoint/2010/main" val="203986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C792-F096-E499-BAFD-83B455AA050C}"/>
              </a:ext>
            </a:extLst>
          </p:cNvPr>
          <p:cNvSpPr>
            <a:spLocks noGrp="1"/>
          </p:cNvSpPr>
          <p:nvPr>
            <p:ph type="ctrTitle"/>
          </p:nvPr>
        </p:nvSpPr>
        <p:spPr/>
        <p:txBody>
          <a:bodyPr/>
          <a:lstStyle/>
          <a:p>
            <a:r>
              <a:rPr lang="fr-FR">
                <a:latin typeface="Larken DEMO Bold" panose="00000800000000000000" pitchFamily="50" charset="0"/>
              </a:rPr>
              <a:t>B. Our Code</a:t>
            </a:r>
          </a:p>
        </p:txBody>
      </p:sp>
      <p:sp>
        <p:nvSpPr>
          <p:cNvPr id="3" name="Subtitle 2">
            <a:extLst>
              <a:ext uri="{FF2B5EF4-FFF2-40B4-BE49-F238E27FC236}">
                <a16:creationId xmlns:a16="http://schemas.microsoft.com/office/drawing/2014/main" id="{8EAF0FF9-9F49-0C1A-1F85-ACCA25F1A7E8}"/>
              </a:ext>
            </a:extLst>
          </p:cNvPr>
          <p:cNvSpPr>
            <a:spLocks noGrp="1"/>
          </p:cNvSpPr>
          <p:nvPr>
            <p:ph type="subTitle" idx="1"/>
          </p:nvPr>
        </p:nvSpPr>
        <p:spPr>
          <a:xfrm>
            <a:off x="1523999" y="3602037"/>
            <a:ext cx="9488557" cy="2560223"/>
          </a:xfrm>
        </p:spPr>
        <p:txBody>
          <a:bodyPr>
            <a:normAutofit/>
          </a:bodyPr>
          <a:lstStyle/>
          <a:p>
            <a:r>
              <a:rPr lang="en-GB">
                <a:latin typeface="Larken DEMO Light" panose="00000400000000000000" pitchFamily="50" charset="0"/>
              </a:rPr>
              <a:t>Steps and choices</a:t>
            </a:r>
          </a:p>
        </p:txBody>
      </p:sp>
      <p:pic>
        <p:nvPicPr>
          <p:cNvPr id="8" name="Picture 7">
            <a:extLst>
              <a:ext uri="{FF2B5EF4-FFF2-40B4-BE49-F238E27FC236}">
                <a16:creationId xmlns:a16="http://schemas.microsoft.com/office/drawing/2014/main" id="{23BC5503-6DC4-EFC3-6AE1-BFED33663B3D}"/>
              </a:ext>
            </a:extLst>
          </p:cNvPr>
          <p:cNvPicPr>
            <a:picLocks noChangeAspect="1"/>
          </p:cNvPicPr>
          <p:nvPr/>
        </p:nvPicPr>
        <p:blipFill>
          <a:blip r:embed="rId2"/>
          <a:stretch>
            <a:fillRect/>
          </a:stretch>
        </p:blipFill>
        <p:spPr>
          <a:xfrm>
            <a:off x="10062955" y="363624"/>
            <a:ext cx="1899202" cy="367179"/>
          </a:xfrm>
          <a:prstGeom prst="rect">
            <a:avLst/>
          </a:prstGeom>
        </p:spPr>
      </p:pic>
      <p:sp>
        <p:nvSpPr>
          <p:cNvPr id="9" name="Slide Number Placeholder 8">
            <a:extLst>
              <a:ext uri="{FF2B5EF4-FFF2-40B4-BE49-F238E27FC236}">
                <a16:creationId xmlns:a16="http://schemas.microsoft.com/office/drawing/2014/main" id="{8BA1A972-101B-6FD6-8524-8FCBBC47459B}"/>
              </a:ext>
            </a:extLst>
          </p:cNvPr>
          <p:cNvSpPr>
            <a:spLocks noGrp="1"/>
          </p:cNvSpPr>
          <p:nvPr>
            <p:ph type="sldNum" sz="quarter" idx="12"/>
          </p:nvPr>
        </p:nvSpPr>
        <p:spPr/>
        <p:txBody>
          <a:bodyPr/>
          <a:lstStyle/>
          <a:p>
            <a:fld id="{D7D02F96-3A0A-44FD-8FED-43508D5F0AEA}" type="slidenum">
              <a:rPr lang="fr-FR" smtClean="0"/>
              <a:t>7</a:t>
            </a:fld>
            <a:endParaRPr lang="fr-FR"/>
          </a:p>
        </p:txBody>
      </p:sp>
    </p:spTree>
    <p:extLst>
      <p:ext uri="{BB962C8B-B14F-4D97-AF65-F5344CB8AC3E}">
        <p14:creationId xmlns:p14="http://schemas.microsoft.com/office/powerpoint/2010/main" val="3887143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Importing</a:t>
            </a:r>
            <a:r>
              <a:rPr lang="fr-FR"/>
              <a:t> Data</a:t>
            </a:r>
          </a:p>
        </p:txBody>
      </p:sp>
      <p:sp>
        <p:nvSpPr>
          <p:cNvPr id="3" name="Content Placeholder 2">
            <a:extLst>
              <a:ext uri="{FF2B5EF4-FFF2-40B4-BE49-F238E27FC236}">
                <a16:creationId xmlns:a16="http://schemas.microsoft.com/office/drawing/2014/main" id="{50C5CA96-2C3D-02DE-3CD1-E49117DC8008}"/>
              </a:ext>
            </a:extLst>
          </p:cNvPr>
          <p:cNvSpPr>
            <a:spLocks noGrp="1"/>
          </p:cNvSpPr>
          <p:nvPr>
            <p:ph idx="1"/>
          </p:nvPr>
        </p:nvSpPr>
        <p:spPr>
          <a:xfrm>
            <a:off x="838200" y="1018904"/>
            <a:ext cx="10515600" cy="4351338"/>
          </a:xfrm>
        </p:spPr>
        <p:txBody>
          <a:bodyPr vert="horz" lIns="91440" tIns="45720" rIns="91440" bIns="45720" rtlCol="0" anchor="t">
            <a:normAutofit/>
          </a:bodyPr>
          <a:lstStyle/>
          <a:p>
            <a:r>
              <a:rPr lang="fr-FR">
                <a:latin typeface="Arial"/>
                <a:cs typeface="Arial"/>
                <a:hlinkClick r:id="rId2"/>
              </a:rPr>
              <a:t>https://opendata.justice-administrative.fr/</a:t>
            </a:r>
            <a:endParaRPr lang="fr-FR"/>
          </a:p>
          <a:p>
            <a:r>
              <a:rPr lang="fr-FR" b="1">
                <a:latin typeface="Arial"/>
                <a:cs typeface="Arial"/>
              </a:rPr>
              <a:t>List </a:t>
            </a:r>
            <a:r>
              <a:rPr lang="fr-FR" b="1">
                <a:latin typeface="Arial"/>
                <a:cs typeface="Arial"/>
                <a:sym typeface="Wingdings" panose="05000000000000000000" pitchFamily="2" charset="2"/>
              </a:rPr>
              <a:t> </a:t>
            </a:r>
            <a:r>
              <a:rPr lang="fr-FR" b="1" err="1">
                <a:latin typeface="Arial"/>
                <a:cs typeface="Arial"/>
                <a:sym typeface="Wingdings" panose="05000000000000000000" pitchFamily="2" charset="2"/>
              </a:rPr>
              <a:t>Urls</a:t>
            </a:r>
            <a:r>
              <a:rPr lang="fr-FR">
                <a:latin typeface="Arial"/>
                <a:cs typeface="Arial"/>
                <a:sym typeface="Wingdings" panose="05000000000000000000" pitchFamily="2" charset="2"/>
              </a:rPr>
              <a:t>  Download</a:t>
            </a:r>
            <a:endParaRPr lang="fr-F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8</a:t>
            </a:fld>
            <a:endParaRPr lang="fr-FR"/>
          </a:p>
        </p:txBody>
      </p:sp>
      <p:pic>
        <p:nvPicPr>
          <p:cNvPr id="1026" name="Picture 2" descr="Open Data. Moteur de Recherche">
            <a:extLst>
              <a:ext uri="{FF2B5EF4-FFF2-40B4-BE49-F238E27FC236}">
                <a16:creationId xmlns:a16="http://schemas.microsoft.com/office/drawing/2014/main" id="{246A6A68-1DAD-24FB-70E4-6C397B5C1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365126"/>
            <a:ext cx="300990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EF94A99-6FA6-8C50-23E0-CABFDEB4D4D8}"/>
              </a:ext>
            </a:extLst>
          </p:cNvPr>
          <p:cNvPicPr>
            <a:picLocks noChangeAspect="1"/>
          </p:cNvPicPr>
          <p:nvPr/>
        </p:nvPicPr>
        <p:blipFill>
          <a:blip r:embed="rId4"/>
          <a:stretch>
            <a:fillRect/>
          </a:stretch>
        </p:blipFill>
        <p:spPr>
          <a:xfrm>
            <a:off x="838200" y="1994095"/>
            <a:ext cx="2266950" cy="2009775"/>
          </a:xfrm>
          <a:prstGeom prst="rect">
            <a:avLst/>
          </a:prstGeom>
        </p:spPr>
      </p:pic>
      <p:pic>
        <p:nvPicPr>
          <p:cNvPr id="8" name="Picture 7">
            <a:extLst>
              <a:ext uri="{FF2B5EF4-FFF2-40B4-BE49-F238E27FC236}">
                <a16:creationId xmlns:a16="http://schemas.microsoft.com/office/drawing/2014/main" id="{10177BFD-DA95-74E9-5F0B-B7194AC11AD0}"/>
              </a:ext>
            </a:extLst>
          </p:cNvPr>
          <p:cNvPicPr>
            <a:picLocks noChangeAspect="1"/>
          </p:cNvPicPr>
          <p:nvPr/>
        </p:nvPicPr>
        <p:blipFill>
          <a:blip r:embed="rId5"/>
          <a:stretch>
            <a:fillRect/>
          </a:stretch>
        </p:blipFill>
        <p:spPr>
          <a:xfrm>
            <a:off x="3105150" y="2346520"/>
            <a:ext cx="1600200" cy="1657350"/>
          </a:xfrm>
          <a:prstGeom prst="rect">
            <a:avLst/>
          </a:prstGeom>
        </p:spPr>
      </p:pic>
      <p:cxnSp>
        <p:nvCxnSpPr>
          <p:cNvPr id="7" name="Straight Arrow Connector 6">
            <a:extLst>
              <a:ext uri="{FF2B5EF4-FFF2-40B4-BE49-F238E27FC236}">
                <a16:creationId xmlns:a16="http://schemas.microsoft.com/office/drawing/2014/main" id="{04A39947-E8C2-821E-F0C3-9ED6D9F90E61}"/>
              </a:ext>
            </a:extLst>
          </p:cNvPr>
          <p:cNvCxnSpPr>
            <a:cxnSpLocks/>
          </p:cNvCxnSpPr>
          <p:nvPr/>
        </p:nvCxnSpPr>
        <p:spPr>
          <a:xfrm>
            <a:off x="647114" y="3175195"/>
            <a:ext cx="0" cy="2043919"/>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Picture 9">
            <a:extLst>
              <a:ext uri="{FF2B5EF4-FFF2-40B4-BE49-F238E27FC236}">
                <a16:creationId xmlns:a16="http://schemas.microsoft.com/office/drawing/2014/main" id="{882C4076-7F56-54EA-B01A-7882C60C576A}"/>
              </a:ext>
            </a:extLst>
          </p:cNvPr>
          <p:cNvPicPr>
            <a:picLocks noChangeAspect="1"/>
          </p:cNvPicPr>
          <p:nvPr/>
        </p:nvPicPr>
        <p:blipFill rotWithShape="1">
          <a:blip r:embed="rId6"/>
          <a:srcRect t="36641"/>
          <a:stretch/>
        </p:blipFill>
        <p:spPr>
          <a:xfrm>
            <a:off x="838200" y="4232654"/>
            <a:ext cx="5143500" cy="2341563"/>
          </a:xfrm>
          <a:prstGeom prst="rect">
            <a:avLst/>
          </a:prstGeom>
        </p:spPr>
      </p:pic>
      <p:cxnSp>
        <p:nvCxnSpPr>
          <p:cNvPr id="11" name="Straight Arrow Connector 10">
            <a:extLst>
              <a:ext uri="{FF2B5EF4-FFF2-40B4-BE49-F238E27FC236}">
                <a16:creationId xmlns:a16="http://schemas.microsoft.com/office/drawing/2014/main" id="{A0D339D9-3791-1716-804B-CC05AEC31E6D}"/>
              </a:ext>
            </a:extLst>
          </p:cNvPr>
          <p:cNvCxnSpPr>
            <a:cxnSpLocks/>
          </p:cNvCxnSpPr>
          <p:nvPr/>
        </p:nvCxnSpPr>
        <p:spPr>
          <a:xfrm>
            <a:off x="6010033" y="4422576"/>
            <a:ext cx="362192" cy="0"/>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5" name="Picture 14">
            <a:extLst>
              <a:ext uri="{FF2B5EF4-FFF2-40B4-BE49-F238E27FC236}">
                <a16:creationId xmlns:a16="http://schemas.microsoft.com/office/drawing/2014/main" id="{D01E96DD-80DB-4D96-5CCF-3BDB2F8B1D01}"/>
              </a:ext>
            </a:extLst>
          </p:cNvPr>
          <p:cNvPicPr>
            <a:picLocks noChangeAspect="1"/>
          </p:cNvPicPr>
          <p:nvPr/>
        </p:nvPicPr>
        <p:blipFill>
          <a:blip r:embed="rId7"/>
          <a:stretch>
            <a:fillRect/>
          </a:stretch>
        </p:blipFill>
        <p:spPr>
          <a:xfrm>
            <a:off x="6372225" y="3759134"/>
            <a:ext cx="4981575" cy="1400175"/>
          </a:xfrm>
          <a:prstGeom prst="rect">
            <a:avLst/>
          </a:prstGeom>
        </p:spPr>
      </p:pic>
      <p:pic>
        <p:nvPicPr>
          <p:cNvPr id="5" name="Image 4" descr="Une image contenant texte, capture d’écran, Police, ligne&#10;&#10;Description générée automatiquement">
            <a:extLst>
              <a:ext uri="{FF2B5EF4-FFF2-40B4-BE49-F238E27FC236}">
                <a16:creationId xmlns:a16="http://schemas.microsoft.com/office/drawing/2014/main" id="{448E3F30-6701-A2FD-F046-0057A41CC2FC}"/>
              </a:ext>
            </a:extLst>
          </p:cNvPr>
          <p:cNvPicPr>
            <a:picLocks noChangeAspect="1"/>
          </p:cNvPicPr>
          <p:nvPr/>
        </p:nvPicPr>
        <p:blipFill>
          <a:blip r:embed="rId8"/>
          <a:stretch>
            <a:fillRect/>
          </a:stretch>
        </p:blipFill>
        <p:spPr>
          <a:xfrm>
            <a:off x="6374292" y="2353574"/>
            <a:ext cx="4676775" cy="914400"/>
          </a:xfrm>
          <a:prstGeom prst="rect">
            <a:avLst/>
          </a:prstGeom>
        </p:spPr>
      </p:pic>
      <p:cxnSp>
        <p:nvCxnSpPr>
          <p:cNvPr id="9" name="Straight Arrow Connector 10">
            <a:extLst>
              <a:ext uri="{FF2B5EF4-FFF2-40B4-BE49-F238E27FC236}">
                <a16:creationId xmlns:a16="http://schemas.microsoft.com/office/drawing/2014/main" id="{6D04EACD-1046-22AB-1F84-394B37B8B16B}"/>
              </a:ext>
            </a:extLst>
          </p:cNvPr>
          <p:cNvCxnSpPr>
            <a:cxnSpLocks/>
          </p:cNvCxnSpPr>
          <p:nvPr/>
        </p:nvCxnSpPr>
        <p:spPr>
          <a:xfrm flipH="1">
            <a:off x="5884056" y="2984759"/>
            <a:ext cx="428562" cy="14377"/>
          </a:xfrm>
          <a:prstGeom prst="straightConnector1">
            <a:avLst/>
          </a:prstGeom>
          <a:ln w="571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0691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0BC73-AF78-FA04-5CB6-E0000F79FC1D}"/>
              </a:ext>
            </a:extLst>
          </p:cNvPr>
          <p:cNvSpPr>
            <a:spLocks noGrp="1"/>
          </p:cNvSpPr>
          <p:nvPr>
            <p:ph type="title"/>
          </p:nvPr>
        </p:nvSpPr>
        <p:spPr/>
        <p:txBody>
          <a:bodyPr>
            <a:normAutofit/>
          </a:bodyPr>
          <a:lstStyle/>
          <a:p>
            <a:r>
              <a:rPr lang="fr-FR" err="1"/>
              <a:t>Importing</a:t>
            </a:r>
            <a:r>
              <a:rPr lang="fr-FR"/>
              <a:t> Data</a:t>
            </a:r>
          </a:p>
        </p:txBody>
      </p:sp>
      <p:sp>
        <p:nvSpPr>
          <p:cNvPr id="3" name="Content Placeholder 2">
            <a:extLst>
              <a:ext uri="{FF2B5EF4-FFF2-40B4-BE49-F238E27FC236}">
                <a16:creationId xmlns:a16="http://schemas.microsoft.com/office/drawing/2014/main" id="{50C5CA96-2C3D-02DE-3CD1-E49117DC8008}"/>
              </a:ext>
            </a:extLst>
          </p:cNvPr>
          <p:cNvSpPr>
            <a:spLocks noGrp="1"/>
          </p:cNvSpPr>
          <p:nvPr>
            <p:ph idx="1"/>
          </p:nvPr>
        </p:nvSpPr>
        <p:spPr>
          <a:xfrm>
            <a:off x="838200" y="1018904"/>
            <a:ext cx="10515600" cy="4351338"/>
          </a:xfrm>
        </p:spPr>
        <p:txBody>
          <a:bodyPr vert="horz" lIns="91440" tIns="45720" rIns="91440" bIns="45720" rtlCol="0" anchor="t">
            <a:normAutofit/>
          </a:bodyPr>
          <a:lstStyle/>
          <a:p>
            <a:r>
              <a:rPr lang="fr-FR">
                <a:latin typeface="Arial"/>
                <a:cs typeface="Arial"/>
                <a:hlinkClick r:id="rId2"/>
              </a:rPr>
              <a:t>https://opendata.justice-administrative.fr/</a:t>
            </a:r>
            <a:endParaRPr lang="fr-FR">
              <a:latin typeface="Arial"/>
              <a:cs typeface="Arial"/>
            </a:endParaRPr>
          </a:p>
          <a:p>
            <a:r>
              <a:rPr lang="fr-FR">
                <a:latin typeface="Arial"/>
                <a:cs typeface="Arial"/>
              </a:rPr>
              <a:t>List </a:t>
            </a:r>
            <a:r>
              <a:rPr lang="fr-FR">
                <a:latin typeface="Arial"/>
                <a:cs typeface="Arial"/>
                <a:sym typeface="Wingdings" panose="05000000000000000000" pitchFamily="2" charset="2"/>
              </a:rPr>
              <a:t> </a:t>
            </a:r>
            <a:r>
              <a:rPr lang="fr-FR" err="1">
                <a:latin typeface="Arial"/>
                <a:cs typeface="Arial"/>
                <a:sym typeface="Wingdings" panose="05000000000000000000" pitchFamily="2" charset="2"/>
              </a:rPr>
              <a:t>Urls</a:t>
            </a:r>
            <a:r>
              <a:rPr lang="fr-FR">
                <a:latin typeface="Arial"/>
                <a:cs typeface="Arial"/>
                <a:sym typeface="Wingdings" panose="05000000000000000000" pitchFamily="2" charset="2"/>
              </a:rPr>
              <a:t>  </a:t>
            </a:r>
            <a:r>
              <a:rPr lang="fr-FR" b="1">
                <a:latin typeface="Arial"/>
                <a:cs typeface="Arial"/>
                <a:sym typeface="Wingdings" panose="05000000000000000000" pitchFamily="2" charset="2"/>
              </a:rPr>
              <a:t>Download</a:t>
            </a:r>
            <a:endParaRPr lang="fr-FR" b="1">
              <a:latin typeface="Arial"/>
              <a:cs typeface="Arial"/>
            </a:endParaRPr>
          </a:p>
        </p:txBody>
      </p:sp>
      <p:sp>
        <p:nvSpPr>
          <p:cNvPr id="4" name="Slide Number Placeholder 3">
            <a:extLst>
              <a:ext uri="{FF2B5EF4-FFF2-40B4-BE49-F238E27FC236}">
                <a16:creationId xmlns:a16="http://schemas.microsoft.com/office/drawing/2014/main" id="{315560FA-E0E7-1D86-B14B-B93D5E0F90DE}"/>
              </a:ext>
            </a:extLst>
          </p:cNvPr>
          <p:cNvSpPr>
            <a:spLocks noGrp="1"/>
          </p:cNvSpPr>
          <p:nvPr>
            <p:ph type="sldNum" sz="quarter" idx="12"/>
          </p:nvPr>
        </p:nvSpPr>
        <p:spPr/>
        <p:txBody>
          <a:bodyPr/>
          <a:lstStyle/>
          <a:p>
            <a:fld id="{D7D02F96-3A0A-44FD-8FED-43508D5F0AEA}" type="slidenum">
              <a:rPr lang="fr-FR" smtClean="0"/>
              <a:t>9</a:t>
            </a:fld>
            <a:endParaRPr lang="fr-FR"/>
          </a:p>
        </p:txBody>
      </p:sp>
      <p:pic>
        <p:nvPicPr>
          <p:cNvPr id="1026" name="Picture 2" descr="Open Data. Moteur de Recherche">
            <a:extLst>
              <a:ext uri="{FF2B5EF4-FFF2-40B4-BE49-F238E27FC236}">
                <a16:creationId xmlns:a16="http://schemas.microsoft.com/office/drawing/2014/main" id="{246A6A68-1DAD-24FB-70E4-6C397B5C1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3900" y="365126"/>
            <a:ext cx="300990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C3EA38F6-81C9-91F0-C883-7EE8AC381960}"/>
              </a:ext>
            </a:extLst>
          </p:cNvPr>
          <p:cNvPicPr>
            <a:picLocks noChangeAspect="1"/>
          </p:cNvPicPr>
          <p:nvPr/>
        </p:nvPicPr>
        <p:blipFill>
          <a:blip r:embed="rId4"/>
          <a:stretch>
            <a:fillRect/>
          </a:stretch>
        </p:blipFill>
        <p:spPr>
          <a:xfrm>
            <a:off x="206135" y="2052638"/>
            <a:ext cx="6461185" cy="4518804"/>
          </a:xfrm>
          <a:prstGeom prst="rect">
            <a:avLst/>
          </a:prstGeom>
        </p:spPr>
      </p:pic>
      <p:pic>
        <p:nvPicPr>
          <p:cNvPr id="13" name="Image 12">
            <a:extLst>
              <a:ext uri="{FF2B5EF4-FFF2-40B4-BE49-F238E27FC236}">
                <a16:creationId xmlns:a16="http://schemas.microsoft.com/office/drawing/2014/main" id="{9595D5E8-F739-FD6E-89D7-9A359D6544A2}"/>
              </a:ext>
            </a:extLst>
          </p:cNvPr>
          <p:cNvPicPr>
            <a:picLocks noChangeAspect="1"/>
          </p:cNvPicPr>
          <p:nvPr/>
        </p:nvPicPr>
        <p:blipFill>
          <a:blip r:embed="rId5"/>
          <a:stretch>
            <a:fillRect/>
          </a:stretch>
        </p:blipFill>
        <p:spPr>
          <a:xfrm>
            <a:off x="6150993" y="3627138"/>
            <a:ext cx="5971635" cy="538253"/>
          </a:xfrm>
          <a:prstGeom prst="rect">
            <a:avLst/>
          </a:prstGeom>
        </p:spPr>
      </p:pic>
      <p:pic>
        <p:nvPicPr>
          <p:cNvPr id="14" name="Image 13">
            <a:extLst>
              <a:ext uri="{FF2B5EF4-FFF2-40B4-BE49-F238E27FC236}">
                <a16:creationId xmlns:a16="http://schemas.microsoft.com/office/drawing/2014/main" id="{FEF2205E-BA9F-D009-78BF-5A6BFBEFF800}"/>
              </a:ext>
            </a:extLst>
          </p:cNvPr>
          <p:cNvPicPr>
            <a:picLocks noChangeAspect="1"/>
          </p:cNvPicPr>
          <p:nvPr/>
        </p:nvPicPr>
        <p:blipFill>
          <a:blip r:embed="rId6"/>
          <a:stretch>
            <a:fillRect/>
          </a:stretch>
        </p:blipFill>
        <p:spPr>
          <a:xfrm>
            <a:off x="6734535" y="4167098"/>
            <a:ext cx="4933950" cy="1543050"/>
          </a:xfrm>
          <a:prstGeom prst="rect">
            <a:avLst/>
          </a:prstGeom>
        </p:spPr>
      </p:pic>
    </p:spTree>
    <p:extLst>
      <p:ext uri="{BB962C8B-B14F-4D97-AF65-F5344CB8AC3E}">
        <p14:creationId xmlns:p14="http://schemas.microsoft.com/office/powerpoint/2010/main" val="3698594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1019</Words>
  <Application>Microsoft Office PowerPoint</Application>
  <PresentationFormat>Widescreen</PresentationFormat>
  <Paragraphs>171</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Aptos</vt:lpstr>
      <vt:lpstr>Aptos Display</vt:lpstr>
      <vt:lpstr>Arial</vt:lpstr>
      <vt:lpstr>Calibri</vt:lpstr>
      <vt:lpstr>Courier New</vt:lpstr>
      <vt:lpstr>Larken DEMO Bold</vt:lpstr>
      <vt:lpstr>Larken DEMO Light</vt:lpstr>
      <vt:lpstr>Symbol</vt:lpstr>
      <vt:lpstr>Wingdings</vt:lpstr>
      <vt:lpstr>Office Theme</vt:lpstr>
      <vt:lpstr>Legal Data Analysis </vt:lpstr>
      <vt:lpstr>Plan </vt:lpstr>
      <vt:lpstr>A. Our Topic</vt:lpstr>
      <vt:lpstr>What are the chances of winning an appeal against a tax mark-up (penalty) for abuse of law ? </vt:lpstr>
      <vt:lpstr>Legal Context</vt:lpstr>
      <vt:lpstr>Data availability and phased approach</vt:lpstr>
      <vt:lpstr>B. Our Code</vt:lpstr>
      <vt:lpstr>Importing Data</vt:lpstr>
      <vt:lpstr>Importing Data</vt:lpstr>
      <vt:lpstr>Importing Data</vt:lpstr>
      <vt:lpstr>Are there a lot of referrals ?</vt:lpstr>
      <vt:lpstr>Are there a lot of referrals ?</vt:lpstr>
      <vt:lpstr>Extracting important data to build a clean csv</vt:lpstr>
      <vt:lpstr>Filtering Data with keywords</vt:lpstr>
      <vt:lpstr>We only keep the files with a tax mark-up</vt:lpstr>
      <vt:lpstr>Filtering by type of appeal</vt:lpstr>
      <vt:lpstr>Lastly we verify  the mandatory presence of key-words</vt:lpstr>
      <vt:lpstr>Lastly we verify  the mandatory presence of key-words</vt:lpstr>
      <vt:lpstr>C. Difficulties</vt:lpstr>
      <vt:lpstr>Cleaning bad data</vt:lpstr>
      <vt:lpstr>Harmonization </vt:lpstr>
      <vt:lpstr>D. Results</vt:lpstr>
      <vt:lpstr>What are the results ?</vt:lpstr>
      <vt:lpstr>What are the results ?</vt:lpstr>
      <vt:lpstr>What are the chance of success ?</vt:lpstr>
      <vt:lpstr>What are the chance of success ?</vt:lpstr>
      <vt:lpstr>Can we get more insights from this analysis?</vt:lpstr>
      <vt:lpstr>Can we get more insights from this analysis?</vt:lpstr>
      <vt:lpstr>Can we get more insights from this analysis?</vt:lpstr>
      <vt:lpstr>Can we get more insights from this analysis?</vt:lpstr>
      <vt:lpstr>Can we get more insights from this analysis?</vt:lpstr>
      <vt:lpstr>Type of plaintiff  - results </vt:lpstr>
      <vt:lpstr>What we could have done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Legal Data Analysis</dc:title>
  <dc:creator>Gabriel LE BRET</dc:creator>
  <cp:lastModifiedBy>Jean LE BRET</cp:lastModifiedBy>
  <cp:revision>1</cp:revision>
  <dcterms:created xsi:type="dcterms:W3CDTF">2024-03-22T10:35:03Z</dcterms:created>
  <dcterms:modified xsi:type="dcterms:W3CDTF">2024-03-26T13:33:41Z</dcterms:modified>
</cp:coreProperties>
</file>