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5"/>
    <p:restoredTop sz="95865"/>
  </p:normalViewPr>
  <p:slideViewPr>
    <p:cSldViewPr snapToGrid="0">
      <p:cViewPr varScale="1">
        <p:scale>
          <a:sx n="107" d="100"/>
          <a:sy n="107" d="100"/>
        </p:scale>
        <p:origin x="1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66563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BF270-C9AE-8CC3-4464-289394AAB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just"/>
            <a:r>
              <a:rPr lang="fr-FR" sz="3200" b="0" i="0" u="none" strike="noStrike" dirty="0">
                <a:effectLst/>
                <a:latin typeface="Palatino" pitchFamily="2" charset="77"/>
                <a:ea typeface="Palatino" pitchFamily="2" charset="77"/>
                <a:cs typeface="Courier New" panose="02070309020205020404" pitchFamily="49" charset="0"/>
              </a:rPr>
              <a:t>Dynamics of </a:t>
            </a:r>
            <a:r>
              <a:rPr lang="fr-FR" sz="3200" b="0" i="0" u="none" strike="noStrike" dirty="0" err="1">
                <a:effectLst/>
                <a:latin typeface="Palatino" pitchFamily="2" charset="77"/>
                <a:ea typeface="Palatino" pitchFamily="2" charset="77"/>
                <a:cs typeface="Courier New" panose="02070309020205020404" pitchFamily="49" charset="0"/>
              </a:rPr>
              <a:t>Tax</a:t>
            </a:r>
            <a:r>
              <a:rPr lang="fr-FR" sz="3200" b="0" i="0" u="none" strike="noStrike" dirty="0">
                <a:effectLst/>
                <a:latin typeface="Palatino" pitchFamily="2" charset="77"/>
                <a:ea typeface="Palatino" pitchFamily="2" charset="77"/>
                <a:cs typeface="Courier New" panose="02070309020205020404" pitchFamily="49" charset="0"/>
              </a:rPr>
              <a:t> LAW Abuse Cases </a:t>
            </a:r>
            <a:r>
              <a:rPr lang="fr-FR" sz="3200" b="0" i="0" u="none" strike="noStrike" dirty="0" err="1">
                <a:effectLst/>
                <a:latin typeface="Palatino" pitchFamily="2" charset="77"/>
                <a:ea typeface="Palatino" pitchFamily="2" charset="77"/>
                <a:cs typeface="Courier New" panose="02070309020205020404" pitchFamily="49" charset="0"/>
              </a:rPr>
              <a:t>Across</a:t>
            </a:r>
            <a:r>
              <a:rPr lang="fr-FR" sz="3200" b="0" i="0" u="none" strike="noStrike" dirty="0">
                <a:effectLst/>
                <a:latin typeface="Palatino" pitchFamily="2" charset="77"/>
                <a:ea typeface="Palatino" pitchFamily="2" charset="77"/>
                <a:cs typeface="Courier New" panose="02070309020205020404" pitchFamily="49" charset="0"/>
              </a:rPr>
              <a:t> France : </a:t>
            </a:r>
            <a:r>
              <a:rPr lang="fr-FR" sz="3200" b="1" i="0" u="none" strike="noStrike" dirty="0">
                <a:effectLst/>
                <a:latin typeface="Palatino" pitchFamily="2" charset="77"/>
                <a:ea typeface="Palatino" pitchFamily="2" charset="77"/>
                <a:cs typeface="Courier New" panose="02070309020205020404" pitchFamily="49" charset="0"/>
              </a:rPr>
              <a:t>A Comparative </a:t>
            </a:r>
            <a:r>
              <a:rPr lang="fr-FR" sz="3200" b="1" i="0" u="none" strike="noStrike" dirty="0" err="1">
                <a:effectLst/>
                <a:latin typeface="Palatino" pitchFamily="2" charset="77"/>
                <a:ea typeface="Palatino" pitchFamily="2" charset="77"/>
                <a:cs typeface="Courier New" panose="02070309020205020404" pitchFamily="49" charset="0"/>
              </a:rPr>
              <a:t>Annual</a:t>
            </a:r>
            <a:r>
              <a:rPr lang="fr-FR" sz="3200" b="1" i="0" u="none" strike="noStrike" dirty="0">
                <a:effectLst/>
                <a:latin typeface="Palatino" pitchFamily="2" charset="77"/>
                <a:ea typeface="Palatino" pitchFamily="2" charset="77"/>
                <a:cs typeface="Courier New" panose="02070309020205020404" pitchFamily="49" charset="0"/>
              </a:rPr>
              <a:t> </a:t>
            </a:r>
            <a:r>
              <a:rPr lang="fr-FR" sz="3200" b="1" i="0" u="none" strike="noStrike" dirty="0" err="1">
                <a:effectLst/>
                <a:latin typeface="Palatino" pitchFamily="2" charset="77"/>
                <a:ea typeface="Palatino" pitchFamily="2" charset="77"/>
                <a:cs typeface="Courier New" panose="02070309020205020404" pitchFamily="49" charset="0"/>
              </a:rPr>
              <a:t>Study</a:t>
            </a:r>
            <a:endParaRPr lang="fr-FR" sz="3200" b="1" dirty="0">
              <a:latin typeface="Palatino" pitchFamily="2" charset="77"/>
              <a:ea typeface="Palatino" pitchFamily="2" charset="77"/>
              <a:cs typeface="Courier New" panose="02070309020205020404" pitchFamily="49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C06D26-C45E-C39E-7483-45139F39D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By : Sabrina, </a:t>
            </a:r>
            <a:r>
              <a:rPr lang="fr-FR" dirty="0" err="1"/>
              <a:t>kenza</a:t>
            </a:r>
            <a:r>
              <a:rPr lang="fr-FR" dirty="0"/>
              <a:t>, </a:t>
            </a:r>
            <a:r>
              <a:rPr lang="fr-FR" dirty="0" err="1"/>
              <a:t>mYRIAM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804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317ADAE-808A-EE7D-6D15-60B960EED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902853" cy="354171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4934006-D0F3-465C-5883-F792E9EC7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3048000"/>
            <a:ext cx="6350000" cy="3810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9AA8520-43DB-4457-9B1D-6B606D5E4D34}"/>
              </a:ext>
            </a:extLst>
          </p:cNvPr>
          <p:cNvSpPr txBox="1"/>
          <p:nvPr/>
        </p:nvSpPr>
        <p:spPr>
          <a:xfrm>
            <a:off x="6507126" y="171951"/>
            <a:ext cx="20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5DB05A6-F42A-2407-0889-F9EDE47BDDBE}"/>
              </a:ext>
            </a:extLst>
          </p:cNvPr>
          <p:cNvSpPr txBox="1"/>
          <p:nvPr/>
        </p:nvSpPr>
        <p:spPr>
          <a:xfrm>
            <a:off x="4860862" y="4500438"/>
            <a:ext cx="20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07561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7261D71-E7E9-935A-A17C-4E49FAF7D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902853" cy="354171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17AC5FD-DF32-1D53-4904-23EAC73F1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853" y="3048000"/>
            <a:ext cx="6350000" cy="3810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0854136-9A3B-2B1E-9F43-3E524F3179DE}"/>
              </a:ext>
            </a:extLst>
          </p:cNvPr>
          <p:cNvSpPr txBox="1"/>
          <p:nvPr/>
        </p:nvSpPr>
        <p:spPr>
          <a:xfrm>
            <a:off x="6507126" y="171951"/>
            <a:ext cx="20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2022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9BA7DF-BEEA-74F8-93C1-99921CFACA67}"/>
              </a:ext>
            </a:extLst>
          </p:cNvPr>
          <p:cNvSpPr txBox="1"/>
          <p:nvPr/>
        </p:nvSpPr>
        <p:spPr>
          <a:xfrm>
            <a:off x="4860862" y="4583668"/>
            <a:ext cx="20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00246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6906ED-5F25-6B58-6992-4DCF9361A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18518"/>
            <a:ext cx="9905998" cy="5867342"/>
          </a:xfrm>
        </p:spPr>
        <p:txBody>
          <a:bodyPr/>
          <a:lstStyle/>
          <a:p>
            <a:pPr marL="0" indent="0" algn="ctr">
              <a:buNone/>
            </a:pPr>
            <a:r>
              <a:rPr lang="fr-FR" b="0" i="0" u="none" strike="noStrike" dirty="0" err="1">
                <a:effectLst/>
                <a:latin typeface="Söhne"/>
              </a:rPr>
              <a:t>Thank</a:t>
            </a:r>
            <a:r>
              <a:rPr lang="fr-FR" b="0" i="0" u="none" strike="noStrike" dirty="0">
                <a:effectLst/>
                <a:latin typeface="Söhne"/>
              </a:rPr>
              <a:t> </a:t>
            </a:r>
            <a:r>
              <a:rPr lang="fr-FR" b="0" i="0" u="none" strike="noStrike" dirty="0" err="1">
                <a:effectLst/>
                <a:latin typeface="Söhne"/>
              </a:rPr>
              <a:t>you</a:t>
            </a:r>
            <a:r>
              <a:rPr lang="fr-FR" b="0" i="0" u="none" strike="noStrike" dirty="0">
                <a:effectLst/>
                <a:latin typeface="Söhne"/>
              </a:rPr>
              <a:t> for </a:t>
            </a:r>
            <a:r>
              <a:rPr lang="fr-FR" b="0" i="0" u="none" strike="noStrike" dirty="0" err="1">
                <a:effectLst/>
                <a:latin typeface="Söhne"/>
              </a:rPr>
              <a:t>your</a:t>
            </a:r>
            <a:r>
              <a:rPr lang="fr-FR" b="0" i="0" u="none" strike="noStrike" dirty="0">
                <a:effectLst/>
                <a:latin typeface="Söhne"/>
              </a:rPr>
              <a:t> attention </a:t>
            </a:r>
            <a:r>
              <a:rPr lang="fr-FR" b="0" i="0" u="none" strike="noStrike" dirty="0" err="1">
                <a:effectLst/>
                <a:latin typeface="Söhne"/>
              </a:rPr>
              <a:t>during</a:t>
            </a:r>
            <a:r>
              <a:rPr lang="fr-FR" b="0" i="0" u="none" strike="noStrike" dirty="0">
                <a:effectLst/>
                <a:latin typeface="Söhne"/>
              </a:rPr>
              <a:t> </a:t>
            </a:r>
            <a:r>
              <a:rPr lang="fr-FR" b="0" i="0" u="none" strike="noStrike" dirty="0" err="1">
                <a:effectLst/>
                <a:latin typeface="Söhne"/>
              </a:rPr>
              <a:t>our</a:t>
            </a:r>
            <a:r>
              <a:rPr lang="fr-FR" b="0" i="0" u="none" strike="noStrike" dirty="0">
                <a:effectLst/>
                <a:latin typeface="Söhne"/>
              </a:rPr>
              <a:t> </a:t>
            </a:r>
            <a:r>
              <a:rPr lang="fr-FR" b="0" i="0" u="none" strike="noStrike" dirty="0" err="1">
                <a:effectLst/>
                <a:latin typeface="Söhne"/>
              </a:rPr>
              <a:t>presentation</a:t>
            </a:r>
            <a:r>
              <a:rPr lang="fr-FR" dirty="0">
                <a:latin typeface="Söhne"/>
              </a:rPr>
              <a:t> ! </a:t>
            </a:r>
            <a:r>
              <a:rPr lang="fr-FR" b="0" i="0" u="none" strike="noStrike" dirty="0">
                <a:effectLst/>
                <a:latin typeface="Söhne"/>
              </a:rPr>
              <a:t> </a:t>
            </a:r>
          </a:p>
          <a:p>
            <a:pPr marL="0" indent="0" algn="ctr">
              <a:buNone/>
            </a:pPr>
            <a:endParaRPr lang="fr-FR" dirty="0">
              <a:latin typeface="Söhne"/>
            </a:endParaRPr>
          </a:p>
          <a:p>
            <a:pPr marL="0" indent="0" algn="ctr">
              <a:buNone/>
            </a:pPr>
            <a:endParaRPr lang="fr-FR" b="0" i="0" u="none" strike="noStrike" dirty="0">
              <a:effectLst/>
              <a:latin typeface="Söhne"/>
            </a:endParaRPr>
          </a:p>
          <a:p>
            <a:pPr marL="0" indent="0" algn="ctr">
              <a:buNone/>
            </a:pPr>
            <a:endParaRPr lang="fr-FR" dirty="0">
              <a:latin typeface="Söhne"/>
            </a:endParaRPr>
          </a:p>
          <a:p>
            <a:pPr marL="0" indent="0" algn="ctr">
              <a:buNone/>
            </a:pPr>
            <a:endParaRPr lang="fr-FR" b="0" i="0" u="none" strike="noStrike" dirty="0">
              <a:effectLst/>
              <a:latin typeface="Söhne"/>
            </a:endParaRPr>
          </a:p>
          <a:p>
            <a:pPr algn="ctr"/>
            <a:endParaRPr lang="fr-FR" dirty="0">
              <a:latin typeface="Söhne"/>
            </a:endParaRPr>
          </a:p>
          <a:p>
            <a:pPr marL="0" indent="0" algn="ctr">
              <a:buNone/>
            </a:pPr>
            <a:endParaRPr lang="fr-FR" b="0" i="0" u="none" strike="noStrike" dirty="0">
              <a:effectLst/>
              <a:latin typeface="Söhne"/>
            </a:endParaRPr>
          </a:p>
          <a:p>
            <a:pPr marL="0" indent="0" algn="ctr">
              <a:buNone/>
            </a:pPr>
            <a:r>
              <a:rPr lang="fr-FR" b="0" i="0" u="none" strike="noStrike" dirty="0">
                <a:effectLst/>
                <a:latin typeface="Söhne"/>
              </a:rPr>
              <a:t>And a </a:t>
            </a:r>
            <a:r>
              <a:rPr lang="fr-FR" b="0" i="0" u="none" strike="noStrike" dirty="0" err="1">
                <a:effectLst/>
                <a:latin typeface="Söhne"/>
              </a:rPr>
              <a:t>special</a:t>
            </a:r>
            <a:r>
              <a:rPr lang="fr-FR" b="0" i="0" u="none" strike="noStrike" dirty="0">
                <a:effectLst/>
                <a:latin typeface="Söhne"/>
              </a:rPr>
              <a:t> </a:t>
            </a:r>
            <a:r>
              <a:rPr lang="fr-FR" b="0" i="0" u="none" strike="noStrike" dirty="0" err="1">
                <a:effectLst/>
                <a:latin typeface="Söhne"/>
              </a:rPr>
              <a:t>thanks</a:t>
            </a:r>
            <a:r>
              <a:rPr lang="fr-FR" b="0" i="0" u="none" strike="noStrike" dirty="0">
                <a:effectLst/>
                <a:latin typeface="Söhne"/>
              </a:rPr>
              <a:t> to </a:t>
            </a:r>
            <a:r>
              <a:rPr lang="fr-FR" b="0" i="0" u="none" strike="noStrike" dirty="0" err="1">
                <a:effectLst/>
                <a:latin typeface="Söhne"/>
              </a:rPr>
              <a:t>our</a:t>
            </a:r>
            <a:r>
              <a:rPr lang="fr-FR" b="0" i="0" u="none" strike="noStrike" dirty="0">
                <a:effectLst/>
                <a:latin typeface="Söhne"/>
              </a:rPr>
              <a:t> </a:t>
            </a:r>
            <a:r>
              <a:rPr lang="fr-FR" b="0" i="0" u="none" strike="noStrike" dirty="0" err="1">
                <a:effectLst/>
                <a:latin typeface="Söhne"/>
              </a:rPr>
              <a:t>prefessor</a:t>
            </a:r>
            <a:r>
              <a:rPr lang="fr-FR" b="0" i="0" u="none" strike="noStrike" dirty="0">
                <a:effectLst/>
                <a:latin typeface="Söhne"/>
              </a:rPr>
              <a:t> </a:t>
            </a:r>
            <a:r>
              <a:rPr lang="fr-FR" b="0" i="0" u="none" strike="noStrike" dirty="0" err="1">
                <a:effectLst/>
                <a:latin typeface="Söhne"/>
              </a:rPr>
              <a:t>who</a:t>
            </a:r>
            <a:r>
              <a:rPr lang="fr-FR" b="0" i="0" u="none" strike="noStrike" dirty="0">
                <a:effectLst/>
                <a:latin typeface="Söhne"/>
              </a:rPr>
              <a:t> </a:t>
            </a:r>
            <a:r>
              <a:rPr lang="fr-FR" b="0" i="0" u="none" strike="noStrike" dirty="0" err="1">
                <a:effectLst/>
                <a:latin typeface="Söhne"/>
              </a:rPr>
              <a:t>helped</a:t>
            </a:r>
            <a:r>
              <a:rPr lang="fr-FR" b="0" i="0" u="none" strike="noStrike" dirty="0">
                <a:effectLst/>
                <a:latin typeface="Söhne"/>
              </a:rPr>
              <a:t> us </a:t>
            </a:r>
            <a:r>
              <a:rPr lang="fr-FR" b="0" i="0" u="none" strike="noStrike" dirty="0" err="1">
                <a:effectLst/>
                <a:latin typeface="Söhne"/>
              </a:rPr>
              <a:t>until</a:t>
            </a:r>
            <a:r>
              <a:rPr lang="fr-FR" b="0" i="0" u="none" strike="noStrike" dirty="0">
                <a:effectLst/>
                <a:latin typeface="Söhne"/>
              </a:rPr>
              <a:t> the end ! 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3CC060-5F27-4D41-DF87-F8D261253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17979" y="1475994"/>
            <a:ext cx="3996339" cy="264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4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5292D-68A9-6EB8-6252-9E17BA0D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01" y="559141"/>
            <a:ext cx="9905998" cy="1478570"/>
          </a:xfrm>
        </p:spPr>
        <p:txBody>
          <a:bodyPr>
            <a:normAutofit/>
          </a:bodyPr>
          <a:lstStyle/>
          <a:p>
            <a:r>
              <a:rPr lang="fr-FR" sz="2400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How </a:t>
            </a:r>
            <a:r>
              <a:rPr lang="fr-FR" sz="2400" b="0" i="0" u="none" strike="noStrike" dirty="0" err="1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We</a:t>
            </a:r>
            <a:r>
              <a:rPr lang="fr-FR" sz="2400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 </a:t>
            </a:r>
            <a:r>
              <a:rPr lang="fr-FR" sz="2400" b="0" i="0" u="none" strike="noStrike" dirty="0" err="1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Initiated</a:t>
            </a:r>
            <a:r>
              <a:rPr lang="fr-FR" sz="2400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 the Coding</a:t>
            </a:r>
            <a:r>
              <a:rPr lang="fr-FR" sz="2400" b="0" i="0" u="none" strike="noStrike" dirty="0">
                <a:effectLst/>
                <a:latin typeface="Söhne"/>
              </a:rPr>
              <a:t>…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CF3993-8140-3165-B365-7463BF65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1" y="1821974"/>
            <a:ext cx="5045633" cy="3541714"/>
          </a:xfrm>
        </p:spPr>
        <p:txBody>
          <a:bodyPr>
            <a:normAutofit fontScale="92500" lnSpcReduction="10000"/>
          </a:bodyPr>
          <a:lstStyle/>
          <a:p>
            <a:r>
              <a:rPr lang="fr-FR" b="0" i="0" u="none" strike="noStrike" dirty="0" err="1">
                <a:effectLst/>
                <a:latin typeface="Abadi MT Condensed Light" panose="020B0306030101010103" pitchFamily="34" charset="77"/>
              </a:rPr>
              <a:t>We</a:t>
            </a:r>
            <a:r>
              <a:rPr lang="fr-FR" b="0" i="0" u="none" strike="noStrike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fr-FR" b="0" i="0" u="none" strike="noStrike" dirty="0" err="1">
                <a:effectLst/>
                <a:latin typeface="Abadi MT Condensed Light" panose="020B0306030101010103" pitchFamily="34" charset="77"/>
              </a:rPr>
              <a:t>conducted</a:t>
            </a:r>
            <a:r>
              <a:rPr lang="fr-FR" b="0" i="0" u="none" strike="noStrike" dirty="0">
                <a:effectLst/>
                <a:latin typeface="Abadi MT Condensed Light" panose="020B0306030101010103" pitchFamily="34" charset="77"/>
              </a:rPr>
              <a:t> a </a:t>
            </a:r>
            <a:r>
              <a:rPr lang="fr-FR" b="0" i="0" u="none" strike="noStrike" dirty="0" err="1">
                <a:effectLst/>
                <a:latin typeface="Abadi MT Condensed Light" panose="020B0306030101010103" pitchFamily="34" charset="77"/>
              </a:rPr>
              <a:t>thorough</a:t>
            </a:r>
            <a:r>
              <a:rPr lang="fr-FR" b="0" i="0" u="none" strike="noStrike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fr-FR" b="0" i="0" u="none" strike="noStrike" dirty="0" err="1">
                <a:effectLst/>
                <a:latin typeface="Abadi MT Condensed Light" panose="020B0306030101010103" pitchFamily="34" charset="77"/>
              </a:rPr>
              <a:t>search</a:t>
            </a:r>
            <a:r>
              <a:rPr lang="fr-FR" b="0" i="0" u="none" strike="noStrike" dirty="0">
                <a:effectLst/>
                <a:latin typeface="Abadi MT Condensed Light" panose="020B0306030101010103" pitchFamily="34" charset="77"/>
              </a:rPr>
              <a:t> on </a:t>
            </a:r>
            <a:r>
              <a:rPr lang="fr-FR" b="0" i="0" u="none" strike="noStrike" dirty="0" err="1">
                <a:effectLst/>
                <a:latin typeface="Abadi MT Condensed Light" panose="020B0306030101010103" pitchFamily="34" charset="77"/>
              </a:rPr>
              <a:t>Legifrance</a:t>
            </a:r>
            <a:r>
              <a:rPr lang="fr-FR" b="0" i="0" u="none" strike="noStrike" dirty="0">
                <a:effectLst/>
                <a:latin typeface="Abadi MT Condensed Light" panose="020B0306030101010103" pitchFamily="34" charset="77"/>
              </a:rPr>
              <a:t>, </a:t>
            </a:r>
            <a:r>
              <a:rPr lang="fr-FR" b="0" i="0" u="none" strike="noStrike" dirty="0" err="1">
                <a:effectLst/>
                <a:latin typeface="Abadi MT Condensed Light" panose="020B0306030101010103" pitchFamily="34" charset="77"/>
              </a:rPr>
              <a:t>specifically</a:t>
            </a:r>
            <a:r>
              <a:rPr lang="fr-FR" b="0" i="0" u="none" strike="noStrike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fr-FR" b="0" i="0" u="none" strike="noStrike" dirty="0" err="1">
                <a:effectLst/>
                <a:latin typeface="Abadi MT Condensed Light" panose="020B0306030101010103" pitchFamily="34" charset="77"/>
              </a:rPr>
              <a:t>within</a:t>
            </a:r>
            <a:r>
              <a:rPr lang="fr-FR" b="0" i="0" u="none" strike="noStrike" dirty="0">
                <a:effectLst/>
                <a:latin typeface="Abadi MT Condensed Light" panose="020B0306030101010103" pitchFamily="34" charset="77"/>
              </a:rPr>
              <a:t> the administrative jurisprudence section, for all the Administrative Court of </a:t>
            </a:r>
            <a:r>
              <a:rPr lang="fr-FR" b="0" i="0" u="none" strike="noStrike" dirty="0" err="1">
                <a:effectLst/>
                <a:latin typeface="Abadi MT Condensed Light" panose="020B0306030101010103" pitchFamily="34" charset="77"/>
              </a:rPr>
              <a:t>Appeal</a:t>
            </a:r>
            <a:r>
              <a:rPr lang="fr-FR" b="0" i="0" u="none" strike="noStrike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fr-FR" b="0" i="0" u="none" strike="noStrike" dirty="0" err="1">
                <a:effectLst/>
                <a:latin typeface="Abadi MT Condensed Light" panose="020B0306030101010103" pitchFamily="34" charset="77"/>
              </a:rPr>
              <a:t>rulings</a:t>
            </a:r>
            <a:r>
              <a:rPr lang="fr-FR" b="0" i="0" u="none" strike="noStrike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fr-FR" b="0" i="0" u="none" strike="noStrike" dirty="0" err="1">
                <a:effectLst/>
                <a:latin typeface="Abadi MT Condensed Light" panose="020B0306030101010103" pitchFamily="34" charset="77"/>
              </a:rPr>
              <a:t>pertaining</a:t>
            </a:r>
            <a:r>
              <a:rPr lang="fr-FR" b="0" i="0" u="none" strike="noStrike" dirty="0">
                <a:effectLst/>
                <a:latin typeface="Abadi MT Condensed Light" panose="020B0306030101010103" pitchFamily="34" charset="77"/>
              </a:rPr>
              <a:t> to </a:t>
            </a:r>
            <a:r>
              <a:rPr lang="fr-FR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Abadi MT Condensed Light" panose="020B0306030101010103" pitchFamily="34" charset="77"/>
              </a:rPr>
              <a:t>article L.64 of the French </a:t>
            </a:r>
            <a:r>
              <a:rPr lang="fr-FR" b="0" i="0" u="none" strike="noStrike" dirty="0" err="1">
                <a:solidFill>
                  <a:schemeClr val="bg2">
                    <a:lumMod val="75000"/>
                  </a:schemeClr>
                </a:solidFill>
                <a:effectLst/>
                <a:latin typeface="Abadi MT Condensed Light" panose="020B0306030101010103" pitchFamily="34" charset="77"/>
              </a:rPr>
              <a:t>Tax</a:t>
            </a:r>
            <a:r>
              <a:rPr lang="fr-FR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Abadi MT Condensed Light" panose="020B0306030101010103" pitchFamily="34" charset="77"/>
              </a:rPr>
              <a:t> </a:t>
            </a:r>
            <a:r>
              <a:rPr lang="fr-FR" b="0" i="0" u="none" strike="noStrike" dirty="0" err="1">
                <a:solidFill>
                  <a:schemeClr val="bg2">
                    <a:lumMod val="75000"/>
                  </a:schemeClr>
                </a:solidFill>
                <a:effectLst/>
                <a:latin typeface="Abadi MT Condensed Light" panose="020B0306030101010103" pitchFamily="34" charset="77"/>
              </a:rPr>
              <a:t>Procedures</a:t>
            </a:r>
            <a:r>
              <a:rPr lang="fr-FR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Abadi MT Condensed Light" panose="020B0306030101010103" pitchFamily="34" charset="77"/>
              </a:rPr>
              <a:t> </a:t>
            </a:r>
            <a:r>
              <a:rPr lang="fr-FR" b="0" i="0" u="none" strike="noStrike" dirty="0" err="1">
                <a:solidFill>
                  <a:schemeClr val="bg2">
                    <a:lumMod val="75000"/>
                  </a:schemeClr>
                </a:solidFill>
                <a:effectLst/>
                <a:latin typeface="Abadi MT Condensed Light" panose="020B0306030101010103" pitchFamily="34" charset="77"/>
              </a:rPr>
              <a:t>Handbook</a:t>
            </a:r>
            <a:r>
              <a:rPr lang="fr-FR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Abadi MT Condensed Light" panose="020B0306030101010103" pitchFamily="34" charset="77"/>
              </a:rPr>
              <a:t> (LPF). </a:t>
            </a:r>
            <a:r>
              <a:rPr lang="fr-FR" b="0" i="0" u="none" strike="noStrike" dirty="0" err="1">
                <a:effectLst/>
                <a:latin typeface="Abadi MT Condensed Light" panose="020B0306030101010103" pitchFamily="34" charset="77"/>
              </a:rPr>
              <a:t>We</a:t>
            </a:r>
            <a:r>
              <a:rPr lang="fr-FR" b="0" i="0" u="none" strike="noStrike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fr-FR" b="0" i="0" u="none" strike="noStrike" dirty="0" err="1">
                <a:effectLst/>
                <a:latin typeface="Abadi MT Condensed Light" panose="020B0306030101010103" pitchFamily="34" charset="77"/>
              </a:rPr>
              <a:t>then</a:t>
            </a:r>
            <a:r>
              <a:rPr lang="fr-FR" b="0" i="0" u="none" strike="noStrike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fr-FR" b="0" i="0" u="none" strike="noStrike" dirty="0" err="1">
                <a:effectLst/>
                <a:latin typeface="Abadi MT Condensed Light" panose="020B0306030101010103" pitchFamily="34" charset="77"/>
              </a:rPr>
              <a:t>meticulously</a:t>
            </a:r>
            <a:r>
              <a:rPr lang="fr-FR" b="0" i="0" u="none" strike="noStrike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fr-FR" b="0" i="0" u="none" strike="noStrike" dirty="0" err="1">
                <a:effectLst/>
                <a:latin typeface="Abadi MT Condensed Light" panose="020B0306030101010103" pitchFamily="34" charset="77"/>
              </a:rPr>
              <a:t>inspected</a:t>
            </a:r>
            <a:r>
              <a:rPr lang="fr-FR" b="0" i="0" u="none" strike="noStrike" dirty="0">
                <a:effectLst/>
                <a:latin typeface="Abadi MT Condensed Light" panose="020B0306030101010103" pitchFamily="34" charset="77"/>
              </a:rPr>
              <a:t> the </a:t>
            </a:r>
            <a:r>
              <a:rPr lang="fr-FR" b="0" i="0" u="none" strike="noStrike" dirty="0" err="1">
                <a:effectLst/>
                <a:latin typeface="Abadi MT Condensed Light" panose="020B0306030101010103" pitchFamily="34" charset="77"/>
              </a:rPr>
              <a:t>results</a:t>
            </a:r>
            <a:r>
              <a:rPr lang="fr-FR" b="0" i="0" u="none" strike="noStrike" dirty="0">
                <a:effectLst/>
                <a:latin typeface="Abadi MT Condensed Light" panose="020B0306030101010103" pitchFamily="34" charset="77"/>
              </a:rPr>
              <a:t> page to </a:t>
            </a:r>
            <a:r>
              <a:rPr lang="fr-FR" b="0" i="0" u="none" strike="noStrike" dirty="0" err="1">
                <a:effectLst/>
                <a:latin typeface="Abadi MT Condensed Light" panose="020B0306030101010103" pitchFamily="34" charset="77"/>
              </a:rPr>
              <a:t>identify</a:t>
            </a:r>
            <a:r>
              <a:rPr lang="fr-FR" b="0" i="0" u="none" strike="noStrike" dirty="0">
                <a:effectLst/>
                <a:latin typeface="Abadi MT Condensed Light" panose="020B0306030101010103" pitchFamily="34" charset="77"/>
              </a:rPr>
              <a:t> the </a:t>
            </a:r>
            <a:r>
              <a:rPr lang="fr-FR" b="0" i="0" u="none" strike="noStrike" dirty="0" err="1">
                <a:effectLst/>
                <a:latin typeface="Abadi MT Condensed Light" panose="020B0306030101010103" pitchFamily="34" charset="77"/>
              </a:rPr>
              <a:t>specific</a:t>
            </a:r>
            <a:r>
              <a:rPr lang="fr-FR" b="0" i="0" u="none" strike="noStrike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fr-FR" b="0" i="0" u="none" strike="noStrike" dirty="0" err="1">
                <a:effectLst/>
                <a:latin typeface="Abadi MT Condensed Light" panose="020B0306030101010103" pitchFamily="34" charset="77"/>
              </a:rPr>
              <a:t>element</a:t>
            </a:r>
            <a:r>
              <a:rPr lang="fr-FR" b="0" i="0" u="none" strike="noStrike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fr-FR" b="0" i="0" u="none" strike="noStrike" dirty="0" err="1">
                <a:effectLst/>
                <a:latin typeface="Abadi MT Condensed Light" panose="020B0306030101010103" pitchFamily="34" charset="77"/>
              </a:rPr>
              <a:t>that</a:t>
            </a:r>
            <a:r>
              <a:rPr lang="fr-FR" b="0" i="0" u="none" strike="noStrike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fr-FR" b="0" i="0" u="none" strike="noStrike" dirty="0" err="1">
                <a:effectLst/>
                <a:latin typeface="Abadi MT Condensed Light" panose="020B0306030101010103" pitchFamily="34" charset="77"/>
              </a:rPr>
              <a:t>contained</a:t>
            </a:r>
            <a:r>
              <a:rPr lang="fr-FR" b="0" i="0" u="none" strike="noStrike" dirty="0">
                <a:effectLst/>
                <a:latin typeface="Abadi MT Condensed Light" panose="020B0306030101010103" pitchFamily="34" charset="77"/>
              </a:rPr>
              <a:t> the </a:t>
            </a:r>
            <a:r>
              <a:rPr lang="fr-FR" b="0" i="0" u="none" strike="noStrike" dirty="0" err="1">
                <a:effectLst/>
                <a:latin typeface="Abadi MT Condensed Light" panose="020B0306030101010103" pitchFamily="34" charset="77"/>
              </a:rPr>
              <a:t>necessary</a:t>
            </a:r>
            <a:r>
              <a:rPr lang="fr-FR" b="0" i="0" u="none" strike="noStrike" dirty="0">
                <a:effectLst/>
                <a:latin typeface="Abadi MT Condensed Light" panose="020B0306030101010103" pitchFamily="34" charset="77"/>
              </a:rPr>
              <a:t> information for </a:t>
            </a:r>
            <a:r>
              <a:rPr lang="fr-FR" b="0" i="0" u="none" strike="noStrike" dirty="0" err="1">
                <a:effectLst/>
                <a:latin typeface="Abadi MT Condensed Light" panose="020B0306030101010103" pitchFamily="34" charset="77"/>
              </a:rPr>
              <a:t>each</a:t>
            </a:r>
            <a:r>
              <a:rPr lang="fr-FR" b="0" i="0" u="none" strike="noStrike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fr-FR" b="0" i="0" u="none" strike="noStrike" dirty="0" err="1">
                <a:effectLst/>
                <a:latin typeface="Abadi MT Condensed Light" panose="020B0306030101010103" pitchFamily="34" charset="77"/>
              </a:rPr>
              <a:t>ruling</a:t>
            </a:r>
            <a:r>
              <a:rPr lang="fr-FR" b="0" i="0" u="none" strike="noStrike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fr-FR" b="0" i="0" u="none" strike="noStrike" dirty="0" err="1">
                <a:effectLst/>
                <a:latin typeface="Abadi MT Condensed Light" panose="020B0306030101010103" pitchFamily="34" charset="77"/>
              </a:rPr>
              <a:t>we</a:t>
            </a:r>
            <a:r>
              <a:rPr lang="fr-FR" b="0" i="0" u="none" strike="noStrike" dirty="0">
                <a:effectLst/>
                <a:latin typeface="Abadi MT Condensed Light" panose="020B0306030101010103" pitchFamily="34" charset="77"/>
              </a:rPr>
              <a:t> </a:t>
            </a:r>
            <a:r>
              <a:rPr lang="fr-FR" b="0" i="0" u="none" strike="noStrike" dirty="0" err="1">
                <a:effectLst/>
                <a:latin typeface="Abadi MT Condensed Light" panose="020B0306030101010103" pitchFamily="34" charset="77"/>
              </a:rPr>
              <a:t>required</a:t>
            </a:r>
            <a:endParaRPr lang="fr-FR" dirty="0">
              <a:latin typeface="Abadi MT Condensed Light" panose="020B0306030101010103" pitchFamily="34" charset="77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4345D6-79C1-326E-F5AA-15CE55B0C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644" y="931212"/>
            <a:ext cx="6591203" cy="536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6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3A3AFC-1B5E-4DB7-BCD9-56503D3E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4364637"/>
            <a:ext cx="12365572" cy="3541714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510191-7366-7738-C4C6-78CB9982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88" y="499817"/>
            <a:ext cx="8628629" cy="54620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950C062-29AF-60E5-A135-96D091EF441F}"/>
              </a:ext>
            </a:extLst>
          </p:cNvPr>
          <p:cNvSpPr txBox="1"/>
          <p:nvPr/>
        </p:nvSpPr>
        <p:spPr>
          <a:xfrm>
            <a:off x="8822717" y="1799701"/>
            <a:ext cx="29983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Step</a:t>
            </a:r>
            <a:r>
              <a:rPr lang="fr-FR" dirty="0"/>
              <a:t> 1 : </a:t>
            </a:r>
            <a:r>
              <a:rPr lang="fr-FR" dirty="0" err="1"/>
              <a:t>importing</a:t>
            </a:r>
            <a:r>
              <a:rPr lang="fr-FR" dirty="0"/>
              <a:t> </a:t>
            </a:r>
            <a:r>
              <a:rPr lang="fr-FR" dirty="0" err="1"/>
              <a:t>Libraries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Step</a:t>
            </a:r>
            <a:r>
              <a:rPr lang="fr-FR" dirty="0"/>
              <a:t> 2 : </a:t>
            </a:r>
            <a:r>
              <a:rPr lang="fr-FR" dirty="0" err="1"/>
              <a:t>Initializing</a:t>
            </a:r>
            <a:r>
              <a:rPr lang="fr-FR" dirty="0"/>
              <a:t> </a:t>
            </a:r>
            <a:r>
              <a:rPr lang="fr-FR" dirty="0" err="1"/>
              <a:t>Empty</a:t>
            </a:r>
            <a:r>
              <a:rPr lang="fr-FR" dirty="0"/>
              <a:t> List</a:t>
            </a:r>
          </a:p>
          <a:p>
            <a:endParaRPr lang="fr-FR" dirty="0"/>
          </a:p>
          <a:p>
            <a:r>
              <a:rPr lang="fr-FR" dirty="0" err="1"/>
              <a:t>Step</a:t>
            </a:r>
            <a:r>
              <a:rPr lang="fr-FR" dirty="0"/>
              <a:t> 3 : </a:t>
            </a:r>
            <a:r>
              <a:rPr lang="fr-FR" dirty="0" err="1"/>
              <a:t>Defining</a:t>
            </a:r>
            <a:r>
              <a:rPr lang="fr-FR" dirty="0"/>
              <a:t> URL </a:t>
            </a:r>
            <a:r>
              <a:rPr lang="fr-FR" dirty="0" err="1"/>
              <a:t>parameters</a:t>
            </a:r>
            <a:endParaRPr lang="fr-FR" dirty="0"/>
          </a:p>
          <a:p>
            <a:r>
              <a:rPr lang="fr-FR" dirty="0" err="1"/>
              <a:t>Defining</a:t>
            </a:r>
            <a:r>
              <a:rPr lang="fr-FR" dirty="0"/>
              <a:t> the range of pages to </a:t>
            </a:r>
            <a:r>
              <a:rPr lang="fr-FR" dirty="0" err="1"/>
              <a:t>scrape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Step</a:t>
            </a:r>
            <a:r>
              <a:rPr lang="fr-FR" dirty="0"/>
              <a:t> 4 : Setting up </a:t>
            </a:r>
            <a:r>
              <a:rPr lang="fr-FR" dirty="0" err="1"/>
              <a:t>WebDriver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483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3834EAF-EADF-3B38-9437-36BC561A6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77" y="654607"/>
            <a:ext cx="8856325" cy="5377655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20336ED-5D51-42E6-72BC-1F1FE2512C74}"/>
              </a:ext>
            </a:extLst>
          </p:cNvPr>
          <p:cNvSpPr txBox="1"/>
          <p:nvPr/>
        </p:nvSpPr>
        <p:spPr>
          <a:xfrm>
            <a:off x="9067502" y="1443841"/>
            <a:ext cx="29133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⁠</a:t>
            </a:r>
            <a:r>
              <a:rPr lang="fr-FR" dirty="0" err="1"/>
              <a:t>Step</a:t>
            </a:r>
            <a:r>
              <a:rPr lang="fr-FR" dirty="0"/>
              <a:t> 5 :  </a:t>
            </a:r>
            <a:r>
              <a:rPr lang="fr-FR" dirty="0" err="1"/>
              <a:t>Scraping</a:t>
            </a:r>
            <a:r>
              <a:rPr lang="fr-FR" dirty="0"/>
              <a:t> Articles </a:t>
            </a:r>
          </a:p>
          <a:p>
            <a:r>
              <a:rPr lang="fr-FR" dirty="0" err="1"/>
              <a:t>exctract</a:t>
            </a:r>
            <a:r>
              <a:rPr lang="fr-FR" dirty="0"/>
              <a:t> the url and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article</a:t>
            </a:r>
          </a:p>
          <a:p>
            <a:endParaRPr lang="fr-FR" dirty="0"/>
          </a:p>
          <a:p>
            <a:r>
              <a:rPr lang="fr-FR" dirty="0" err="1"/>
              <a:t>Step</a:t>
            </a:r>
            <a:r>
              <a:rPr lang="fr-FR" dirty="0"/>
              <a:t> 6 : </a:t>
            </a:r>
            <a:r>
              <a:rPr lang="fr-FR" dirty="0" err="1"/>
              <a:t>Closing</a:t>
            </a:r>
            <a:r>
              <a:rPr lang="fr-FR" dirty="0"/>
              <a:t> </a:t>
            </a:r>
            <a:r>
              <a:rPr lang="fr-FR" dirty="0" err="1"/>
              <a:t>WebDriver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⁠</a:t>
            </a:r>
            <a:r>
              <a:rPr lang="fr-FR" dirty="0" err="1"/>
              <a:t>Step</a:t>
            </a:r>
            <a:r>
              <a:rPr lang="fr-FR" dirty="0"/>
              <a:t> 7 : </a:t>
            </a:r>
            <a:r>
              <a:rPr lang="fr-FR" dirty="0" err="1"/>
              <a:t>Saving</a:t>
            </a:r>
            <a:r>
              <a:rPr lang="fr-FR" dirty="0"/>
              <a:t> </a:t>
            </a:r>
            <a:r>
              <a:rPr lang="fr-FR" dirty="0" err="1"/>
              <a:t>Scraped</a:t>
            </a:r>
            <a:r>
              <a:rPr lang="fr-FR" dirty="0"/>
              <a:t> Data to CSV file </a:t>
            </a:r>
          </a:p>
          <a:p>
            <a:endParaRPr lang="fr-FR" dirty="0"/>
          </a:p>
          <a:p>
            <a:r>
              <a:rPr lang="fr-FR" dirty="0" err="1"/>
              <a:t>Step</a:t>
            </a:r>
            <a:r>
              <a:rPr lang="fr-FR" dirty="0"/>
              <a:t> 8 : Reading Data </a:t>
            </a:r>
            <a:r>
              <a:rPr lang="fr-FR" dirty="0" err="1"/>
              <a:t>from</a:t>
            </a:r>
            <a:r>
              <a:rPr lang="fr-FR" dirty="0"/>
              <a:t> CSV file </a:t>
            </a:r>
          </a:p>
          <a:p>
            <a:endParaRPr lang="fr-FR" dirty="0"/>
          </a:p>
          <a:p>
            <a:r>
              <a:rPr lang="fr-FR" dirty="0"/>
              <a:t>⁠</a:t>
            </a:r>
            <a:r>
              <a:rPr lang="fr-FR" dirty="0" err="1"/>
              <a:t>Step</a:t>
            </a:r>
            <a:r>
              <a:rPr lang="fr-FR" dirty="0"/>
              <a:t> 9 : </a:t>
            </a:r>
            <a:r>
              <a:rPr lang="fr-FR" dirty="0" err="1"/>
              <a:t>Extracting</a:t>
            </a:r>
            <a:r>
              <a:rPr lang="fr-FR" dirty="0"/>
              <a:t> city and date </a:t>
            </a:r>
          </a:p>
        </p:txBody>
      </p:sp>
    </p:spTree>
    <p:extLst>
      <p:ext uri="{BB962C8B-B14F-4D97-AF65-F5344CB8AC3E}">
        <p14:creationId xmlns:p14="http://schemas.microsoft.com/office/powerpoint/2010/main" val="325916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B587E6-DEB8-94C8-9093-9C83058F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95" y="2078728"/>
            <a:ext cx="2787386" cy="270054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⁠</a:t>
            </a:r>
            <a:r>
              <a:rPr lang="fr-FR" dirty="0" err="1"/>
              <a:t>Step</a:t>
            </a:r>
            <a:r>
              <a:rPr lang="fr-FR" dirty="0"/>
              <a:t> 10 : </a:t>
            </a:r>
            <a:r>
              <a:rPr lang="fr-FR" dirty="0" err="1"/>
              <a:t>Grouping</a:t>
            </a:r>
            <a:r>
              <a:rPr lang="fr-FR" dirty="0"/>
              <a:t> Data </a:t>
            </a:r>
          </a:p>
          <a:p>
            <a:r>
              <a:rPr lang="fr-FR" dirty="0"/>
              <a:t>⁠</a:t>
            </a:r>
            <a:r>
              <a:rPr lang="fr-FR" dirty="0" err="1"/>
              <a:t>Step</a:t>
            </a:r>
            <a:r>
              <a:rPr lang="fr-FR" dirty="0"/>
              <a:t> 11 : </a:t>
            </a:r>
            <a:r>
              <a:rPr lang="fr-FR" dirty="0" err="1"/>
              <a:t>Pivoting</a:t>
            </a:r>
            <a:r>
              <a:rPr lang="fr-FR" dirty="0"/>
              <a:t> Data </a:t>
            </a:r>
          </a:p>
          <a:p>
            <a:r>
              <a:rPr lang="fr-FR" dirty="0"/>
              <a:t>⁠</a:t>
            </a:r>
            <a:r>
              <a:rPr lang="fr-FR" dirty="0" err="1"/>
              <a:t>Step</a:t>
            </a:r>
            <a:r>
              <a:rPr lang="fr-FR" dirty="0"/>
              <a:t> 12 : </a:t>
            </a:r>
            <a:r>
              <a:rPr lang="fr-FR" dirty="0" err="1"/>
              <a:t>Plotting</a:t>
            </a:r>
            <a:r>
              <a:rPr lang="fr-FR" dirty="0"/>
              <a:t> Bar Charts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60FCAE-D1AE-7517-F9AC-CF4CCFFBA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34" y="1026746"/>
            <a:ext cx="8881571" cy="480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4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B8B81-90E4-B6BE-66BA-61391C74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RESULTs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E9F39F-0D29-9F83-5A73-A6F477767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1" y="1981201"/>
            <a:ext cx="6350000" cy="3810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16956C0-D963-84C3-9896-7ECAA80E9334}"/>
              </a:ext>
            </a:extLst>
          </p:cNvPr>
          <p:cNvSpPr txBox="1"/>
          <p:nvPr/>
        </p:nvSpPr>
        <p:spPr>
          <a:xfrm>
            <a:off x="5930788" y="6054816"/>
            <a:ext cx="333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151271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C368B71-5F44-FF5B-F38B-746F12793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59" y="171951"/>
            <a:ext cx="5902853" cy="354171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44D5F22-5A57-7F5F-AF8C-72D8F5773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2876049"/>
            <a:ext cx="6350000" cy="3810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C6E9F76-DC21-0124-CE83-8D868FFE2B7C}"/>
              </a:ext>
            </a:extLst>
          </p:cNvPr>
          <p:cNvSpPr txBox="1"/>
          <p:nvPr/>
        </p:nvSpPr>
        <p:spPr>
          <a:xfrm>
            <a:off x="6507126" y="171951"/>
            <a:ext cx="20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D49246-A3D4-080D-BD2E-CDD90BDAB5D3}"/>
              </a:ext>
            </a:extLst>
          </p:cNvPr>
          <p:cNvSpPr txBox="1"/>
          <p:nvPr/>
        </p:nvSpPr>
        <p:spPr>
          <a:xfrm>
            <a:off x="4800009" y="4232788"/>
            <a:ext cx="20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80983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D7B9453-DFAD-8865-3DCB-F9CFC4408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902853" cy="354171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8027A18-38F3-A597-8E01-415089CC5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853" y="3048000"/>
            <a:ext cx="6350000" cy="38100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11652DE-D481-7B01-98EC-E8034CD9019C}"/>
              </a:ext>
            </a:extLst>
          </p:cNvPr>
          <p:cNvSpPr txBox="1"/>
          <p:nvPr/>
        </p:nvSpPr>
        <p:spPr>
          <a:xfrm>
            <a:off x="6507126" y="171950"/>
            <a:ext cx="231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2016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49450BF-B7E3-2DFB-B734-383B35374C5E}"/>
              </a:ext>
            </a:extLst>
          </p:cNvPr>
          <p:cNvSpPr txBox="1"/>
          <p:nvPr/>
        </p:nvSpPr>
        <p:spPr>
          <a:xfrm>
            <a:off x="4860862" y="4953000"/>
            <a:ext cx="20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2017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7FBD2D3-663E-CEA6-04B1-30BF805DFCEE}"/>
              </a:ext>
            </a:extLst>
          </p:cNvPr>
          <p:cNvSpPr txBox="1"/>
          <p:nvPr/>
        </p:nvSpPr>
        <p:spPr>
          <a:xfrm>
            <a:off x="6507126" y="153564"/>
            <a:ext cx="231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84088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5B2E612-B0E3-CE54-769D-087DA359A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902853" cy="354171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C317AFC-78F4-14BD-C773-0866AB87A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3048000"/>
            <a:ext cx="6350000" cy="3810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6D08602-2004-03A2-7B37-34FF47E54861}"/>
              </a:ext>
            </a:extLst>
          </p:cNvPr>
          <p:cNvSpPr txBox="1"/>
          <p:nvPr/>
        </p:nvSpPr>
        <p:spPr>
          <a:xfrm>
            <a:off x="6094411" y="124593"/>
            <a:ext cx="20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97BE9E5-7DB9-9224-E2EA-3C672D1ACFC9}"/>
              </a:ext>
            </a:extLst>
          </p:cNvPr>
          <p:cNvSpPr txBox="1"/>
          <p:nvPr/>
        </p:nvSpPr>
        <p:spPr>
          <a:xfrm>
            <a:off x="4800009" y="4600330"/>
            <a:ext cx="208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805722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138</TotalTime>
  <Words>216</Words>
  <Application>Microsoft Macintosh PowerPoint</Application>
  <PresentationFormat>Grand écran</PresentationFormat>
  <Paragraphs>46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Abadi MT Condensed Light</vt:lpstr>
      <vt:lpstr>Arial</vt:lpstr>
      <vt:lpstr>Palatino</vt:lpstr>
      <vt:lpstr>Söhne</vt:lpstr>
      <vt:lpstr>Tw Cen MT</vt:lpstr>
      <vt:lpstr>Circuit</vt:lpstr>
      <vt:lpstr>Dynamics of Tax LAW Abuse Cases Across France : A Comparative Annual Study</vt:lpstr>
      <vt:lpstr>How We Initiated the Coding…</vt:lpstr>
      <vt:lpstr>Présentation PowerPoint</vt:lpstr>
      <vt:lpstr>Présentation PowerPoint</vt:lpstr>
      <vt:lpstr>Présentation PowerPoint</vt:lpstr>
      <vt:lpstr>RESULTs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of Abuse Cases Across Administrative Courts of Appeal: A Comparative Annual Study</dc:title>
  <dc:creator>Myriam Benmoussa</dc:creator>
  <cp:lastModifiedBy>Kenza Douaoui</cp:lastModifiedBy>
  <cp:revision>8</cp:revision>
  <dcterms:created xsi:type="dcterms:W3CDTF">2024-03-23T13:24:24Z</dcterms:created>
  <dcterms:modified xsi:type="dcterms:W3CDTF">2024-03-25T18:36:53Z</dcterms:modified>
</cp:coreProperties>
</file>