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b2746335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b2746335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2746335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b2746335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b27463351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b2746335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b2746335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2746335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b27463351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b27463351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27463351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27463351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27463351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b27463351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27463351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2746335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10e2148cf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10e2148cf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10e2148cf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10e2148cf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10e2148cf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10e2148cf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b221ce4a2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b221ce4a2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b10e2148cf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b10e2148cf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221ce4a2e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b221ce4a2e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b221ce4a2e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b221ce4a2e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b10e2148cf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b10e2148cf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b221ce4a2e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b221ce4a2e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10e2148cf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10e2148cf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b221ce4a2e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b221ce4a2e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10e2148cf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10e2148cf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221ce4a2e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221ce4a2e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b10e2148cf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b10e2148cf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221ce4a2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221ce4a2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221ce4a2e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221ce4a2e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221ce4a2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b221ce4a2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b221ce4a2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b221ce4a2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b221ce4a2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b221ce4a2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b10e2148cf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b10e2148cf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10e2148cf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10e2148cf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b10e2148cf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b10e2148cf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2746335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2746335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b2746335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b2746335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2746335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2746335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hyperlink" Target="https://www.rue89strasbourg.com/parcours-requetes-cour-europeenne-des-droits-homme-125332" TargetMode="Externa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3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152347"/>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fr" sz="5311"/>
              <a:t>Legal Data Analysis</a:t>
            </a:r>
            <a:endParaRPr sz="5311"/>
          </a:p>
          <a:p>
            <a:pPr indent="0" lvl="0" marL="0" rtl="0" algn="l">
              <a:spcBef>
                <a:spcPts val="0"/>
              </a:spcBef>
              <a:spcAft>
                <a:spcPts val="0"/>
              </a:spcAft>
              <a:buNone/>
            </a:pPr>
            <a:r>
              <a:rPr b="1" lang="fr" sz="4644"/>
              <a:t>Final Project</a:t>
            </a:r>
            <a:endParaRPr b="1" sz="4644"/>
          </a:p>
        </p:txBody>
      </p:sp>
      <p:sp>
        <p:nvSpPr>
          <p:cNvPr id="86" name="Google Shape;86;p13"/>
          <p:cNvSpPr txBox="1"/>
          <p:nvPr>
            <p:ph idx="1" type="subTitle"/>
          </p:nvPr>
        </p:nvSpPr>
        <p:spPr>
          <a:xfrm>
            <a:off x="598088" y="352876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fr"/>
              <a:t>Kiana Saint-Macary &amp; Elena Susini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292550" y="374477"/>
            <a:ext cx="5338200" cy="3441550"/>
          </a:xfrm>
          <a:prstGeom prst="rect">
            <a:avLst/>
          </a:prstGeom>
          <a:noFill/>
          <a:ln>
            <a:noFill/>
          </a:ln>
        </p:spPr>
      </p:pic>
      <p:pic>
        <p:nvPicPr>
          <p:cNvPr id="136" name="Google Shape;136;p22"/>
          <p:cNvPicPr preferRelativeResize="0"/>
          <p:nvPr/>
        </p:nvPicPr>
        <p:blipFill>
          <a:blip r:embed="rId4">
            <a:alphaModFix/>
          </a:blip>
          <a:stretch>
            <a:fillRect/>
          </a:stretch>
        </p:blipFill>
        <p:spPr>
          <a:xfrm>
            <a:off x="5995150" y="374475"/>
            <a:ext cx="2616314" cy="3441550"/>
          </a:xfrm>
          <a:prstGeom prst="rect">
            <a:avLst/>
          </a:prstGeom>
          <a:noFill/>
          <a:ln>
            <a:noFill/>
          </a:ln>
        </p:spPr>
      </p:pic>
      <p:pic>
        <p:nvPicPr>
          <p:cNvPr id="137" name="Google Shape;137;p22"/>
          <p:cNvPicPr preferRelativeResize="0"/>
          <p:nvPr/>
        </p:nvPicPr>
        <p:blipFill>
          <a:blip r:embed="rId5">
            <a:alphaModFix/>
          </a:blip>
          <a:stretch>
            <a:fillRect/>
          </a:stretch>
        </p:blipFill>
        <p:spPr>
          <a:xfrm>
            <a:off x="292550" y="3942150"/>
            <a:ext cx="8318926" cy="7695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3">
            <a:alphaModFix/>
          </a:blip>
          <a:stretch>
            <a:fillRect/>
          </a:stretch>
        </p:blipFill>
        <p:spPr>
          <a:xfrm>
            <a:off x="152400" y="502138"/>
            <a:ext cx="8839204" cy="41392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52400" y="289850"/>
            <a:ext cx="8839200" cy="4563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a:blip r:embed="rId3">
            <a:alphaModFix/>
          </a:blip>
          <a:stretch>
            <a:fillRect/>
          </a:stretch>
        </p:blipFill>
        <p:spPr>
          <a:xfrm>
            <a:off x="152400" y="82325"/>
            <a:ext cx="8839198" cy="2805686"/>
          </a:xfrm>
          <a:prstGeom prst="rect">
            <a:avLst/>
          </a:prstGeom>
          <a:noFill/>
          <a:ln>
            <a:noFill/>
          </a:ln>
        </p:spPr>
      </p:pic>
      <p:pic>
        <p:nvPicPr>
          <p:cNvPr id="153" name="Google Shape;153;p25"/>
          <p:cNvPicPr preferRelativeResize="0"/>
          <p:nvPr/>
        </p:nvPicPr>
        <p:blipFill>
          <a:blip r:embed="rId4">
            <a:alphaModFix/>
          </a:blip>
          <a:stretch>
            <a:fillRect/>
          </a:stretch>
        </p:blipFill>
        <p:spPr>
          <a:xfrm>
            <a:off x="152400" y="2888000"/>
            <a:ext cx="8839200" cy="21816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152400" y="82325"/>
            <a:ext cx="4290350" cy="3854899"/>
          </a:xfrm>
          <a:prstGeom prst="rect">
            <a:avLst/>
          </a:prstGeom>
          <a:noFill/>
          <a:ln>
            <a:noFill/>
          </a:ln>
        </p:spPr>
      </p:pic>
      <p:pic>
        <p:nvPicPr>
          <p:cNvPr id="159" name="Google Shape;159;p26"/>
          <p:cNvPicPr preferRelativeResize="0"/>
          <p:nvPr/>
        </p:nvPicPr>
        <p:blipFill>
          <a:blip r:embed="rId4">
            <a:alphaModFix/>
          </a:blip>
          <a:stretch>
            <a:fillRect/>
          </a:stretch>
        </p:blipFill>
        <p:spPr>
          <a:xfrm>
            <a:off x="152400" y="3937236"/>
            <a:ext cx="4290350" cy="1145890"/>
          </a:xfrm>
          <a:prstGeom prst="rect">
            <a:avLst/>
          </a:prstGeom>
          <a:noFill/>
          <a:ln>
            <a:noFill/>
          </a:ln>
        </p:spPr>
      </p:pic>
      <p:pic>
        <p:nvPicPr>
          <p:cNvPr id="160" name="Google Shape;160;p26"/>
          <p:cNvPicPr preferRelativeResize="0"/>
          <p:nvPr/>
        </p:nvPicPr>
        <p:blipFill>
          <a:blip r:embed="rId5">
            <a:alphaModFix/>
          </a:blip>
          <a:stretch>
            <a:fillRect/>
          </a:stretch>
        </p:blipFill>
        <p:spPr>
          <a:xfrm>
            <a:off x="4992450" y="82325"/>
            <a:ext cx="3691525" cy="3854900"/>
          </a:xfrm>
          <a:prstGeom prst="rect">
            <a:avLst/>
          </a:prstGeom>
          <a:noFill/>
          <a:ln>
            <a:noFill/>
          </a:ln>
        </p:spPr>
      </p:pic>
      <p:pic>
        <p:nvPicPr>
          <p:cNvPr id="161" name="Google Shape;161;p26"/>
          <p:cNvPicPr preferRelativeResize="0"/>
          <p:nvPr/>
        </p:nvPicPr>
        <p:blipFill rotWithShape="1">
          <a:blip r:embed="rId6">
            <a:alphaModFix/>
          </a:blip>
          <a:srcRect b="0" l="0" r="7680" t="0"/>
          <a:stretch/>
        </p:blipFill>
        <p:spPr>
          <a:xfrm>
            <a:off x="4992450" y="3937225"/>
            <a:ext cx="3691524" cy="114589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a:blip r:embed="rId3">
            <a:alphaModFix/>
          </a:blip>
          <a:stretch>
            <a:fillRect/>
          </a:stretch>
        </p:blipFill>
        <p:spPr>
          <a:xfrm>
            <a:off x="2111488" y="222475"/>
            <a:ext cx="4921024" cy="3336225"/>
          </a:xfrm>
          <a:prstGeom prst="rect">
            <a:avLst/>
          </a:prstGeom>
          <a:noFill/>
          <a:ln>
            <a:noFill/>
          </a:ln>
        </p:spPr>
      </p:pic>
      <p:pic>
        <p:nvPicPr>
          <p:cNvPr id="167" name="Google Shape;167;p27"/>
          <p:cNvPicPr preferRelativeResize="0"/>
          <p:nvPr/>
        </p:nvPicPr>
        <p:blipFill>
          <a:blip r:embed="rId4">
            <a:alphaModFix/>
          </a:blip>
          <a:stretch>
            <a:fillRect/>
          </a:stretch>
        </p:blipFill>
        <p:spPr>
          <a:xfrm>
            <a:off x="2111500" y="3656800"/>
            <a:ext cx="4921001" cy="12359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152400" y="152400"/>
            <a:ext cx="8839202" cy="1310096"/>
          </a:xfrm>
          <a:prstGeom prst="rect">
            <a:avLst/>
          </a:prstGeom>
          <a:noFill/>
          <a:ln>
            <a:noFill/>
          </a:ln>
        </p:spPr>
      </p:pic>
      <p:pic>
        <p:nvPicPr>
          <p:cNvPr id="173" name="Google Shape;173;p28"/>
          <p:cNvPicPr preferRelativeResize="0"/>
          <p:nvPr/>
        </p:nvPicPr>
        <p:blipFill>
          <a:blip r:embed="rId4">
            <a:alphaModFix/>
          </a:blip>
          <a:stretch>
            <a:fillRect/>
          </a:stretch>
        </p:blipFill>
        <p:spPr>
          <a:xfrm>
            <a:off x="152400" y="1530796"/>
            <a:ext cx="8839200" cy="1402080"/>
          </a:xfrm>
          <a:prstGeom prst="rect">
            <a:avLst/>
          </a:prstGeom>
          <a:noFill/>
          <a:ln>
            <a:noFill/>
          </a:ln>
        </p:spPr>
      </p:pic>
      <p:pic>
        <p:nvPicPr>
          <p:cNvPr id="174" name="Google Shape;174;p28"/>
          <p:cNvPicPr preferRelativeResize="0"/>
          <p:nvPr/>
        </p:nvPicPr>
        <p:blipFill>
          <a:blip r:embed="rId5">
            <a:alphaModFix/>
          </a:blip>
          <a:stretch>
            <a:fillRect/>
          </a:stretch>
        </p:blipFill>
        <p:spPr>
          <a:xfrm>
            <a:off x="152400" y="3001175"/>
            <a:ext cx="3167051" cy="1763925"/>
          </a:xfrm>
          <a:prstGeom prst="rect">
            <a:avLst/>
          </a:prstGeom>
          <a:noFill/>
          <a:ln>
            <a:noFill/>
          </a:ln>
        </p:spPr>
      </p:pic>
      <p:pic>
        <p:nvPicPr>
          <p:cNvPr id="175" name="Google Shape;175;p28"/>
          <p:cNvPicPr preferRelativeResize="0"/>
          <p:nvPr/>
        </p:nvPicPr>
        <p:blipFill>
          <a:blip r:embed="rId6">
            <a:alphaModFix/>
          </a:blip>
          <a:stretch>
            <a:fillRect/>
          </a:stretch>
        </p:blipFill>
        <p:spPr>
          <a:xfrm>
            <a:off x="3438825" y="3001175"/>
            <a:ext cx="2800943" cy="1763925"/>
          </a:xfrm>
          <a:prstGeom prst="rect">
            <a:avLst/>
          </a:prstGeom>
          <a:noFill/>
          <a:ln>
            <a:noFill/>
          </a:ln>
        </p:spPr>
      </p:pic>
      <p:pic>
        <p:nvPicPr>
          <p:cNvPr id="176" name="Google Shape;176;p28"/>
          <p:cNvPicPr preferRelativeResize="0"/>
          <p:nvPr/>
        </p:nvPicPr>
        <p:blipFill rotWithShape="1">
          <a:blip r:embed="rId7">
            <a:alphaModFix/>
          </a:blip>
          <a:srcRect b="0" l="0" r="28387" t="0"/>
          <a:stretch/>
        </p:blipFill>
        <p:spPr>
          <a:xfrm>
            <a:off x="6359150" y="3001174"/>
            <a:ext cx="2632450" cy="20408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9"/>
          <p:cNvPicPr preferRelativeResize="0"/>
          <p:nvPr/>
        </p:nvPicPr>
        <p:blipFill rotWithShape="1">
          <a:blip r:embed="rId3">
            <a:alphaModFix/>
          </a:blip>
          <a:srcRect b="0" l="0" r="12884" t="0"/>
          <a:stretch/>
        </p:blipFill>
        <p:spPr>
          <a:xfrm>
            <a:off x="1105425" y="68650"/>
            <a:ext cx="6813051" cy="3564349"/>
          </a:xfrm>
          <a:prstGeom prst="rect">
            <a:avLst/>
          </a:prstGeom>
          <a:noFill/>
          <a:ln>
            <a:noFill/>
          </a:ln>
        </p:spPr>
      </p:pic>
      <p:pic>
        <p:nvPicPr>
          <p:cNvPr id="182" name="Google Shape;182;p29"/>
          <p:cNvPicPr preferRelativeResize="0"/>
          <p:nvPr/>
        </p:nvPicPr>
        <p:blipFill rotWithShape="1">
          <a:blip r:embed="rId4">
            <a:alphaModFix/>
          </a:blip>
          <a:srcRect b="0" l="0" r="16492" t="0"/>
          <a:stretch/>
        </p:blipFill>
        <p:spPr>
          <a:xfrm>
            <a:off x="1105425" y="3633000"/>
            <a:ext cx="6813050" cy="1464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0"/>
          <p:cNvPicPr preferRelativeResize="0"/>
          <p:nvPr/>
        </p:nvPicPr>
        <p:blipFill>
          <a:blip r:embed="rId3">
            <a:alphaModFix/>
          </a:blip>
          <a:stretch>
            <a:fillRect/>
          </a:stretch>
        </p:blipFill>
        <p:spPr>
          <a:xfrm>
            <a:off x="60188" y="194900"/>
            <a:ext cx="9023625" cy="47537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The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601875" y="96525"/>
            <a:ext cx="3518700" cy="46233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b="1" lang="fr"/>
              <a:t>Research question</a:t>
            </a:r>
            <a:endParaRPr b="1"/>
          </a:p>
          <a:p>
            <a:pPr indent="0" lvl="0" marL="0" rtl="0" algn="ctr">
              <a:lnSpc>
                <a:spcPct val="115000"/>
              </a:lnSpc>
              <a:spcBef>
                <a:spcPts val="0"/>
              </a:spcBef>
              <a:spcAft>
                <a:spcPts val="0"/>
              </a:spcAft>
              <a:buNone/>
            </a:pPr>
            <a:r>
              <a:t/>
            </a:r>
            <a:endParaRPr b="1" sz="2400"/>
          </a:p>
          <a:p>
            <a:pPr indent="0" lvl="0" marL="0" rtl="0" algn="ctr">
              <a:lnSpc>
                <a:spcPct val="150000"/>
              </a:lnSpc>
              <a:spcBef>
                <a:spcPts val="0"/>
              </a:spcBef>
              <a:spcAft>
                <a:spcPts val="0"/>
              </a:spcAft>
              <a:buNone/>
            </a:pPr>
            <a:r>
              <a:rPr lang="fr" sz="1888"/>
              <a:t>How does the subject matter of the complaint influence the length of the proceedings and the final conclusions of the ECHR?</a:t>
            </a:r>
            <a:endParaRPr b="1"/>
          </a:p>
        </p:txBody>
      </p:sp>
      <p:sp>
        <p:nvSpPr>
          <p:cNvPr id="92" name="Google Shape;92;p14"/>
          <p:cNvSpPr txBox="1"/>
          <p:nvPr>
            <p:ph idx="2" type="body"/>
          </p:nvPr>
        </p:nvSpPr>
        <p:spPr>
          <a:xfrm>
            <a:off x="4939500" y="308325"/>
            <a:ext cx="3837000" cy="4411500"/>
          </a:xfrm>
          <a:prstGeom prst="rect">
            <a:avLst/>
          </a:prstGeom>
        </p:spPr>
        <p:txBody>
          <a:bodyPr anchorCtr="0" anchor="ctr" bIns="91425" lIns="91425" spcFirstLastPara="1" rIns="91425" wrap="square" tIns="91425">
            <a:normAutofit fontScale="55000" lnSpcReduction="20000"/>
          </a:bodyPr>
          <a:lstStyle/>
          <a:p>
            <a:pPr indent="0" lvl="0" marL="0" rtl="0" algn="just">
              <a:lnSpc>
                <a:spcPct val="115000"/>
              </a:lnSpc>
              <a:spcBef>
                <a:spcPts val="0"/>
              </a:spcBef>
              <a:spcAft>
                <a:spcPts val="0"/>
              </a:spcAft>
              <a:buNone/>
            </a:pPr>
            <a:r>
              <a:rPr i="1" lang="fr" sz="2253"/>
              <a:t>“</a:t>
            </a:r>
            <a:r>
              <a:rPr i="1" lang="fr" sz="2253"/>
              <a:t>How long do proceedings before the Court usually last? </a:t>
            </a:r>
            <a:endParaRPr i="1" sz="2253"/>
          </a:p>
          <a:p>
            <a:pPr indent="0" lvl="0" marL="0" rtl="0" algn="just">
              <a:lnSpc>
                <a:spcPct val="115000"/>
              </a:lnSpc>
              <a:spcBef>
                <a:spcPts val="0"/>
              </a:spcBef>
              <a:spcAft>
                <a:spcPts val="0"/>
              </a:spcAft>
              <a:buNone/>
            </a:pPr>
            <a:r>
              <a:t/>
            </a:r>
            <a:endParaRPr i="1" sz="2253"/>
          </a:p>
          <a:p>
            <a:pPr indent="0" lvl="0" marL="0" rtl="0" algn="just">
              <a:lnSpc>
                <a:spcPct val="115000"/>
              </a:lnSpc>
              <a:spcBef>
                <a:spcPts val="0"/>
              </a:spcBef>
              <a:spcAft>
                <a:spcPts val="0"/>
              </a:spcAft>
              <a:buNone/>
            </a:pPr>
            <a:r>
              <a:rPr i="1" lang="fr" sz="2253"/>
              <a:t>It is impossible to indicate the length of proceedings before the Court. The Court endeavours to deal with cases within three years after they are brought, but the examination of some cases can take longer and some can be processed more rapidly. </a:t>
            </a:r>
            <a:endParaRPr i="1" sz="2253"/>
          </a:p>
          <a:p>
            <a:pPr indent="0" lvl="0" marL="0" rtl="0" algn="just">
              <a:lnSpc>
                <a:spcPct val="115000"/>
              </a:lnSpc>
              <a:spcBef>
                <a:spcPts val="0"/>
              </a:spcBef>
              <a:spcAft>
                <a:spcPts val="0"/>
              </a:spcAft>
              <a:buNone/>
            </a:pPr>
            <a:r>
              <a:t/>
            </a:r>
            <a:endParaRPr i="1" sz="2253"/>
          </a:p>
          <a:p>
            <a:pPr indent="0" lvl="0" marL="0" rtl="0" algn="just">
              <a:lnSpc>
                <a:spcPct val="115000"/>
              </a:lnSpc>
              <a:spcBef>
                <a:spcPts val="0"/>
              </a:spcBef>
              <a:spcAft>
                <a:spcPts val="0"/>
              </a:spcAft>
              <a:buNone/>
            </a:pPr>
            <a:r>
              <a:rPr i="1" lang="fr" sz="2253"/>
              <a:t>The length of the proceedings before the Court obviously varies depending on the case, the formation to which it is assigned, the diligence of the parties in providing the Court with information and many other factors, such as the holding of a hearing or referral to the Grand Chamber. </a:t>
            </a:r>
            <a:endParaRPr i="1" sz="2253"/>
          </a:p>
          <a:p>
            <a:pPr indent="0" lvl="0" marL="0" rtl="0" algn="just">
              <a:lnSpc>
                <a:spcPct val="115000"/>
              </a:lnSpc>
              <a:spcBef>
                <a:spcPts val="0"/>
              </a:spcBef>
              <a:spcAft>
                <a:spcPts val="0"/>
              </a:spcAft>
              <a:buNone/>
            </a:pPr>
            <a:r>
              <a:t/>
            </a:r>
            <a:endParaRPr i="1" sz="2253"/>
          </a:p>
          <a:p>
            <a:pPr indent="0" lvl="0" marL="0" rtl="0" algn="just">
              <a:lnSpc>
                <a:spcPct val="115000"/>
              </a:lnSpc>
              <a:spcBef>
                <a:spcPts val="0"/>
              </a:spcBef>
              <a:spcAft>
                <a:spcPts val="0"/>
              </a:spcAft>
              <a:buNone/>
            </a:pPr>
            <a:r>
              <a:rPr i="1" lang="fr" sz="2253"/>
              <a:t>Some applications may be classified as urgent and handled on a priority basis, especially in cases where the applicant is alleged to be facing an imminent threat of physical harm. “</a:t>
            </a:r>
            <a:endParaRPr i="1" sz="2253"/>
          </a:p>
          <a:p>
            <a:pPr indent="0" lvl="0" marL="0" rtl="0" algn="l">
              <a:lnSpc>
                <a:spcPct val="115000"/>
              </a:lnSpc>
              <a:spcBef>
                <a:spcPts val="0"/>
              </a:spcBef>
              <a:spcAft>
                <a:spcPts val="0"/>
              </a:spcAft>
              <a:buNone/>
            </a:pPr>
            <a:r>
              <a:t/>
            </a:r>
            <a:endParaRPr i="1" sz="1480"/>
          </a:p>
          <a:p>
            <a:pPr indent="0" lvl="0" marL="0" rtl="0" algn="l">
              <a:lnSpc>
                <a:spcPct val="115000"/>
              </a:lnSpc>
              <a:spcBef>
                <a:spcPts val="0"/>
              </a:spcBef>
              <a:spcAft>
                <a:spcPts val="0"/>
              </a:spcAft>
              <a:buNone/>
            </a:pPr>
            <a:r>
              <a:t/>
            </a:r>
            <a:endParaRPr i="1" sz="1480"/>
          </a:p>
          <a:p>
            <a:pPr indent="0" lvl="0" marL="0" rtl="0" algn="r">
              <a:lnSpc>
                <a:spcPct val="115000"/>
              </a:lnSpc>
              <a:spcBef>
                <a:spcPts val="0"/>
              </a:spcBef>
              <a:spcAft>
                <a:spcPts val="0"/>
              </a:spcAft>
              <a:buNone/>
            </a:pPr>
            <a:r>
              <a:rPr i="1" lang="fr" sz="1480"/>
              <a:t>European Court of Human Rights: The ECHR in 50 questions, 2021</a:t>
            </a:r>
            <a:endParaRPr i="1" sz="1480"/>
          </a:p>
          <a:p>
            <a:pPr indent="0" lvl="0" marL="0" rtl="0" algn="l">
              <a:lnSpc>
                <a:spcPct val="95000"/>
              </a:lnSpc>
              <a:spcBef>
                <a:spcPts val="0"/>
              </a:spcBef>
              <a:spcAft>
                <a:spcPts val="1200"/>
              </a:spcAft>
              <a:buSzPct val="61111"/>
              <a:buNone/>
            </a:pPr>
            <a:r>
              <a:t/>
            </a:r>
            <a:endParaRPr sz="139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p:nvPr/>
        </p:nvSpPr>
        <p:spPr>
          <a:xfrm>
            <a:off x="1755000" y="1415525"/>
            <a:ext cx="5634000" cy="2284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8" name="Google Shape;198;p32"/>
          <p:cNvPicPr preferRelativeResize="0"/>
          <p:nvPr/>
        </p:nvPicPr>
        <p:blipFill rotWithShape="1">
          <a:blip r:embed="rId3">
            <a:alphaModFix/>
          </a:blip>
          <a:srcRect b="13649" l="0" r="22904" t="9580"/>
          <a:stretch/>
        </p:blipFill>
        <p:spPr>
          <a:xfrm>
            <a:off x="2482850" y="1702813"/>
            <a:ext cx="4178299" cy="1849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311688" y="4364275"/>
            <a:ext cx="8520600" cy="695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The ECHR responds slightly more quickly when there is a violation.</a:t>
            </a:r>
            <a:endParaRPr/>
          </a:p>
        </p:txBody>
      </p:sp>
      <p:pic>
        <p:nvPicPr>
          <p:cNvPr id="204" name="Google Shape;204;p33"/>
          <p:cNvPicPr preferRelativeResize="0"/>
          <p:nvPr/>
        </p:nvPicPr>
        <p:blipFill>
          <a:blip r:embed="rId3">
            <a:alphaModFix/>
          </a:blip>
          <a:stretch>
            <a:fillRect/>
          </a:stretch>
        </p:blipFill>
        <p:spPr>
          <a:xfrm>
            <a:off x="152400" y="152400"/>
            <a:ext cx="8839201" cy="40582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idx="1" type="body"/>
          </p:nvPr>
        </p:nvSpPr>
        <p:spPr>
          <a:xfrm>
            <a:off x="311688" y="4532450"/>
            <a:ext cx="8520600" cy="695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fr"/>
              <a:t>The ECHR responds slightly more quickly for cases of higher importance.</a:t>
            </a:r>
            <a:endParaRPr/>
          </a:p>
        </p:txBody>
      </p:sp>
      <p:pic>
        <p:nvPicPr>
          <p:cNvPr id="210" name="Google Shape;210;p34"/>
          <p:cNvPicPr preferRelativeResize="0"/>
          <p:nvPr/>
        </p:nvPicPr>
        <p:blipFill rotWithShape="1">
          <a:blip r:embed="rId3">
            <a:alphaModFix/>
          </a:blip>
          <a:srcRect b="0" l="0" r="7868" t="0"/>
          <a:stretch/>
        </p:blipFill>
        <p:spPr>
          <a:xfrm>
            <a:off x="999850" y="154175"/>
            <a:ext cx="7144298" cy="42101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idx="1" type="body"/>
          </p:nvPr>
        </p:nvSpPr>
        <p:spPr>
          <a:xfrm>
            <a:off x="311700" y="4111375"/>
            <a:ext cx="8520600" cy="1307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fr" sz="1350"/>
              <a:t>A massive increase in the number of requests in 2011 led the ECHR to change its method : proceedings are faster after 2015. </a:t>
            </a:r>
            <a:r>
              <a:rPr lang="fr" sz="1050"/>
              <a:t>(</a:t>
            </a:r>
            <a:r>
              <a:rPr lang="fr" sz="1050" u="sng">
                <a:hlinkClick r:id="rId3"/>
              </a:rPr>
              <a:t>https://www.rue89strasbourg.com/parcours-requetes-cour-europeenne-des-droits-homme-125332</a:t>
            </a:r>
            <a:r>
              <a:rPr lang="fr" sz="1050"/>
              <a:t>)</a:t>
            </a:r>
            <a:endParaRPr sz="1050"/>
          </a:p>
          <a:p>
            <a:pPr indent="0" lvl="0" marL="0" rtl="0" algn="ctr">
              <a:lnSpc>
                <a:spcPct val="95000"/>
              </a:lnSpc>
              <a:spcBef>
                <a:spcPts val="1200"/>
              </a:spcBef>
              <a:spcAft>
                <a:spcPts val="0"/>
              </a:spcAft>
              <a:buNone/>
            </a:pPr>
            <a:r>
              <a:rPr lang="fr" sz="1350"/>
              <a:t>(</a:t>
            </a:r>
            <a:r>
              <a:rPr lang="fr" sz="1350"/>
              <a:t>N.B: The procedure has a maximum duration of 84 months if the complaint was filed in 2015)</a:t>
            </a:r>
            <a:endParaRPr sz="1350"/>
          </a:p>
          <a:p>
            <a:pPr indent="0" lvl="0" marL="0" rtl="0" algn="ctr">
              <a:lnSpc>
                <a:spcPct val="95000"/>
              </a:lnSpc>
              <a:spcBef>
                <a:spcPts val="1200"/>
              </a:spcBef>
              <a:spcAft>
                <a:spcPts val="0"/>
              </a:spcAft>
              <a:buSzPts val="275"/>
              <a:buNone/>
            </a:pPr>
            <a:r>
              <a:t/>
            </a:r>
            <a:endParaRPr sz="1350"/>
          </a:p>
          <a:p>
            <a:pPr indent="0" lvl="0" marL="0" rtl="0" algn="l">
              <a:lnSpc>
                <a:spcPct val="95000"/>
              </a:lnSpc>
              <a:spcBef>
                <a:spcPts val="1200"/>
              </a:spcBef>
              <a:spcAft>
                <a:spcPts val="1200"/>
              </a:spcAft>
              <a:buSzPts val="275"/>
              <a:buNone/>
            </a:pPr>
            <a:r>
              <a:t/>
            </a:r>
            <a:endParaRPr sz="1350"/>
          </a:p>
        </p:txBody>
      </p:sp>
      <p:pic>
        <p:nvPicPr>
          <p:cNvPr id="216" name="Google Shape;216;p35"/>
          <p:cNvPicPr preferRelativeResize="0"/>
          <p:nvPr/>
        </p:nvPicPr>
        <p:blipFill>
          <a:blip r:embed="rId4">
            <a:alphaModFix/>
          </a:blip>
          <a:stretch>
            <a:fillRect/>
          </a:stretch>
        </p:blipFill>
        <p:spPr>
          <a:xfrm>
            <a:off x="152400" y="446725"/>
            <a:ext cx="8839201" cy="3664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6"/>
          <p:cNvPicPr preferRelativeResize="0"/>
          <p:nvPr/>
        </p:nvPicPr>
        <p:blipFill>
          <a:blip r:embed="rId3">
            <a:alphaModFix/>
          </a:blip>
          <a:stretch>
            <a:fillRect/>
          </a:stretch>
        </p:blipFill>
        <p:spPr>
          <a:xfrm>
            <a:off x="340586" y="147150"/>
            <a:ext cx="8462825" cy="4849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7"/>
          <p:cNvPicPr preferRelativeResize="0"/>
          <p:nvPr/>
        </p:nvPicPr>
        <p:blipFill>
          <a:blip r:embed="rId3">
            <a:alphaModFix/>
          </a:blip>
          <a:stretch>
            <a:fillRect/>
          </a:stretch>
        </p:blipFill>
        <p:spPr>
          <a:xfrm>
            <a:off x="487349" y="231250"/>
            <a:ext cx="8169299" cy="4681001"/>
          </a:xfrm>
          <a:prstGeom prst="rect">
            <a:avLst/>
          </a:prstGeom>
          <a:noFill/>
          <a:ln>
            <a:noFill/>
          </a:ln>
        </p:spPr>
      </p:pic>
      <p:sp>
        <p:nvSpPr>
          <p:cNvPr id="227" name="Google Shape;227;p37"/>
          <p:cNvSpPr/>
          <p:nvPr/>
        </p:nvSpPr>
        <p:spPr>
          <a:xfrm>
            <a:off x="1247325" y="4036300"/>
            <a:ext cx="2746800" cy="616800"/>
          </a:xfrm>
          <a:prstGeom prst="ellipse">
            <a:avLst/>
          </a:prstGeom>
          <a:noFill/>
          <a:ln cap="flat" cmpd="sng" w="28575">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8"/>
          <p:cNvPicPr preferRelativeResize="0"/>
          <p:nvPr/>
        </p:nvPicPr>
        <p:blipFill>
          <a:blip r:embed="rId3">
            <a:alphaModFix/>
          </a:blip>
          <a:stretch>
            <a:fillRect/>
          </a:stretch>
        </p:blipFill>
        <p:spPr>
          <a:xfrm>
            <a:off x="651750" y="104025"/>
            <a:ext cx="7840501" cy="4355125"/>
          </a:xfrm>
          <a:prstGeom prst="rect">
            <a:avLst/>
          </a:prstGeom>
          <a:noFill/>
          <a:ln>
            <a:noFill/>
          </a:ln>
        </p:spPr>
      </p:pic>
      <p:sp>
        <p:nvSpPr>
          <p:cNvPr id="233" name="Google Shape;233;p38"/>
          <p:cNvSpPr txBox="1"/>
          <p:nvPr>
            <p:ph idx="1" type="body"/>
          </p:nvPr>
        </p:nvSpPr>
        <p:spPr>
          <a:xfrm>
            <a:off x="311700" y="4599300"/>
            <a:ext cx="8520600" cy="362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fr" sz="1350"/>
              <a:t>Faster proceedings: derogation in time of emergency, prohibition of slavery, right to marry</a:t>
            </a:r>
            <a:endParaRPr sz="1350"/>
          </a:p>
          <a:p>
            <a:pPr indent="0" lvl="0" marL="0" rtl="0" algn="ctr">
              <a:lnSpc>
                <a:spcPct val="95000"/>
              </a:lnSpc>
              <a:spcBef>
                <a:spcPts val="1200"/>
              </a:spcBef>
              <a:spcAft>
                <a:spcPts val="0"/>
              </a:spcAft>
              <a:buSzPts val="275"/>
              <a:buNone/>
            </a:pPr>
            <a:r>
              <a:t/>
            </a:r>
            <a:endParaRPr sz="1350"/>
          </a:p>
          <a:p>
            <a:pPr indent="0" lvl="0" marL="0" rtl="0" algn="ctr">
              <a:lnSpc>
                <a:spcPct val="95000"/>
              </a:lnSpc>
              <a:spcBef>
                <a:spcPts val="1200"/>
              </a:spcBef>
              <a:spcAft>
                <a:spcPts val="0"/>
              </a:spcAft>
              <a:buSzPts val="275"/>
              <a:buNone/>
            </a:pPr>
            <a:r>
              <a:t/>
            </a:r>
            <a:endParaRPr sz="1350"/>
          </a:p>
          <a:p>
            <a:pPr indent="0" lvl="0" marL="0" rtl="0" algn="l">
              <a:lnSpc>
                <a:spcPct val="95000"/>
              </a:lnSpc>
              <a:spcBef>
                <a:spcPts val="1200"/>
              </a:spcBef>
              <a:spcAft>
                <a:spcPts val="1200"/>
              </a:spcAft>
              <a:buSzPts val="275"/>
              <a:buNone/>
            </a:pPr>
            <a:r>
              <a:t/>
            </a:r>
            <a:endParaRPr sz="13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9"/>
          <p:cNvPicPr preferRelativeResize="0"/>
          <p:nvPr/>
        </p:nvPicPr>
        <p:blipFill>
          <a:blip r:embed="rId3">
            <a:alphaModFix/>
          </a:blip>
          <a:stretch>
            <a:fillRect/>
          </a:stretch>
        </p:blipFill>
        <p:spPr>
          <a:xfrm>
            <a:off x="487349" y="231250"/>
            <a:ext cx="8169299" cy="4681001"/>
          </a:xfrm>
          <a:prstGeom prst="rect">
            <a:avLst/>
          </a:prstGeom>
          <a:noFill/>
          <a:ln>
            <a:noFill/>
          </a:ln>
        </p:spPr>
      </p:pic>
      <p:sp>
        <p:nvSpPr>
          <p:cNvPr id="239" name="Google Shape;239;p39"/>
          <p:cNvSpPr/>
          <p:nvPr/>
        </p:nvSpPr>
        <p:spPr>
          <a:xfrm>
            <a:off x="3349575" y="3868125"/>
            <a:ext cx="1723800" cy="953100"/>
          </a:xfrm>
          <a:prstGeom prst="ellipse">
            <a:avLst/>
          </a:prstGeom>
          <a:noFill/>
          <a:ln cap="flat" cmpd="sng" w="28575">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0"/>
          <p:cNvPicPr preferRelativeResize="0"/>
          <p:nvPr/>
        </p:nvPicPr>
        <p:blipFill>
          <a:blip r:embed="rId3">
            <a:alphaModFix/>
          </a:blip>
          <a:stretch>
            <a:fillRect/>
          </a:stretch>
        </p:blipFill>
        <p:spPr>
          <a:xfrm>
            <a:off x="636149" y="164975"/>
            <a:ext cx="7871724" cy="4434325"/>
          </a:xfrm>
          <a:prstGeom prst="rect">
            <a:avLst/>
          </a:prstGeom>
          <a:noFill/>
          <a:ln>
            <a:noFill/>
          </a:ln>
        </p:spPr>
      </p:pic>
      <p:sp>
        <p:nvSpPr>
          <p:cNvPr id="245" name="Google Shape;245;p40"/>
          <p:cNvSpPr txBox="1"/>
          <p:nvPr>
            <p:ph idx="1" type="body"/>
          </p:nvPr>
        </p:nvSpPr>
        <p:spPr>
          <a:xfrm>
            <a:off x="636275" y="4599300"/>
            <a:ext cx="7871700" cy="362100"/>
          </a:xfrm>
          <a:prstGeom prst="rect">
            <a:avLst/>
          </a:prstGeom>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275"/>
              <a:buNone/>
            </a:pPr>
            <a:r>
              <a:rPr lang="fr" sz="1350"/>
              <a:t>Two 18 years proceedings : article 6 (right to a fair trial) ; articles 8 (right to respect for private life) and 10 (freedom of expression)</a:t>
            </a:r>
            <a:endParaRPr sz="1350"/>
          </a:p>
          <a:p>
            <a:pPr indent="0" lvl="0" marL="0" rtl="0" algn="ctr">
              <a:lnSpc>
                <a:spcPct val="95000"/>
              </a:lnSpc>
              <a:spcBef>
                <a:spcPts val="1200"/>
              </a:spcBef>
              <a:spcAft>
                <a:spcPts val="0"/>
              </a:spcAft>
              <a:buSzPts val="275"/>
              <a:buNone/>
            </a:pPr>
            <a:r>
              <a:t/>
            </a:r>
            <a:endParaRPr sz="1350"/>
          </a:p>
          <a:p>
            <a:pPr indent="0" lvl="0" marL="0" rtl="0" algn="ctr">
              <a:lnSpc>
                <a:spcPct val="95000"/>
              </a:lnSpc>
              <a:spcBef>
                <a:spcPts val="1200"/>
              </a:spcBef>
              <a:spcAft>
                <a:spcPts val="0"/>
              </a:spcAft>
              <a:buSzPts val="275"/>
              <a:buNone/>
            </a:pPr>
            <a:r>
              <a:t/>
            </a:r>
            <a:endParaRPr sz="1350"/>
          </a:p>
          <a:p>
            <a:pPr indent="0" lvl="0" marL="0" rtl="0" algn="l">
              <a:lnSpc>
                <a:spcPct val="95000"/>
              </a:lnSpc>
              <a:spcBef>
                <a:spcPts val="1200"/>
              </a:spcBef>
              <a:spcAft>
                <a:spcPts val="1200"/>
              </a:spcAft>
              <a:buSzPts val="275"/>
              <a:buNone/>
            </a:pPr>
            <a:r>
              <a:t/>
            </a:r>
            <a:endParaRPr sz="135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idx="1" type="body"/>
          </p:nvPr>
        </p:nvSpPr>
        <p:spPr>
          <a:xfrm>
            <a:off x="0" y="4126000"/>
            <a:ext cx="9144000" cy="863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3"/>
              <a:buNone/>
            </a:pPr>
            <a:r>
              <a:rPr lang="fr" sz="1255"/>
              <a:t>Faster proceedings</a:t>
            </a:r>
            <a:r>
              <a:rPr lang="fr" sz="1255"/>
              <a:t> : </a:t>
            </a:r>
            <a:r>
              <a:rPr b="1" lang="fr" sz="1255"/>
              <a:t>derogation in time of emergency</a:t>
            </a:r>
            <a:r>
              <a:rPr lang="fr" sz="1255"/>
              <a:t> (34), </a:t>
            </a:r>
            <a:r>
              <a:rPr b="1" lang="fr" sz="1255"/>
              <a:t>prohibition of slavery</a:t>
            </a:r>
            <a:r>
              <a:rPr lang="fr" sz="1255"/>
              <a:t> (41), </a:t>
            </a:r>
            <a:r>
              <a:rPr b="1" lang="fr" sz="1255"/>
              <a:t>prohibition of abuse of rights</a:t>
            </a:r>
            <a:r>
              <a:rPr lang="fr" sz="1255"/>
              <a:t> (46) </a:t>
            </a:r>
            <a:endParaRPr sz="1255"/>
          </a:p>
          <a:p>
            <a:pPr indent="0" lvl="0" marL="0" rtl="0" algn="ctr">
              <a:lnSpc>
                <a:spcPct val="100000"/>
              </a:lnSpc>
              <a:spcBef>
                <a:spcPts val="100"/>
              </a:spcBef>
              <a:spcAft>
                <a:spcPts val="0"/>
              </a:spcAft>
              <a:buSzPts val="523"/>
              <a:buNone/>
            </a:pPr>
            <a:r>
              <a:t/>
            </a:r>
            <a:endParaRPr sz="755"/>
          </a:p>
          <a:p>
            <a:pPr indent="0" lvl="0" marL="0" rtl="0" algn="ctr">
              <a:lnSpc>
                <a:spcPct val="100000"/>
              </a:lnSpc>
              <a:spcBef>
                <a:spcPts val="100"/>
              </a:spcBef>
              <a:spcAft>
                <a:spcPts val="100"/>
              </a:spcAft>
              <a:buSzPts val="523"/>
              <a:buNone/>
            </a:pPr>
            <a:r>
              <a:rPr lang="fr" sz="1255"/>
              <a:t>Longer proceedings : </a:t>
            </a:r>
            <a:r>
              <a:rPr b="1" lang="fr" sz="1255"/>
              <a:t>restrictions on political activity of aliens</a:t>
            </a:r>
            <a:r>
              <a:rPr lang="fr" sz="1255"/>
              <a:t> (88, 1 judgment),</a:t>
            </a:r>
            <a:r>
              <a:rPr b="1" lang="fr" sz="1255"/>
              <a:t> freedom of thought</a:t>
            </a:r>
            <a:r>
              <a:rPr lang="fr" sz="1255"/>
              <a:t> (72), </a:t>
            </a:r>
            <a:r>
              <a:rPr b="1" lang="fr" sz="1255"/>
              <a:t>freedom of expression</a:t>
            </a:r>
            <a:r>
              <a:rPr lang="fr" sz="1255"/>
              <a:t> (66), </a:t>
            </a:r>
            <a:r>
              <a:rPr b="1" lang="fr" sz="1255"/>
              <a:t>freedom</a:t>
            </a:r>
            <a:r>
              <a:rPr b="1" lang="fr" sz="1255"/>
              <a:t> of assembly </a:t>
            </a:r>
            <a:r>
              <a:rPr lang="fr" sz="1255"/>
              <a:t>(66)</a:t>
            </a:r>
            <a:endParaRPr sz="1255"/>
          </a:p>
        </p:txBody>
      </p:sp>
      <p:pic>
        <p:nvPicPr>
          <p:cNvPr id="251" name="Google Shape;251;p41"/>
          <p:cNvPicPr preferRelativeResize="0"/>
          <p:nvPr/>
        </p:nvPicPr>
        <p:blipFill>
          <a:blip r:embed="rId3">
            <a:alphaModFix/>
          </a:blip>
          <a:stretch>
            <a:fillRect/>
          </a:stretch>
        </p:blipFill>
        <p:spPr>
          <a:xfrm>
            <a:off x="285563" y="66525"/>
            <a:ext cx="8572870" cy="4059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25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00"/>
              <a:t>Approach</a:t>
            </a:r>
            <a:endParaRPr sz="3600"/>
          </a:p>
          <a:p>
            <a:pPr indent="0" lvl="0" marL="0" rtl="0" algn="l">
              <a:spcBef>
                <a:spcPts val="0"/>
              </a:spcBef>
              <a:spcAft>
                <a:spcPts val="0"/>
              </a:spcAft>
              <a:buSzPts val="990"/>
              <a:buNone/>
            </a:pPr>
            <a:r>
              <a:rPr b="1" lang="fr" sz="2300"/>
              <a:t>Collecting Data</a:t>
            </a:r>
            <a:endParaRPr b="1" sz="2300"/>
          </a:p>
        </p:txBody>
      </p:sp>
      <p:sp>
        <p:nvSpPr>
          <p:cNvPr id="98" name="Google Shape;98;p15"/>
          <p:cNvSpPr txBox="1"/>
          <p:nvPr/>
        </p:nvSpPr>
        <p:spPr>
          <a:xfrm>
            <a:off x="311700" y="1471575"/>
            <a:ext cx="8338800" cy="3897300"/>
          </a:xfrm>
          <a:prstGeom prst="rect">
            <a:avLst/>
          </a:prstGeom>
          <a:noFill/>
          <a:ln>
            <a:noFill/>
          </a:ln>
        </p:spPr>
        <p:txBody>
          <a:bodyPr anchorCtr="0" anchor="t" bIns="91425" lIns="91425" spcFirstLastPara="1" rIns="91425" wrap="square" tIns="91425">
            <a:spAutoFit/>
          </a:bodyPr>
          <a:lstStyle/>
          <a:p>
            <a:pPr indent="-345440" lvl="0" marL="457200" marR="0" rtl="0" algn="l">
              <a:lnSpc>
                <a:spcPct val="100000"/>
              </a:lnSpc>
              <a:spcBef>
                <a:spcPts val="0"/>
              </a:spcBef>
              <a:spcAft>
                <a:spcPts val="0"/>
              </a:spcAft>
              <a:buClr>
                <a:schemeClr val="accent6"/>
              </a:buClr>
              <a:buSzPts val="1840"/>
              <a:buFont typeface="Roboto"/>
              <a:buChar char="➢"/>
            </a:pPr>
            <a:r>
              <a:rPr lang="fr" sz="1840">
                <a:solidFill>
                  <a:schemeClr val="accent6"/>
                </a:solidFill>
                <a:latin typeface="Roboto"/>
                <a:ea typeface="Roboto"/>
                <a:cs typeface="Roboto"/>
                <a:sym typeface="Roboto"/>
              </a:rPr>
              <a:t>Pull judgments from </a:t>
            </a:r>
            <a:r>
              <a:rPr b="1" lang="fr" sz="1840">
                <a:solidFill>
                  <a:schemeClr val="accent6"/>
                </a:solidFill>
                <a:latin typeface="Roboto"/>
                <a:ea typeface="Roboto"/>
                <a:cs typeface="Roboto"/>
                <a:sym typeface="Roboto"/>
              </a:rPr>
              <a:t>open data ECHR</a:t>
            </a:r>
            <a:r>
              <a:rPr lang="fr" sz="1840">
                <a:solidFill>
                  <a:schemeClr val="accent6"/>
                </a:solidFill>
                <a:latin typeface="Roboto"/>
                <a:ea typeface="Roboto"/>
                <a:cs typeface="Roboto"/>
                <a:sym typeface="Roboto"/>
              </a:rPr>
              <a:t> dataset</a:t>
            </a:r>
            <a:endParaRPr sz="1840">
              <a:solidFill>
                <a:schemeClr val="accent6"/>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40">
              <a:solidFill>
                <a:schemeClr val="accent6"/>
              </a:solidFill>
              <a:latin typeface="Roboto"/>
              <a:ea typeface="Roboto"/>
              <a:cs typeface="Roboto"/>
              <a:sym typeface="Roboto"/>
            </a:endParaRPr>
          </a:p>
          <a:p>
            <a:pPr indent="-345440" lvl="0" marL="457200" marR="0" rtl="0" algn="l">
              <a:lnSpc>
                <a:spcPct val="100000"/>
              </a:lnSpc>
              <a:spcBef>
                <a:spcPts val="0"/>
              </a:spcBef>
              <a:spcAft>
                <a:spcPts val="0"/>
              </a:spcAft>
              <a:buClr>
                <a:schemeClr val="accent6"/>
              </a:buClr>
              <a:buSzPts val="1840"/>
              <a:buFont typeface="Roboto"/>
              <a:buChar char="➢"/>
            </a:pPr>
            <a:r>
              <a:rPr lang="fr" sz="1840">
                <a:solidFill>
                  <a:schemeClr val="accent6"/>
                </a:solidFill>
                <a:latin typeface="Roboto"/>
                <a:ea typeface="Roboto"/>
                <a:cs typeface="Roboto"/>
                <a:sym typeface="Roboto"/>
              </a:rPr>
              <a:t>Scrape judgment for the date the complaint was lodged</a:t>
            </a:r>
            <a:endParaRPr sz="1840">
              <a:solidFill>
                <a:schemeClr val="accent6"/>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1840">
              <a:solidFill>
                <a:schemeClr val="accent6"/>
              </a:solidFill>
              <a:latin typeface="Roboto"/>
              <a:ea typeface="Roboto"/>
              <a:cs typeface="Roboto"/>
              <a:sym typeface="Roboto"/>
            </a:endParaRPr>
          </a:p>
          <a:p>
            <a:pPr indent="-345440" lvl="0" marL="457200" marR="0" rtl="0" algn="l">
              <a:lnSpc>
                <a:spcPct val="100000"/>
              </a:lnSpc>
              <a:spcBef>
                <a:spcPts val="0"/>
              </a:spcBef>
              <a:spcAft>
                <a:spcPts val="0"/>
              </a:spcAft>
              <a:buClr>
                <a:schemeClr val="accent6"/>
              </a:buClr>
              <a:buSzPts val="1840"/>
              <a:buFont typeface="Roboto"/>
              <a:buChar char="➢"/>
            </a:pPr>
            <a:r>
              <a:rPr lang="fr" sz="1840">
                <a:solidFill>
                  <a:schemeClr val="accent6"/>
                </a:solidFill>
                <a:latin typeface="Roboto"/>
                <a:ea typeface="Roboto"/>
                <a:cs typeface="Roboto"/>
                <a:sym typeface="Roboto"/>
              </a:rPr>
              <a:t>Create a </a:t>
            </a:r>
            <a:r>
              <a:rPr b="1" lang="fr" sz="1840">
                <a:solidFill>
                  <a:schemeClr val="accent6"/>
                </a:solidFill>
                <a:latin typeface="Roboto"/>
                <a:ea typeface="Roboto"/>
                <a:cs typeface="Roboto"/>
                <a:sym typeface="Roboto"/>
              </a:rPr>
              <a:t>dataset </a:t>
            </a:r>
            <a:r>
              <a:rPr lang="fr" sz="1840">
                <a:solidFill>
                  <a:schemeClr val="accent6"/>
                </a:solidFill>
                <a:latin typeface="Roboto"/>
                <a:ea typeface="Roboto"/>
                <a:cs typeface="Roboto"/>
                <a:sym typeface="Roboto"/>
              </a:rPr>
              <a:t>with the following factors:</a:t>
            </a:r>
            <a:endParaRPr sz="18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Articles</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Subarticle(s)</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Start date (date the complaint was lodged)</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End date (date of the judgment)</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Importance</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Conclusions</a:t>
            </a:r>
            <a:endParaRPr sz="1640">
              <a:solidFill>
                <a:schemeClr val="accent6"/>
              </a:solidFill>
              <a:latin typeface="Roboto"/>
              <a:ea typeface="Roboto"/>
              <a:cs typeface="Roboto"/>
              <a:sym typeface="Roboto"/>
            </a:endParaRPr>
          </a:p>
          <a:p>
            <a:pPr indent="-332740" lvl="1" marL="914400" marR="0" rtl="0" algn="l">
              <a:lnSpc>
                <a:spcPct val="100000"/>
              </a:lnSpc>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Number of associated articles</a:t>
            </a:r>
            <a:endParaRPr sz="1640">
              <a:solidFill>
                <a:schemeClr val="accent6"/>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sz="2040">
              <a:solidFill>
                <a:schemeClr val="accent6"/>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2"/>
          <p:cNvPicPr preferRelativeResize="0"/>
          <p:nvPr/>
        </p:nvPicPr>
        <p:blipFill>
          <a:blip r:embed="rId3">
            <a:alphaModFix/>
          </a:blip>
          <a:stretch>
            <a:fillRect/>
          </a:stretch>
        </p:blipFill>
        <p:spPr>
          <a:xfrm>
            <a:off x="285563" y="304800"/>
            <a:ext cx="8572870" cy="4059476"/>
          </a:xfrm>
          <a:prstGeom prst="rect">
            <a:avLst/>
          </a:prstGeom>
          <a:noFill/>
          <a:ln>
            <a:noFill/>
          </a:ln>
        </p:spPr>
      </p:pic>
      <p:sp>
        <p:nvSpPr>
          <p:cNvPr id="257" name="Google Shape;257;p42"/>
          <p:cNvSpPr/>
          <p:nvPr/>
        </p:nvSpPr>
        <p:spPr>
          <a:xfrm>
            <a:off x="1079150" y="3685900"/>
            <a:ext cx="7091400" cy="238200"/>
          </a:xfrm>
          <a:prstGeom prst="rect">
            <a:avLst/>
          </a:prstGeom>
          <a:noFill/>
          <a:ln cap="flat" cmpd="sng" w="28575">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3"/>
          <p:cNvPicPr preferRelativeResize="0"/>
          <p:nvPr/>
        </p:nvPicPr>
        <p:blipFill rotWithShape="1">
          <a:blip r:embed="rId3">
            <a:alphaModFix/>
          </a:blip>
          <a:srcRect b="0" l="3025" r="0" t="4232"/>
          <a:stretch/>
        </p:blipFill>
        <p:spPr>
          <a:xfrm>
            <a:off x="147263" y="494463"/>
            <a:ext cx="8849474" cy="4154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4"/>
          <p:cNvPicPr preferRelativeResize="0"/>
          <p:nvPr/>
        </p:nvPicPr>
        <p:blipFill>
          <a:blip r:embed="rId3">
            <a:alphaModFix/>
          </a:blip>
          <a:stretch>
            <a:fillRect/>
          </a:stretch>
        </p:blipFill>
        <p:spPr>
          <a:xfrm>
            <a:off x="187900" y="495763"/>
            <a:ext cx="8768201" cy="4151976"/>
          </a:xfrm>
          <a:prstGeom prst="rect">
            <a:avLst/>
          </a:prstGeom>
          <a:noFill/>
          <a:ln>
            <a:noFill/>
          </a:ln>
        </p:spPr>
      </p:pic>
      <p:sp>
        <p:nvSpPr>
          <p:cNvPr id="268" name="Google Shape;268;p44"/>
          <p:cNvSpPr/>
          <p:nvPr/>
        </p:nvSpPr>
        <p:spPr>
          <a:xfrm>
            <a:off x="3419650" y="742800"/>
            <a:ext cx="1948200" cy="3195300"/>
          </a:xfrm>
          <a:prstGeom prst="rect">
            <a:avLst/>
          </a:prstGeom>
          <a:noFill/>
          <a:ln cap="flat" cmpd="sng" w="28575">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idx="4294967295" type="body"/>
          </p:nvPr>
        </p:nvSpPr>
        <p:spPr>
          <a:xfrm>
            <a:off x="311688" y="4364275"/>
            <a:ext cx="8520600" cy="69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(Analysis)</a:t>
            </a:r>
            <a:endParaRPr/>
          </a:p>
        </p:txBody>
      </p:sp>
      <p:pic>
        <p:nvPicPr>
          <p:cNvPr id="274" name="Google Shape;274;p45"/>
          <p:cNvPicPr preferRelativeResize="0"/>
          <p:nvPr/>
        </p:nvPicPr>
        <p:blipFill rotWithShape="1">
          <a:blip r:embed="rId3">
            <a:alphaModFix/>
          </a:blip>
          <a:srcRect b="0" l="1787" r="0" t="4232"/>
          <a:stretch/>
        </p:blipFill>
        <p:spPr>
          <a:xfrm>
            <a:off x="117025" y="539035"/>
            <a:ext cx="8909948" cy="406542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5900"/>
              <a:t>Thank you</a:t>
            </a:r>
            <a:endParaRPr sz="5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409500" y="1443550"/>
            <a:ext cx="8325000" cy="3238500"/>
          </a:xfrm>
          <a:prstGeom prst="rect">
            <a:avLst/>
          </a:prstGeom>
          <a:noFill/>
          <a:ln>
            <a:noFill/>
          </a:ln>
        </p:spPr>
        <p:txBody>
          <a:bodyPr anchorCtr="0" anchor="t" bIns="91425" lIns="91425" spcFirstLastPara="1" rIns="91425" wrap="square" tIns="91425">
            <a:spAutoFit/>
          </a:bodyPr>
          <a:lstStyle/>
          <a:p>
            <a:pPr indent="-345440" lvl="0" marL="457200" rtl="0" algn="l">
              <a:spcBef>
                <a:spcPts val="0"/>
              </a:spcBef>
              <a:spcAft>
                <a:spcPts val="0"/>
              </a:spcAft>
              <a:buClr>
                <a:schemeClr val="accent6"/>
              </a:buClr>
              <a:buSzPts val="1840"/>
              <a:buFont typeface="Roboto"/>
              <a:buChar char="➢"/>
            </a:pPr>
            <a:r>
              <a:rPr b="1" lang="fr" sz="1840">
                <a:solidFill>
                  <a:schemeClr val="accent6"/>
                </a:solidFill>
                <a:latin typeface="Roboto"/>
                <a:ea typeface="Roboto"/>
                <a:cs typeface="Roboto"/>
                <a:sym typeface="Roboto"/>
              </a:rPr>
              <a:t>Calculate </a:t>
            </a:r>
            <a:r>
              <a:rPr lang="fr" sz="1840">
                <a:solidFill>
                  <a:schemeClr val="accent6"/>
                </a:solidFill>
                <a:latin typeface="Roboto"/>
                <a:ea typeface="Roboto"/>
                <a:cs typeface="Roboto"/>
                <a:sym typeface="Roboto"/>
              </a:rPr>
              <a:t>the length in months of proceedings, based on:</a:t>
            </a:r>
            <a:endParaRPr sz="18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Start date</a:t>
            </a:r>
            <a:endParaRPr sz="16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End date</a:t>
            </a:r>
            <a:endParaRPr sz="1640">
              <a:solidFill>
                <a:schemeClr val="accent6"/>
              </a:solidFill>
              <a:latin typeface="Roboto"/>
              <a:ea typeface="Roboto"/>
              <a:cs typeface="Roboto"/>
              <a:sym typeface="Roboto"/>
            </a:endParaRPr>
          </a:p>
          <a:p>
            <a:pPr indent="0" lvl="0" marL="914400" rtl="0" algn="l">
              <a:spcBef>
                <a:spcPts val="0"/>
              </a:spcBef>
              <a:spcAft>
                <a:spcPts val="0"/>
              </a:spcAft>
              <a:buNone/>
            </a:pPr>
            <a:r>
              <a:t/>
            </a:r>
            <a:endParaRPr sz="1640">
              <a:solidFill>
                <a:schemeClr val="accent6"/>
              </a:solidFill>
              <a:latin typeface="Roboto"/>
              <a:ea typeface="Roboto"/>
              <a:cs typeface="Roboto"/>
              <a:sym typeface="Roboto"/>
            </a:endParaRPr>
          </a:p>
          <a:p>
            <a:pPr indent="-345440" lvl="0" marL="457200" rtl="0" algn="l">
              <a:spcBef>
                <a:spcPts val="0"/>
              </a:spcBef>
              <a:spcAft>
                <a:spcPts val="0"/>
              </a:spcAft>
              <a:buClr>
                <a:schemeClr val="accent6"/>
              </a:buClr>
              <a:buSzPts val="1840"/>
              <a:buFont typeface="Roboto"/>
              <a:buChar char="➢"/>
            </a:pPr>
            <a:r>
              <a:rPr b="1" lang="fr" sz="1840">
                <a:solidFill>
                  <a:schemeClr val="accent6"/>
                </a:solidFill>
                <a:latin typeface="Roboto"/>
                <a:ea typeface="Roboto"/>
                <a:cs typeface="Roboto"/>
                <a:sym typeface="Roboto"/>
              </a:rPr>
              <a:t>Compare </a:t>
            </a:r>
            <a:r>
              <a:rPr lang="fr" sz="1840">
                <a:solidFill>
                  <a:schemeClr val="accent6"/>
                </a:solidFill>
                <a:latin typeface="Roboto"/>
                <a:ea typeface="Roboto"/>
                <a:cs typeface="Roboto"/>
                <a:sym typeface="Roboto"/>
              </a:rPr>
              <a:t>length of proceedings in months, based on:</a:t>
            </a:r>
            <a:endParaRPr sz="18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Case importance - ranked 1 through 4</a:t>
            </a:r>
            <a:endParaRPr sz="16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Conclusions - violation or no violation</a:t>
            </a:r>
            <a:endParaRPr sz="16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Start date - before or after 2015</a:t>
            </a:r>
            <a:endParaRPr sz="1640">
              <a:solidFill>
                <a:schemeClr val="accent6"/>
              </a:solidFill>
              <a:latin typeface="Roboto"/>
              <a:ea typeface="Roboto"/>
              <a:cs typeface="Roboto"/>
              <a:sym typeface="Roboto"/>
            </a:endParaRPr>
          </a:p>
          <a:p>
            <a:pPr indent="-332740" lvl="1" marL="9144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Category of article</a:t>
            </a:r>
            <a:endParaRPr sz="1640">
              <a:solidFill>
                <a:schemeClr val="accent6"/>
              </a:solidFill>
              <a:latin typeface="Roboto"/>
              <a:ea typeface="Roboto"/>
              <a:cs typeface="Roboto"/>
              <a:sym typeface="Roboto"/>
            </a:endParaRPr>
          </a:p>
          <a:p>
            <a:pPr indent="-332739" lvl="2" marL="13716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different human rights violations</a:t>
            </a:r>
            <a:endParaRPr sz="1640">
              <a:solidFill>
                <a:schemeClr val="accent6"/>
              </a:solidFill>
              <a:latin typeface="Roboto"/>
              <a:ea typeface="Roboto"/>
              <a:cs typeface="Roboto"/>
              <a:sym typeface="Roboto"/>
            </a:endParaRPr>
          </a:p>
          <a:p>
            <a:pPr indent="-332739" lvl="2" marL="1371600" rtl="0" algn="l">
              <a:spcBef>
                <a:spcPts val="0"/>
              </a:spcBef>
              <a:spcAft>
                <a:spcPts val="0"/>
              </a:spcAft>
              <a:buClr>
                <a:schemeClr val="accent6"/>
              </a:buClr>
              <a:buSzPts val="1640"/>
              <a:buFont typeface="Roboto"/>
              <a:buChar char="■"/>
            </a:pPr>
            <a:r>
              <a:rPr lang="fr" sz="1640">
                <a:solidFill>
                  <a:schemeClr val="accent6"/>
                </a:solidFill>
                <a:latin typeface="Roboto"/>
                <a:ea typeface="Roboto"/>
                <a:cs typeface="Roboto"/>
                <a:sym typeface="Roboto"/>
              </a:rPr>
              <a:t>articles 2 to 18</a:t>
            </a:r>
            <a:endParaRPr sz="1640">
              <a:solidFill>
                <a:schemeClr val="accent6"/>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04" name="Google Shape;104;p16"/>
          <p:cNvSpPr txBox="1"/>
          <p:nvPr>
            <p:ph type="title"/>
          </p:nvPr>
        </p:nvSpPr>
        <p:spPr>
          <a:xfrm>
            <a:off x="311700" y="25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 sz="3600"/>
              <a:t>Approach</a:t>
            </a:r>
            <a:endParaRPr sz="3600"/>
          </a:p>
          <a:p>
            <a:pPr indent="0" lvl="0" marL="0" rtl="0" algn="l">
              <a:spcBef>
                <a:spcPts val="0"/>
              </a:spcBef>
              <a:spcAft>
                <a:spcPts val="0"/>
              </a:spcAft>
              <a:buSzPts val="990"/>
              <a:buNone/>
            </a:pPr>
            <a:r>
              <a:rPr b="1" lang="fr" sz="2300"/>
              <a:t>Analyzing Data</a:t>
            </a:r>
            <a:endParaRPr b="1"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The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8"/>
          <p:cNvPicPr preferRelativeResize="0"/>
          <p:nvPr/>
        </p:nvPicPr>
        <p:blipFill>
          <a:blip r:embed="rId3">
            <a:alphaModFix/>
          </a:blip>
          <a:stretch>
            <a:fillRect/>
          </a:stretch>
        </p:blipFill>
        <p:spPr>
          <a:xfrm>
            <a:off x="212163" y="702150"/>
            <a:ext cx="8719674" cy="37392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76913" y="250063"/>
            <a:ext cx="8790173" cy="4643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0"/>
          <p:cNvPicPr preferRelativeResize="0"/>
          <p:nvPr/>
        </p:nvPicPr>
        <p:blipFill>
          <a:blip r:embed="rId3">
            <a:alphaModFix/>
          </a:blip>
          <a:stretch>
            <a:fillRect/>
          </a:stretch>
        </p:blipFill>
        <p:spPr>
          <a:xfrm>
            <a:off x="152400" y="999175"/>
            <a:ext cx="8839202" cy="31451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688963" y="138998"/>
            <a:ext cx="7766074" cy="2698699"/>
          </a:xfrm>
          <a:prstGeom prst="rect">
            <a:avLst/>
          </a:prstGeom>
          <a:noFill/>
          <a:ln>
            <a:noFill/>
          </a:ln>
        </p:spPr>
      </p:pic>
      <p:pic>
        <p:nvPicPr>
          <p:cNvPr id="130" name="Google Shape;130;p21"/>
          <p:cNvPicPr preferRelativeResize="0"/>
          <p:nvPr/>
        </p:nvPicPr>
        <p:blipFill>
          <a:blip r:embed="rId4">
            <a:alphaModFix/>
          </a:blip>
          <a:stretch>
            <a:fillRect/>
          </a:stretch>
        </p:blipFill>
        <p:spPr>
          <a:xfrm>
            <a:off x="688975" y="2837701"/>
            <a:ext cx="7766051" cy="20754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