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9B39-B156-499C-9BE2-9A1B46EF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8746A-C651-4B82-9D5E-974461D19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C57B3-81A6-4800-AC46-07FEAA5A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9087-C477-453D-A0D1-A721CEDC4D68}" type="datetimeFigureOut">
              <a:rPr lang="en-US" smtClean="0"/>
              <a:t>15-Apr-20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CF389-BA79-4D16-8BF2-0B19AC06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91F56-C0C9-4821-BC3D-F2AB25C8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C089-C2E0-42CC-8656-B55A11F4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1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E22D-8085-4FA7-9396-78DC173E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95478-98B3-44A5-9B25-96E44D505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4AE99-ED99-43B6-A50D-B038FC90D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9087-C477-453D-A0D1-A721CEDC4D68}" type="datetimeFigureOut">
              <a:rPr lang="en-US" smtClean="0"/>
              <a:t>15-Apr-20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42305-0CB4-4485-8CCC-9808DA9B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ED276-7244-4895-9F8C-73D9A22E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C089-C2E0-42CC-8656-B55A11F4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9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227F9-6E8D-48D3-9F6C-54BB81A27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C0BE2-FEBE-4443-A0A3-F1B28F62E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B01AD-2D86-425F-9864-595D06E8B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9087-C477-453D-A0D1-A721CEDC4D68}" type="datetimeFigureOut">
              <a:rPr lang="en-US" smtClean="0"/>
              <a:t>15-Apr-20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18778-8212-4FC2-9D01-9C0CB6A1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E7138-A68E-4F23-9E9F-F448C2B4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C089-C2E0-42CC-8656-B55A11F4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3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4FDA-1BC3-4EE0-81C5-B35FD29B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B469A-A07B-4FD2-9585-5E70F7AD2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3CA5E-DD0A-4D9C-9418-BDAD8C30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9087-C477-453D-A0D1-A721CEDC4D68}" type="datetimeFigureOut">
              <a:rPr lang="en-US" smtClean="0"/>
              <a:t>15-Apr-20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8372-F059-459B-A893-6B02A610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4D296-194A-4F14-9336-CC4F3FFB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C089-C2E0-42CC-8656-B55A11F4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4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9FF49-E485-4CB8-A9CC-E8880D3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A02B5-9B5E-45F9-9292-CC37A1D9F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C35B8-62DD-4B2C-8F25-5D1D7373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9087-C477-453D-A0D1-A721CEDC4D68}" type="datetimeFigureOut">
              <a:rPr lang="en-US" smtClean="0"/>
              <a:t>15-Apr-20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D7CF9-9C9E-4CC5-8FE9-D5D1F90F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E4D30-72E9-4D60-B6FD-77BDF025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C089-C2E0-42CC-8656-B55A11F4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1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3DAA-F657-46DB-8B5F-A9184417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D7205-0A08-47BE-BB62-4D37DCA10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366FF-363F-4445-822A-2238FB94A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30051-7514-4F45-8AFD-D6DDB657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9087-C477-453D-A0D1-A721CEDC4D68}" type="datetimeFigureOut">
              <a:rPr lang="en-US" smtClean="0"/>
              <a:t>15-Apr-20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CF913-4483-4236-9702-400723F6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678DE-9186-4DB8-862F-4AF5F92F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C089-C2E0-42CC-8656-B55A11F4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97D6-7477-44C7-9258-C4E55B589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D4B29-A7A8-4FD9-8652-F1BB27498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16928-671B-443B-B65B-BDAFCACE1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60404-375F-4FB7-9F03-5447CF141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D3450-F1B0-4135-AAD0-C903539B0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50C51-D89D-43C1-8686-E9822A38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9087-C477-453D-A0D1-A721CEDC4D68}" type="datetimeFigureOut">
              <a:rPr lang="en-US" smtClean="0"/>
              <a:t>15-Apr-20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EDD164-781F-4A0B-BE91-E5FFB25E8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F1ADA-AB69-4AAD-AC7E-F5B547AA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C089-C2E0-42CC-8656-B55A11F4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5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BA6A-4C17-4B0B-BFC9-E86D8A17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426270-A954-4A8D-8564-83AF391A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9087-C477-453D-A0D1-A721CEDC4D68}" type="datetimeFigureOut">
              <a:rPr lang="en-US" smtClean="0"/>
              <a:t>15-Apr-20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E4153-C75C-402D-8C4E-285B8F279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8F886-73F6-471C-A91A-EB0A109C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C089-C2E0-42CC-8656-B55A11F4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6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5FBB1-370F-4BAD-95F0-648D40F7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9087-C477-453D-A0D1-A721CEDC4D68}" type="datetimeFigureOut">
              <a:rPr lang="en-US" smtClean="0"/>
              <a:t>15-Apr-20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E0938-C493-40B2-B525-231B85F3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64A37-54FD-41EC-AD5D-0679246A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C089-C2E0-42CC-8656-B55A11F4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190D-FD28-4DDD-B05C-572C3881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5E3B5-FFA6-4C47-A7FE-01A10F035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58E6E-6621-46A7-BA7C-5CD8448AF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35610-F4D6-4299-9C1B-7D663E90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9087-C477-453D-A0D1-A721CEDC4D68}" type="datetimeFigureOut">
              <a:rPr lang="en-US" smtClean="0"/>
              <a:t>15-Apr-20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306D7-184F-471B-934A-6232661C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51403-EA0C-4BCD-881D-BB62DFDB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C089-C2E0-42CC-8656-B55A11F4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6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F6C8-18A8-430B-BD02-E167CDED1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36F91-C0EB-409C-A27E-B1AC716FC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A8FA0-3520-4D25-A72E-4D5487EC9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C2483-68A4-4266-8800-CD417AB2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9087-C477-453D-A0D1-A721CEDC4D68}" type="datetimeFigureOut">
              <a:rPr lang="en-US" smtClean="0"/>
              <a:t>15-Apr-20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9828B-06D6-448A-8B70-7174E2D0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179B7-AE3E-47BB-A174-3B162B32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C089-C2E0-42CC-8656-B55A11F4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9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484D0D-C2E1-461C-9AF9-07DD08F85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A6099-21E4-4556-8CC4-E76DA6172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1451C-2805-4629-B52D-72E72EACB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79087-C477-453D-A0D1-A721CEDC4D68}" type="datetimeFigureOut">
              <a:rPr lang="en-US" smtClean="0"/>
              <a:t>15-Apr-20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DC8A9-7CD7-4276-8ED3-333A6A649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8704D-AE83-47DB-B9D1-4D8171AD7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DC089-C2E0-42CC-8656-B55A11F4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9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6AE4-AF64-4938-A3B9-05BE38CF8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026" y="2410446"/>
            <a:ext cx="9144000" cy="1018554"/>
          </a:xfrm>
        </p:spPr>
        <p:txBody>
          <a:bodyPr/>
          <a:lstStyle/>
          <a:p>
            <a:r>
              <a:rPr lang="en-US" dirty="0"/>
              <a:t>NAIVE BAYES ALGORITHM</a:t>
            </a:r>
          </a:p>
        </p:txBody>
      </p:sp>
    </p:spTree>
    <p:extLst>
      <p:ext uri="{BB962C8B-B14F-4D97-AF65-F5344CB8AC3E}">
        <p14:creationId xmlns:p14="http://schemas.microsoft.com/office/powerpoint/2010/main" val="149405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F1EB5C-FEF9-459F-88C9-0554C5F64D32}"/>
              </a:ext>
            </a:extLst>
          </p:cNvPr>
          <p:cNvSpPr txBox="1"/>
          <p:nvPr/>
        </p:nvSpPr>
        <p:spPr>
          <a:xfrm>
            <a:off x="2054087" y="397565"/>
            <a:ext cx="7354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Naive Bayes Theorem:</a:t>
            </a:r>
          </a:p>
        </p:txBody>
      </p:sp>
      <p:sp>
        <p:nvSpPr>
          <p:cNvPr id="6" name="AutoShape 2" descr="\[ P(A | B) = \frac {P(B | A) \times P(A)} { P(B)} \]">
            <a:extLst>
              <a:ext uri="{FF2B5EF4-FFF2-40B4-BE49-F238E27FC236}">
                <a16:creationId xmlns:a16="http://schemas.microsoft.com/office/drawing/2014/main" id="{ED4F2B46-2F5A-4B27-BC2D-9CA3D8F08C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15958"/>
            <a:ext cx="3465442" cy="346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6341C0-2B73-4AA3-930A-D423382C1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209" y="1100522"/>
            <a:ext cx="7818782" cy="348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FE3A-05D2-4DC0-964C-21922336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067261" cy="628788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Concept of Naive Bayes Classification: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40CC4-61D3-4CE9-8DC0-6E79ECAA6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15" y="1268688"/>
            <a:ext cx="4133333" cy="1779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7C594D-FB79-49BF-AB61-43A0C7014557}"/>
              </a:ext>
            </a:extLst>
          </p:cNvPr>
          <p:cNvSpPr txBox="1"/>
          <p:nvPr/>
        </p:nvSpPr>
        <p:spPr>
          <a:xfrm>
            <a:off x="1417982" y="3048000"/>
            <a:ext cx="95283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 Prior probabilities are based on previous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used to predict outcomes before they actually happen.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Thus, we can write: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42729"/>
                </a:solidFill>
                <a:latin typeface="inherit"/>
                <a:cs typeface="Arial" panose="020B0604020202020204" pitchFamily="34" charset="0"/>
              </a:rPr>
              <a:t>Prior Probability of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GREEN</a:t>
            </a:r>
            <a:r>
              <a:rPr lang="en-US" altLang="en-US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number of GREEN objects / total number of objects</a:t>
            </a:r>
            <a:endParaRPr lang="en-US" altLang="en-US" dirty="0"/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42729"/>
                </a:solidFill>
                <a:latin typeface="inherit"/>
                <a:cs typeface="Arial" panose="020B0604020202020204" pitchFamily="34" charset="0"/>
              </a:rPr>
              <a:t>Prior Probability of </a:t>
            </a:r>
            <a:r>
              <a:rPr lang="en-US" altLang="en-US" b="1" dirty="0">
                <a:solidFill>
                  <a:srgbClr val="24272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RED: </a:t>
            </a:r>
            <a:r>
              <a:rPr lang="en-US" altLang="en-US" dirty="0">
                <a:solidFill>
                  <a:srgbClr val="24272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number of RED objects / total number of objects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2427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there is a total of 60 objects, 40 of which are GREEN and 20 RED, our prior probabilities for class membership are: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242729"/>
                </a:solidFill>
                <a:latin typeface="inherit"/>
                <a:cs typeface="Arial" panose="020B0604020202020204" pitchFamily="34" charset="0"/>
              </a:rPr>
              <a:t>Prior Probability for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GREEN</a:t>
            </a:r>
            <a:r>
              <a:rPr lang="en-US" altLang="en-US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40 / 60</a:t>
            </a: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242729"/>
                </a:solidFill>
                <a:latin typeface="inherit"/>
                <a:cs typeface="Arial" panose="020B0604020202020204" pitchFamily="34" charset="0"/>
              </a:rPr>
              <a:t>Prior Probability for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RED</a:t>
            </a:r>
            <a:r>
              <a:rPr lang="en-US" altLang="en-US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20 / 60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8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68EB5F-F894-4354-9B90-A0502573E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304" y="241133"/>
            <a:ext cx="4015687" cy="18801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B5C7A7-9341-4D68-B37F-F0296EC28532}"/>
                  </a:ext>
                </a:extLst>
              </p:cNvPr>
              <p:cNvSpPr txBox="1"/>
              <p:nvPr/>
            </p:nvSpPr>
            <p:spPr>
              <a:xfrm>
                <a:off x="980661" y="2121235"/>
                <a:ext cx="10403619" cy="4616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are now ready to classify a new object.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measure this likelihood, we draw a circle around X which encompasses a number.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Then we calculate the number of points in the circle belonging to each class label. From this we calculate the likelihood:</a:t>
                </a:r>
              </a:p>
              <a:p>
                <a:endParaRPr lang="en-US" dirty="0"/>
              </a:p>
              <a:p>
                <a:r>
                  <a:rPr lang="en-US" dirty="0"/>
                  <a:t>	Likelihood of X given GREEN    ∝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𝐺𝑅𝐸𝐸𝑁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𝑣𝑖𝑐𝑖𝑛𝑖𝑡𝑦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𝐺𝑅𝐸𝐸𝑁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𝑐𝑎𝑠𝑒𝑠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	Likelihood of X given RED    ∝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𝑅𝐸𝐷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𝑣𝑖𝑐𝑖𝑛𝑖𝑡𝑦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𝑅𝐸𝐷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𝑐𝑎𝑠𝑒𝑠</m:t>
                        </m:r>
                      </m:den>
                    </m:f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solidFill>
                      <a:srgbClr val="2427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It is clear that Likelihood of </a:t>
                </a: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242729"/>
                    </a:solidFill>
                    <a:effectLst/>
                    <a:latin typeface="Consolas" panose="020B0609020204030204" pitchFamily="49" charset="0"/>
                  </a:rPr>
                  <a:t>X</a:t>
                </a:r>
                <a:r>
                  <a:rPr lang="en-US" altLang="en-US" dirty="0">
                    <a:solidFill>
                      <a:srgbClr val="2427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 given </a:t>
                </a: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242729"/>
                    </a:solidFill>
                    <a:effectLst/>
                    <a:latin typeface="Consolas" panose="020B0609020204030204" pitchFamily="49" charset="0"/>
                  </a:rPr>
                  <a:t>GREEN</a:t>
                </a:r>
                <a:r>
                  <a:rPr lang="en-US" altLang="en-US" dirty="0">
                    <a:solidFill>
                      <a:srgbClr val="2427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 is smaller than Likelihood of </a:t>
                </a: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242729"/>
                    </a:solidFill>
                    <a:effectLst/>
                    <a:latin typeface="Consolas" panose="020B0609020204030204" pitchFamily="49" charset="0"/>
                  </a:rPr>
                  <a:t>X</a:t>
                </a:r>
                <a:r>
                  <a:rPr lang="en-US" altLang="en-US" dirty="0">
                    <a:solidFill>
                      <a:srgbClr val="2427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 given </a:t>
                </a: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242729"/>
                    </a:solidFill>
                    <a:effectLst/>
                    <a:latin typeface="Consolas" panose="020B0609020204030204" pitchFamily="49" charset="0"/>
                  </a:rPr>
                  <a:t>RED</a:t>
                </a:r>
                <a:r>
                  <a:rPr lang="en-US" altLang="en-US" dirty="0">
                    <a:solidFill>
                      <a:srgbClr val="2427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since the circle encompasses </a:t>
                </a: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242729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altLang="en-US" dirty="0">
                    <a:solidFill>
                      <a:srgbClr val="2427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242729"/>
                    </a:solidFill>
                    <a:effectLst/>
                    <a:latin typeface="Consolas" panose="020B0609020204030204" pitchFamily="49" charset="0"/>
                  </a:rPr>
                  <a:t>GREEN</a:t>
                </a:r>
                <a:r>
                  <a:rPr lang="en-US" altLang="en-US" dirty="0">
                    <a:solidFill>
                      <a:srgbClr val="2427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 object and </a:t>
                </a: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242729"/>
                    </a:solidFill>
                    <a:effectLst/>
                    <a:latin typeface="Consolas" panose="020B0609020204030204" pitchFamily="49" charset="0"/>
                  </a:rPr>
                  <a:t>3</a:t>
                </a:r>
                <a:r>
                  <a:rPr lang="en-US" altLang="en-US" dirty="0">
                    <a:solidFill>
                      <a:srgbClr val="2427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242729"/>
                    </a:solidFill>
                    <a:effectLst/>
                    <a:latin typeface="Consolas" panose="020B0609020204030204" pitchFamily="49" charset="0"/>
                  </a:rPr>
                  <a:t>RED</a:t>
                </a:r>
                <a:r>
                  <a:rPr lang="en-US" altLang="en-US" dirty="0">
                    <a:solidFill>
                      <a:srgbClr val="2427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 ones. Thus:</a:t>
                </a:r>
                <a:r>
                  <a:rPr lang="en-US" altLang="en-US" dirty="0"/>
                  <a:t> </a:t>
                </a:r>
              </a:p>
              <a:p>
                <a:r>
                  <a:rPr kumimoji="0" lang="en-US" altLang="en-U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		</a:t>
                </a:r>
                <a:r>
                  <a:rPr lang="en-US" sz="3200" dirty="0"/>
                  <a:t> </a:t>
                </a:r>
                <a:r>
                  <a:rPr lang="en-US" dirty="0"/>
                  <a:t>Probability of X given GREEN    ∝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/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endParaRPr lang="en-US" altLang="en-US" dirty="0"/>
              </a:p>
              <a:p>
                <a:endParaRPr lang="en-US" dirty="0"/>
              </a:p>
              <a:p>
                <a:r>
                  <a:rPr lang="en-US" dirty="0"/>
                  <a:t>		 Probability of X given RED    ∝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B5C7A7-9341-4D68-B37F-F0296EC28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61" y="2121235"/>
                <a:ext cx="10403619" cy="4616072"/>
              </a:xfrm>
              <a:prstGeom prst="rect">
                <a:avLst/>
              </a:prstGeom>
              <a:blipFill>
                <a:blip r:embed="rId3"/>
                <a:stretch>
                  <a:fillRect l="-410" t="-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50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89673-93DD-437D-9296-ABA136F58B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5740" y="1046922"/>
                <a:ext cx="11795760" cy="5130041"/>
              </a:xfrm>
            </p:spPr>
            <p:txBody>
              <a:bodyPr>
                <a:normAutofit fontScale="92500" lnSpcReduction="10000"/>
              </a:bodyPr>
              <a:lstStyle/>
              <a:p>
                <a:pPr marL="228600" lvl="3">
                  <a:spcBef>
                    <a:spcPts val="1000"/>
                  </a:spcBef>
                </a:pPr>
                <a:r>
                  <a:rPr lang="en-US" sz="2600" dirty="0">
                    <a:solidFill>
                      <a:schemeClr val="accent2"/>
                    </a:solidFill>
                  </a:rPr>
                  <a:t>Posterior probability of X given GREEN    ∝  Prior probability of GREEN  								* Likelihood of X given GREEN </a:t>
                </a:r>
              </a:p>
              <a:p>
                <a:pPr marL="1371600" lvl="3" indent="0">
                  <a:buNone/>
                </a:pPr>
                <a:endParaRPr lang="en-US" sz="3000" dirty="0"/>
              </a:p>
              <a:p>
                <a:pPr marL="1371600" lvl="3" indent="0">
                  <a:buNone/>
                </a:pPr>
                <a:r>
                  <a:rPr lang="en-US" sz="3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r>
                  <a:rPr lang="en-US" sz="3000" b="0" dirty="0"/>
                  <a:t> =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</m:oMath>
                </a14:m>
                <a:endParaRPr lang="en-US" sz="3000" dirty="0"/>
              </a:p>
              <a:p>
                <a:pPr marL="1371600" lvl="3" indent="0">
                  <a:buNone/>
                </a:pPr>
                <a:endParaRPr lang="en-US" b="0" dirty="0"/>
              </a:p>
              <a:p>
                <a:pPr marL="228600" lvl="3">
                  <a:spcBef>
                    <a:spcPts val="1000"/>
                  </a:spcBef>
                </a:pPr>
                <a:r>
                  <a:rPr lang="en-US" sz="2600" dirty="0">
                    <a:solidFill>
                      <a:schemeClr val="accent2"/>
                    </a:solidFill>
                  </a:rPr>
                  <a:t>Posterior probability of X given RED   ∝  Prior probability of  RED  									* Likelihood of X given RED </a:t>
                </a:r>
              </a:p>
              <a:p>
                <a:pPr marL="228600" lvl="3">
                  <a:spcBef>
                    <a:spcPts val="1000"/>
                  </a:spcBef>
                </a:pPr>
                <a:endParaRPr lang="en-US" sz="2800" dirty="0"/>
              </a:p>
              <a:p>
                <a:pPr marL="914400" lvl="5" indent="0">
                  <a:spcBef>
                    <a:spcPts val="1000"/>
                  </a:spcBef>
                  <a:buNone/>
                </a:pPr>
                <a:r>
                  <a:rPr lang="en-US" sz="3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/>
                        </m:ctrlPr>
                      </m:fPr>
                      <m:num>
                        <m:r>
                          <a:rPr lang="en-US" sz="3000"/>
                          <m:t>2</m:t>
                        </m:r>
                      </m:num>
                      <m:den>
                        <m:r>
                          <a:rPr lang="en-US" sz="3000"/>
                          <m:t>6</m:t>
                        </m:r>
                      </m:den>
                    </m:f>
                    <m:r>
                      <a:rPr lang="en-US" sz="3000"/>
                      <m:t>∗</m:t>
                    </m:r>
                    <m:f>
                      <m:fPr>
                        <m:ctrlPr>
                          <a:rPr lang="en-US" sz="3000"/>
                        </m:ctrlPr>
                      </m:fPr>
                      <m:num>
                        <m:r>
                          <a:rPr lang="en-US" sz="3000"/>
                          <m:t>3</m:t>
                        </m:r>
                      </m:num>
                      <m:den>
                        <m:r>
                          <a:rPr lang="en-US" sz="3000"/>
                          <m:t>20</m:t>
                        </m:r>
                      </m:den>
                    </m:f>
                    <m:r>
                      <a:rPr lang="en-US" sz="3000"/>
                      <m:t>=</m:t>
                    </m:r>
                    <m:f>
                      <m:fPr>
                        <m:ctrlPr>
                          <a:rPr lang="en-US" sz="3000"/>
                        </m:ctrlPr>
                      </m:fPr>
                      <m:num>
                        <m:r>
                          <a:rPr lang="en-US" sz="3000"/>
                          <m:t>1</m:t>
                        </m:r>
                      </m:num>
                      <m:den>
                        <m:r>
                          <a:rPr lang="en-US" sz="3000"/>
                          <m:t>20</m:t>
                        </m:r>
                      </m:den>
                    </m:f>
                    <m:r>
                      <a:rPr lang="en-US" sz="3000"/>
                      <m:t> </m:t>
                    </m:r>
                  </m:oMath>
                </a14:m>
                <a:endParaRPr lang="en-US" sz="3000" dirty="0"/>
              </a:p>
              <a:p>
                <a:pPr marL="914400" lvl="5" indent="0">
                  <a:spcBef>
                    <a:spcPts val="1000"/>
                  </a:spcBef>
                  <a:buNone/>
                </a:pPr>
                <a:endParaRPr lang="en-US" sz="2800" dirty="0"/>
              </a:p>
              <a:p>
                <a:pPr marL="228600" lvl="3">
                  <a:spcBef>
                    <a:spcPts val="1000"/>
                  </a:spcBef>
                </a:pPr>
                <a:r>
                  <a:rPr lang="en-US" altLang="en-US" sz="2800" dirty="0"/>
                  <a:t>Finally, we classify X as RED since its class membership achieves the largest posterior probability. </a:t>
                </a:r>
              </a:p>
              <a:p>
                <a:pPr marL="1371600" lvl="3" indent="0">
                  <a:buNone/>
                </a:pPr>
                <a:endParaRPr lang="en-US" dirty="0"/>
              </a:p>
              <a:p>
                <a:pPr marL="1371600" lvl="3" indent="0">
                  <a:buNone/>
                </a:pPr>
                <a:endParaRPr lang="en-US" b="0" dirty="0"/>
              </a:p>
              <a:p>
                <a:pPr marL="1371600" lvl="3" indent="0">
                  <a:buNone/>
                </a:pPr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89673-93DD-437D-9296-ABA136F58B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740" y="1046922"/>
                <a:ext cx="11795760" cy="5130041"/>
              </a:xfrm>
              <a:blipFill>
                <a:blip r:embed="rId2"/>
                <a:stretch>
                  <a:fillRect l="-827" t="-2497" r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18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305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Consolas</vt:lpstr>
      <vt:lpstr>inherit</vt:lpstr>
      <vt:lpstr>Office Theme</vt:lpstr>
      <vt:lpstr>NAIVE BAYES ALGORITHM</vt:lpstr>
      <vt:lpstr>PowerPoint Presentation</vt:lpstr>
      <vt:lpstr>Concept of Naive Bayes Classification: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NAIVE BAYES ALGORITHM</dc:title>
  <dc:creator>SHAMS</dc:creator>
  <cp:lastModifiedBy>SHAMS</cp:lastModifiedBy>
  <cp:revision>11</cp:revision>
  <dcterms:created xsi:type="dcterms:W3CDTF">2020-04-15T09:14:49Z</dcterms:created>
  <dcterms:modified xsi:type="dcterms:W3CDTF">2020-04-15T11:27:11Z</dcterms:modified>
</cp:coreProperties>
</file>