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6858000" cx="9144000"/>
  <p:notesSz cx="6797675" cy="9928225"/>
  <p:embeddedFontLst>
    <p:embeddedFont>
      <p:font typeface="Abril Fatface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jQvUqhdTROOTPpBLDMaJrGCjWw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9E4E05-C7A3-48B5-8C77-BA152F578BB0}">
  <a:tblStyle styleId="{4D9E4E05-C7A3-48B5-8C77-BA152F578B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AbrilFatface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customschemas.google.com/relationships/presentationmetadata" Target="meta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1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:notes"/>
          <p:cNvSpPr txBox="1"/>
          <p:nvPr>
            <p:ph idx="12" type="sldNum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4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4:notes"/>
          <p:cNvSpPr txBox="1"/>
          <p:nvPr>
            <p:ph idx="12" type="sldNum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5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7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8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9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0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1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3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5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7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p6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6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6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6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6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6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5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Chap4 </a:t>
            </a:r>
            <a:r>
              <a:rPr lang="en-US" strike="sngStrike"/>
              <a:t>Theano</a:t>
            </a:r>
            <a:r>
              <a:rPr lang="en-US"/>
              <a:t>/Tensorflow</a:t>
            </a:r>
            <a:endParaRPr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5" name="Google Shape;165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法二  :Anaconda 建立新環境</a:t>
            </a:r>
            <a:endParaRPr/>
          </a:p>
        </p:txBody>
      </p:sp>
      <p:pic>
        <p:nvPicPr>
          <p:cNvPr id="233" name="Google Shape;233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475763"/>
            <a:ext cx="8229600" cy="525172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0" name="Google Shape;24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CPU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conda search tensorflow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conda install tensorflow=1.12.0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GPU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conda search tensorflow-gpu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conda install tensorflow-gpu=1.15.0</a:t>
            </a:r>
            <a:endParaRPr/>
          </a:p>
        </p:txBody>
      </p:sp>
      <p:sp>
        <p:nvSpPr>
          <p:cNvPr id="241" name="Google Shape;24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 txBox="1"/>
          <p:nvPr>
            <p:ph type="title"/>
          </p:nvPr>
        </p:nvSpPr>
        <p:spPr>
          <a:xfrm>
            <a:off x="457200" y="274637"/>
            <a:ext cx="8229600" cy="1500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Applications on test     </a:t>
            </a:r>
            <a:br>
              <a:rPr lang="en-US"/>
            </a:br>
            <a:r>
              <a:rPr lang="en-US"/>
              <a:t>open   “spyder”</a:t>
            </a:r>
            <a:endParaRPr/>
          </a:p>
        </p:txBody>
      </p:sp>
      <p:pic>
        <p:nvPicPr>
          <p:cNvPr id="247" name="Google Shape;24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775372"/>
            <a:ext cx="9245281" cy="494610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常數節點</a:t>
            </a:r>
            <a:br>
              <a:rPr lang="en-US" sz="3959"/>
            </a:br>
            <a:endParaRPr sz="3959"/>
          </a:p>
        </p:txBody>
      </p:sp>
      <p:sp>
        <p:nvSpPr>
          <p:cNvPr id="254" name="Google Shape;254;p13"/>
          <p:cNvSpPr txBox="1"/>
          <p:nvPr>
            <p:ph idx="1" type="body"/>
          </p:nvPr>
        </p:nvSpPr>
        <p:spPr>
          <a:xfrm>
            <a:off x="0" y="1268760"/>
            <a:ext cx="9144000" cy="5553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import tensorflow as tf</a:t>
            </a:r>
            <a:endParaRPr sz="2960"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2"/>
              </a:buClr>
              <a:buSzPts val="2960"/>
              <a:buNone/>
            </a:pPr>
            <a:r>
              <a:rPr lang="en-US" sz="2960">
                <a:solidFill>
                  <a:schemeClr val="dk2"/>
                </a:solidFill>
              </a:rPr>
              <a:t>node1 = </a:t>
            </a:r>
            <a:r>
              <a:rPr b="1" lang="en-US" sz="2960">
                <a:solidFill>
                  <a:schemeClr val="dk2"/>
                </a:solidFill>
              </a:rPr>
              <a:t>tf.constant</a:t>
            </a:r>
            <a:r>
              <a:rPr lang="en-US" sz="2960">
                <a:solidFill>
                  <a:schemeClr val="dk2"/>
                </a:solidFill>
              </a:rPr>
              <a:t>(3.0, dtype = tf.float32)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2"/>
              </a:buClr>
              <a:buSzPts val="2960"/>
              <a:buNone/>
            </a:pPr>
            <a:r>
              <a:rPr lang="en-US" sz="2960">
                <a:solidFill>
                  <a:schemeClr val="dk2"/>
                </a:solidFill>
              </a:rPr>
              <a:t>node2 = tf.constant(4.0) 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2"/>
              </a:buClr>
              <a:buSzPts val="2960"/>
              <a:buNone/>
            </a:pPr>
            <a:r>
              <a:rPr lang="en-US" sz="2960">
                <a:solidFill>
                  <a:schemeClr val="dk2"/>
                </a:solidFill>
              </a:rPr>
              <a:t># 預設型別亦為 tf.float32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如果要讓節點實際進行運算，必須先建立一個 session，然後在 session 中執行 computational graph：</a:t>
            </a:r>
            <a:endParaRPr sz="296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ts val="2960"/>
              <a:buNone/>
            </a:pPr>
            <a:r>
              <a:rPr lang="en-US" sz="2960">
                <a:solidFill>
                  <a:srgbClr val="C00000"/>
                </a:solidFill>
              </a:rPr>
              <a:t>sess = tf.Session()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ts val="2960"/>
              <a:buNone/>
            </a:pPr>
            <a:r>
              <a:rPr lang="en-US" sz="2960">
                <a:solidFill>
                  <a:srgbClr val="C00000"/>
                </a:solidFill>
              </a:rPr>
              <a:t>print(sess.run([node1, node2]))</a:t>
            </a:r>
            <a:endParaRPr sz="2960">
              <a:solidFill>
                <a:srgbClr val="C00000"/>
              </a:solidFill>
            </a:endParaRPr>
          </a:p>
        </p:txBody>
      </p:sp>
      <p:sp>
        <p:nvSpPr>
          <p:cNvPr id="255" name="Google Shape;25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6600192" y="6165304"/>
            <a:ext cx="12955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[3.0, 4.0]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1887" y="0"/>
            <a:ext cx="2932113" cy="85883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3"/>
          <p:cNvSpPr txBox="1"/>
          <p:nvPr/>
        </p:nvSpPr>
        <p:spPr>
          <a:xfrm>
            <a:off x="5595686" y="4725144"/>
            <a:ext cx="23000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print(node1)</a:t>
            </a:r>
            <a:endParaRPr sz="32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0" y="5286850"/>
            <a:ext cx="39575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print(sees.run(node1))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6093603" y="5394571"/>
            <a:ext cx="8819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🡺   3.0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3974291"/>
            <a:ext cx="1572904" cy="822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類型</a:t>
            </a:r>
            <a:endParaRPr/>
          </a:p>
        </p:txBody>
      </p:sp>
      <p:graphicFrame>
        <p:nvGraphicFramePr>
          <p:cNvPr id="267" name="Google Shape;267;p14"/>
          <p:cNvGraphicFramePr/>
          <p:nvPr/>
        </p:nvGraphicFramePr>
        <p:xfrm>
          <a:off x="323529" y="1772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{4D9E4E05-C7A3-48B5-8C77-BA152F578BB0}</a:tableStyleId>
              </a:tblPr>
              <a:tblGrid>
                <a:gridCol w="2787750"/>
                <a:gridCol w="2787750"/>
                <a:gridCol w="2787750"/>
              </a:tblGrid>
              <a:tr h="50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資料類型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Python 類型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描述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DT_FLOAT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tf.float32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 位浮點數.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DT_DOUBLE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tf.float64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 位浮點數.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DT_INT64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tf.int64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 位元有符號整數.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DT_INT32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tf.int32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 位元有符號整數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DT_INT16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tf.int16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 位元有符號整數.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DT_INT8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tf.int8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 位元有符號整數.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idx="1" type="body"/>
          </p:nvPr>
        </p:nvSpPr>
        <p:spPr>
          <a:xfrm>
            <a:off x="457200" y="188640"/>
            <a:ext cx="8229600" cy="66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node3 = </a:t>
            </a:r>
            <a:r>
              <a:rPr lang="en-US" sz="2480">
                <a:solidFill>
                  <a:srgbClr val="00B0F0"/>
                </a:solidFill>
              </a:rPr>
              <a:t>tf.add</a:t>
            </a:r>
            <a:r>
              <a:rPr lang="en-US" sz="2480"/>
              <a:t>(node1, node2)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print(sess.run(node3))</a:t>
            </a:r>
            <a:endParaRPr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# 2-D tensor `a`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# [[1, 2, 3],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#  [4, 5, 6]]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a = tf.constant([1, 2, 3, 4, 5, 6], shape=[2, 3])</a:t>
            </a:r>
            <a:endParaRPr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# 2-D tensor `b`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# [[ 7,  8],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#  [ 9, 10],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#  [11, 12]]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b = tf.constant([7, 8, 9, 10, 11, 12], shape=[3, 2])</a:t>
            </a:r>
            <a:endParaRPr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# `a` * `b`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b="1" lang="en-US" sz="2480"/>
              <a:t>c= </a:t>
            </a:r>
            <a:r>
              <a:rPr b="1" lang="en-US" sz="2480">
                <a:solidFill>
                  <a:srgbClr val="FF0000"/>
                </a:solidFill>
              </a:rPr>
              <a:t> tf.matmul</a:t>
            </a:r>
            <a:r>
              <a:rPr b="1" lang="en-US" sz="2480"/>
              <a:t>(a, b)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b="1" lang="en-US" sz="2480"/>
              <a:t>print(sess.run(c))</a:t>
            </a:r>
            <a:endParaRPr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</p:txBody>
      </p:sp>
      <p:sp>
        <p:nvSpPr>
          <p:cNvPr id="274" name="Google Shape;27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4644008" y="566449"/>
            <a:ext cx="12362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🡺 7.0</a:t>
            </a:r>
            <a:endParaRPr sz="3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4355976" y="594928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[[ 58,  64],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[139, 154]]</a:t>
            </a:r>
            <a:endParaRPr/>
          </a:p>
        </p:txBody>
      </p:sp>
      <p:pic>
        <p:nvPicPr>
          <p:cNvPr id="277" name="Google Shape;2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4484" y="187973"/>
            <a:ext cx="1572904" cy="96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type="title"/>
          </p:nvPr>
        </p:nvSpPr>
        <p:spPr>
          <a:xfrm>
            <a:off x="0" y="116632"/>
            <a:ext cx="9144000" cy="1858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tf.multiply:兩個矩陣中對應元素各自相乘</a:t>
            </a:r>
            <a:br>
              <a:rPr lang="en-US" sz="3959"/>
            </a:br>
            <a:r>
              <a:rPr lang="en-US" sz="3959"/>
              <a:t>tf.matmul :將矩陣a乘以矩陣b，</a:t>
            </a:r>
            <a:endParaRPr sz="3959"/>
          </a:p>
        </p:txBody>
      </p:sp>
      <p:sp>
        <p:nvSpPr>
          <p:cNvPr id="283" name="Google Shape;283;p16"/>
          <p:cNvSpPr txBox="1"/>
          <p:nvPr>
            <p:ph idx="1" type="body"/>
          </p:nvPr>
        </p:nvSpPr>
        <p:spPr>
          <a:xfrm>
            <a:off x="179512" y="2204864"/>
            <a:ext cx="850728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import tensorflow as tf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x=tf.constant([[1,2,3],[1,2,3],[1,2,3]])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y=tf.constant([[0,0,1],[0,0,1],[0,0,1]])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z1=tf.multiply(x,y)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z2=tf.matmul(x,y)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print(sess.run(z1))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print(sess.run(z2))</a:t>
            </a:r>
            <a:endParaRPr/>
          </a:p>
        </p:txBody>
      </p:sp>
      <p:sp>
        <p:nvSpPr>
          <p:cNvPr id="284" name="Google Shape;28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85" name="Google Shape;285;p16"/>
          <p:cNvSpPr/>
          <p:nvPr/>
        </p:nvSpPr>
        <p:spPr>
          <a:xfrm>
            <a:off x="5292080" y="4305262"/>
            <a:ext cx="16379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z1=[[0  0  3]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  0  3 ]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  0 3 ]]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6"/>
          <p:cNvSpPr/>
          <p:nvPr/>
        </p:nvSpPr>
        <p:spPr>
          <a:xfrm>
            <a:off x="5341958" y="5380905"/>
            <a:ext cx="16379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z2=[[0. 0. 6.]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[0. 0. 6.]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[0. 0. 6.]]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5228592"/>
            <a:ext cx="1572904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Placeholder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93" name="Google Shape;29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placeholder 是一種可以讓 computational graph 保留輸入欄位的節點，其允許實際的輸入值留到後來再指定。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= </a:t>
            </a:r>
            <a:r>
              <a:rPr b="1" lang="en-US"/>
              <a:t>tf.placeholder</a:t>
            </a:r>
            <a:r>
              <a:rPr lang="en-US"/>
              <a:t>(tf.float32)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 = tf.placeholder(tf.float32)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adder_node = a + b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這種方式其實有點類似定義一個函數，其接受 a 與 b 兩個輸入參數，並且進行加法運算。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94" name="Google Shape;29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295" name="Google Shape;2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1887" y="12700"/>
            <a:ext cx="2932113" cy="85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2496" y="642583"/>
            <a:ext cx="1572904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 txBox="1"/>
          <p:nvPr>
            <p:ph idx="1" type="body"/>
          </p:nvPr>
        </p:nvSpPr>
        <p:spPr>
          <a:xfrm>
            <a:off x="251520" y="674836"/>
            <a:ext cx="8229600" cy="5865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print(sess.run(</a:t>
            </a:r>
            <a:r>
              <a:rPr b="1" lang="en-US"/>
              <a:t>adder_node</a:t>
            </a:r>
            <a:r>
              <a:rPr lang="en-US"/>
              <a:t>, {a: 3, b:4.5}))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🡺  7.5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print(sess.run(adder_node, {a: [1,3], b: [2, 4]}))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🡺[ 3.  7.]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Ex1: Calculate pvalue= c1*a+c2*b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Where c1=5.0 and c2=10.0 are constant.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     a and b are placeholder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Print( sess.run(pvalue,{a:3,b:4.5}))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Print( sess.run(pvalue,{a:[1,2,3],b:[4,5,6]}))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303" name="Google Shape;3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1887" y="0"/>
            <a:ext cx="2932113" cy="85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>
            <p:ph type="title"/>
          </p:nvPr>
        </p:nvSpPr>
        <p:spPr>
          <a:xfrm>
            <a:off x="-25698" y="2873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 Define Variables</a:t>
            </a:r>
            <a:br>
              <a:rPr lang="en-US" sz="3959"/>
            </a:br>
            <a:endParaRPr sz="3959"/>
          </a:p>
        </p:txBody>
      </p:sp>
      <p:sp>
        <p:nvSpPr>
          <p:cNvPr id="309" name="Google Shape;309;p19"/>
          <p:cNvSpPr txBox="1"/>
          <p:nvPr>
            <p:ph idx="1" type="body"/>
          </p:nvPr>
        </p:nvSpPr>
        <p:spPr>
          <a:xfrm>
            <a:off x="107504" y="1052736"/>
            <a:ext cx="8795320" cy="3855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可以不斷地更改變數的值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 = tf.Variable(tf.ones((2,2)))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# Initialize the Variables After Invoking the Session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# 變數需要初始化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>
                <a:solidFill>
                  <a:srgbClr val="C00000"/>
                </a:solidFill>
              </a:rPr>
              <a:t>sess.run(tf.global_variables_initializer())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print(sess.run(w))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436096" y="4077072"/>
            <a:ext cx="20162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[[ 1. 1.]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[ 1. 1.]]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4208" y="0"/>
            <a:ext cx="2932113" cy="85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1096" y="3280617"/>
            <a:ext cx="1572904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 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311123" y="133882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套件(Package) :  Theano/Tensorflow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conda install -c conda-forge theano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conda install -c conda-forge tensorflow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72" name="Google Shape;17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173" name="Google Shape;1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8" y="5373216"/>
            <a:ext cx="8794230" cy="122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435057" y="60672"/>
            <a:ext cx="8229600" cy="666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sess = tf.Session()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299693" y="1497905"/>
            <a:ext cx="625350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tf.Variable(0, dtype=tf.int64)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變數需要初始化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sess.run( tf.global_variables_initializer()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使用 assign 更改變數值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range(5):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print( sess.run(B.assign(i)) )           🡺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6553200" y="3017182"/>
            <a:ext cx="504056" cy="1477328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435056" y="4725144"/>
            <a:ext cx="5289071" cy="1815882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tf.Variable(1.)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print(sess.run(v.</a:t>
            </a: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assign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</a:t>
            </a: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v.assign_add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print(sess.run(c))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6156176" y="5401889"/>
            <a:ext cx="720080" cy="646331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Variable with Random Initial Values from Standard Normal</a:t>
            </a:r>
            <a:br>
              <a:rPr lang="en-US" sz="3959"/>
            </a:br>
            <a:endParaRPr sz="3959"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323528" y="1556792"/>
            <a:ext cx="8229600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rw = tf.</a:t>
            </a:r>
            <a:r>
              <a:rPr lang="en-US">
                <a:solidFill>
                  <a:srgbClr val="00B050"/>
                </a:solidFill>
              </a:rPr>
              <a:t>Variable</a:t>
            </a:r>
            <a:r>
              <a:rPr lang="en-US"/>
              <a:t>(tf.</a:t>
            </a:r>
            <a:r>
              <a:rPr lang="en-US">
                <a:solidFill>
                  <a:srgbClr val="0070C0"/>
                </a:solidFill>
              </a:rPr>
              <a:t>random_normal</a:t>
            </a:r>
            <a:r>
              <a:rPr lang="en-US"/>
              <a:t>((2,2)))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>
                <a:solidFill>
                  <a:srgbClr val="FF0000"/>
                </a:solidFill>
              </a:rPr>
              <a:t>sess.run(tf.global_variables_initializer())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print(sess.run(rw))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189856" y="3717032"/>
            <a:ext cx="32300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[[ 0.37590656 -0.11246648]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[-0.61900514 -0.93398571]]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4139952" y="2819935"/>
            <a:ext cx="4896544" cy="2062103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tf.random_normal(shape,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mean=0.0, stddev=1.0,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dtype=tf.float32,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seed=None, name=None)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3592" y="1444214"/>
            <a:ext cx="1572904" cy="82303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/>
          <p:nvPr/>
        </p:nvSpPr>
        <p:spPr>
          <a:xfrm>
            <a:off x="457200" y="5150564"/>
            <a:ext cx="7754688" cy="1754326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tf.random.normal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(shape, mean=0.0, stddev=1.0, dtype=tf.dtypes.float32, seed=None, name=None)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1602401" y="4475941"/>
            <a:ext cx="1258678" cy="646331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TF2.0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Variable with Random Initial Values from Standard Uniform</a:t>
            </a:r>
            <a:endParaRPr sz="3959"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323528" y="1556792"/>
            <a:ext cx="8229600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W2=tf.Variable(tf.</a:t>
            </a:r>
            <a:r>
              <a:rPr lang="en-US">
                <a:solidFill>
                  <a:srgbClr val="0070C0"/>
                </a:solidFill>
              </a:rPr>
              <a:t>random_uniform</a:t>
            </a:r>
            <a:r>
              <a:rPr lang="en-US"/>
              <a:t>(shape=(2,2),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minval=-1,maxval=1))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>
                <a:solidFill>
                  <a:srgbClr val="FF0000"/>
                </a:solidFill>
              </a:rPr>
              <a:t>sess.run(tf.global_variables_initializer())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print(“W2=”,sess.run(w2))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42" name="Google Shape;34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43" name="Google Shape;343;p22"/>
          <p:cNvSpPr/>
          <p:nvPr/>
        </p:nvSpPr>
        <p:spPr>
          <a:xfrm>
            <a:off x="4934499" y="3482697"/>
            <a:ext cx="4176464" cy="1815882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tf.random_uniform(shape,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minval=0,maxval=None,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dtype=tf.float32,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seed=None,name=None)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2"/>
          <p:cNvSpPr/>
          <p:nvPr/>
        </p:nvSpPr>
        <p:spPr>
          <a:xfrm>
            <a:off x="433339" y="4077072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W2= [[-0.34233093 -0.5155897 ]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[ 0.3379457  -0.7415571 ]]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2"/>
          <p:cNvSpPr/>
          <p:nvPr/>
        </p:nvSpPr>
        <p:spPr>
          <a:xfrm>
            <a:off x="783404" y="5888774"/>
            <a:ext cx="7920880" cy="646331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tf.random.uniform(….)</a:t>
            </a:r>
            <a:endParaRPr/>
          </a:p>
        </p:txBody>
      </p:sp>
      <p:pic>
        <p:nvPicPr>
          <p:cNvPr id="346" name="Google Shape;3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71984"/>
            <a:ext cx="1566808" cy="96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395536" y="0"/>
            <a:ext cx="8229600" cy="9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函數向量(I)</a:t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946989" y="1999952"/>
            <a:ext cx="3548359" cy="4001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tensorflow as tf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tf.nn.relu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tf.nn.elu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tf.nn.softplus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tf.nn.sigmoid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tf.tanh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196752"/>
            <a:ext cx="2932113" cy="85883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3"/>
          <p:cNvSpPr/>
          <p:nvPr/>
        </p:nvSpPr>
        <p:spPr>
          <a:xfrm>
            <a:off x="457200" y="2857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348" y="4221088"/>
            <a:ext cx="3859102" cy="75597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1115616" y="0"/>
            <a:ext cx="7509520" cy="9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函數向量(I) sigmoid</a:t>
            </a:r>
            <a:endParaRPr/>
          </a:p>
        </p:txBody>
      </p:sp>
      <p:sp>
        <p:nvSpPr>
          <p:cNvPr id="362" name="Google Shape;362;p24"/>
          <p:cNvSpPr txBox="1"/>
          <p:nvPr>
            <p:ph idx="1" type="body"/>
          </p:nvPr>
        </p:nvSpPr>
        <p:spPr>
          <a:xfrm>
            <a:off x="395536" y="1052736"/>
            <a:ext cx="8496944" cy="5688632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import tensorflow as tf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</a:rPr>
              <a:t>a = tf.</a:t>
            </a:r>
            <a:r>
              <a:rPr lang="en-US" sz="2400">
                <a:solidFill>
                  <a:srgbClr val="7030A0"/>
                </a:solidFill>
              </a:rPr>
              <a:t>constant</a:t>
            </a:r>
            <a:r>
              <a:rPr lang="en-US" sz="2400">
                <a:solidFill>
                  <a:srgbClr val="00B050"/>
                </a:solidFill>
              </a:rPr>
              <a:t>([[1.0, 2.0], [3.0, 4.0], [5.0, 6.0]])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</a:rPr>
              <a:t>sess = tf.Session()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</a:rPr>
              <a:t>print(sess.run(tf.nn.sigmoid(a)))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</a:pPr>
            <a:r>
              <a:rPr lang="en-US" sz="2400">
                <a:solidFill>
                  <a:srgbClr val="1D1B10"/>
                </a:solidFill>
              </a:rPr>
              <a:t>input_data = tf.</a:t>
            </a:r>
            <a:r>
              <a:rPr lang="en-US" sz="2400">
                <a:solidFill>
                  <a:srgbClr val="7030A0"/>
                </a:solidFill>
              </a:rPr>
              <a:t>Variable</a:t>
            </a:r>
            <a:r>
              <a:rPr lang="en-US" sz="2400">
                <a:solidFill>
                  <a:srgbClr val="1D1B10"/>
                </a:solidFill>
              </a:rPr>
              <a:t>([[0, 10, -10],[1,2,3]],dtype=tf.float32)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</a:pPr>
            <a:r>
              <a:rPr lang="en-US" sz="2400">
                <a:solidFill>
                  <a:srgbClr val="1D1B10"/>
                </a:solidFill>
              </a:rPr>
              <a:t>output = tf.nn.sigmoid((input_data))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>
                <a:solidFill>
                  <a:srgbClr val="0070C0"/>
                </a:solidFill>
              </a:rPr>
              <a:t>sess.run(tf.global_variables_initializer())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</a:pPr>
            <a:r>
              <a:rPr lang="en-US" sz="2400">
                <a:solidFill>
                  <a:srgbClr val="1D1B10"/>
                </a:solidFill>
              </a:rPr>
              <a:t>print(sess.run(output))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a = tf.</a:t>
            </a:r>
            <a:r>
              <a:rPr b="1" lang="en-US" sz="2400">
                <a:solidFill>
                  <a:srgbClr val="7030A0"/>
                </a:solidFill>
              </a:rPr>
              <a:t>placeholder</a:t>
            </a:r>
            <a:r>
              <a:rPr b="1" lang="en-US" sz="2400">
                <a:solidFill>
                  <a:srgbClr val="FF0000"/>
                </a:solidFill>
              </a:rPr>
              <a:t>(tf.float32)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out= tf.nn.sigmoid((a))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print(sess.run(out,{a: [1,2]}))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363" name="Google Shape;3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520" y="44624"/>
            <a:ext cx="2932113" cy="85883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4"/>
          <p:cNvSpPr/>
          <p:nvPr/>
        </p:nvSpPr>
        <p:spPr>
          <a:xfrm>
            <a:off x="5220072" y="6165304"/>
            <a:ext cx="2302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[0.7310586 0.880797 ]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6" name="Google Shape;36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1262" y="474042"/>
            <a:ext cx="1572904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tensorflow </a:t>
            </a:r>
            <a:endParaRPr/>
          </a:p>
        </p:txBody>
      </p:sp>
      <p:sp>
        <p:nvSpPr>
          <p:cNvPr id="372" name="Google Shape;37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Ex2 : (a) Find  tanh([-2,0,1])=?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(b) If f1(x) is sigmoid , find f1([-1,0,2,3])=?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(C) If f2(x) is ReLU, find f2([-5,0,3])=?   </a:t>
            </a:r>
            <a:endParaRPr/>
          </a:p>
        </p:txBody>
      </p:sp>
      <p:pic>
        <p:nvPicPr>
          <p:cNvPr id="373" name="Google Shape;3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3933056"/>
            <a:ext cx="7699375" cy="224948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向量微分(I)</a:t>
            </a:r>
            <a:endParaRPr/>
          </a:p>
        </p:txBody>
      </p:sp>
      <p:sp>
        <p:nvSpPr>
          <p:cNvPr id="380" name="Google Shape;380;p26"/>
          <p:cNvSpPr txBox="1"/>
          <p:nvPr>
            <p:ph idx="1" type="body"/>
          </p:nvPr>
        </p:nvSpPr>
        <p:spPr>
          <a:xfrm>
            <a:off x="251520" y="1268760"/>
            <a:ext cx="843528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Z=tf.gradients(ys, xs)     # dys 對 dxs 的導數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>
                <a:solidFill>
                  <a:srgbClr val="FF0000"/>
                </a:solidFill>
              </a:rPr>
              <a:t>Ex:  d(3x^2+5x)/dx=?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import tensorflow as tf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x = tf.placeholder(tf.float32)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y=3*x*x+5*x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z = tf.gradients(y,x)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sess = tf.Session()                         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print(sess.run(z,{x:[1,2,3]}))      🡺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6251844" y="5320372"/>
            <a:ext cx="2376263" cy="5232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[ 11., 17., 23.]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3" name="Google Shape;3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064" y="2957489"/>
            <a:ext cx="1572904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TF 2.0</a:t>
            </a:r>
            <a:endParaRPr/>
          </a:p>
        </p:txBody>
      </p:sp>
      <p:sp>
        <p:nvSpPr>
          <p:cNvPr id="389" name="Google Shape;389;p27"/>
          <p:cNvSpPr txBox="1"/>
          <p:nvPr>
            <p:ph idx="1" type="body"/>
          </p:nvPr>
        </p:nvSpPr>
        <p:spPr>
          <a:xfrm>
            <a:off x="457200" y="1559491"/>
            <a:ext cx="8229600" cy="3741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@tf.function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def example():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y= 2 *x*x+3.0*x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return( tf.gradients(y, x))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x = tf.constant([1,2,3],dtype = tf.float32)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print(example())</a:t>
            </a:r>
            <a:endParaRPr/>
          </a:p>
        </p:txBody>
      </p:sp>
      <p:sp>
        <p:nvSpPr>
          <p:cNvPr id="390" name="Google Shape;39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27"/>
          <p:cNvSpPr/>
          <p:nvPr/>
        </p:nvSpPr>
        <p:spPr>
          <a:xfrm>
            <a:off x="5724128" y="5445224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[ 7., 11., 15.]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 txBox="1"/>
          <p:nvPr>
            <p:ph idx="1" type="body"/>
          </p:nvPr>
        </p:nvSpPr>
        <p:spPr>
          <a:xfrm>
            <a:off x="457200" y="332656"/>
            <a:ext cx="8003232" cy="65253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903" r="0" t="-121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6174432" y="2060848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[11., 17., 23.]</a:t>
            </a:r>
            <a:endParaRPr/>
          </a:p>
        </p:txBody>
      </p:sp>
      <p:sp>
        <p:nvSpPr>
          <p:cNvPr id="398" name="Google Shape;39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9" name="Google Shape;39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0257" y="373721"/>
            <a:ext cx="1572904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idx="1" type="body"/>
          </p:nvPr>
        </p:nvSpPr>
        <p:spPr>
          <a:xfrm>
            <a:off x="457200" y="188640"/>
            <a:ext cx="8686800" cy="68407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454" r="-910" t="-19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05" name="Google Shape;40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6" name="Google Shape;40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1096" y="4509120"/>
            <a:ext cx="1572904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179" name="Google Shape;1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620688"/>
            <a:ext cx="7992888" cy="6000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12" name="Google Shape;412;p30"/>
          <p:cNvSpPr txBox="1"/>
          <p:nvPr>
            <p:ph idx="1" type="body"/>
          </p:nvPr>
        </p:nvSpPr>
        <p:spPr>
          <a:xfrm>
            <a:off x="472278" y="116632"/>
            <a:ext cx="8229600" cy="6624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Ex1: Calculate pvalue= c1*a+c2*b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where c1=5.0 and c2=10.0 are constant.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        a and b are placeholder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Print( sess.run(pvalue,{a:3,b:4.5}))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Print( sess.run(pvalue,{a:[1,2,3],b:[4,5,6]}))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Ex2 : Using   “Tensorflow”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(a) Find  tanh([-2,0,1])=? 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(b) If f1(x) is sigmoid , find f1([-1,0,2,3])=?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(C) If f2(x) is ReLU, find f2([-5,0,3])=?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/>
          <p:nvPr/>
        </p:nvSpPr>
        <p:spPr>
          <a:xfrm>
            <a:off x="827584" y="3284984"/>
            <a:ext cx="676875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= X -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= tf.reduce_mean(tf.square(error))</a:t>
            </a:r>
            <a:endParaRPr/>
          </a:p>
        </p:txBody>
      </p:sp>
      <p:pic>
        <p:nvPicPr>
          <p:cNvPr id="420" name="Google Shape;4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692696"/>
            <a:ext cx="6322100" cy="210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>
            <p:ph type="title"/>
          </p:nvPr>
        </p:nvSpPr>
        <p:spPr>
          <a:xfrm>
            <a:off x="5903640" y="648316"/>
            <a:ext cx="3384376" cy="5040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Tensorflow 2.0</a:t>
            </a:r>
            <a:endParaRPr b="1" sz="3959"/>
          </a:p>
        </p:txBody>
      </p:sp>
      <p:sp>
        <p:nvSpPr>
          <p:cNvPr id="427" name="Google Shape;42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 = tf.constant([[10,10],[11.,1.]])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x = tf.constant([[1.,0.],[0.,1.]])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b = </a:t>
            </a:r>
            <a:r>
              <a:rPr lang="en-US">
                <a:solidFill>
                  <a:srgbClr val="FF0000"/>
                </a:solidFill>
              </a:rPr>
              <a:t>tf.Variable</a:t>
            </a:r>
            <a:r>
              <a:rPr lang="en-US"/>
              <a:t>(12.)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 = tf.matmul(a, x) + b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print(y)</a:t>
            </a:r>
            <a:endParaRPr/>
          </a:p>
        </p:txBody>
      </p:sp>
      <p:sp>
        <p:nvSpPr>
          <p:cNvPr id="428" name="Google Shape;428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32"/>
          <p:cNvSpPr/>
          <p:nvPr/>
        </p:nvSpPr>
        <p:spPr>
          <a:xfrm>
            <a:off x="4644008" y="3857831"/>
            <a:ext cx="4572000" cy="267765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 2.0中一個主要的改變就是移除tf.Session這一概念．這樣可以説明使用者更好的組織代碼，不用將tf.Session作為一個變數在Python函數中傳來傳去，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1115616" y="408520"/>
            <a:ext cx="37898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TF2.0 : No sessions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 txBox="1"/>
          <p:nvPr>
            <p:ph type="title"/>
          </p:nvPr>
        </p:nvSpPr>
        <p:spPr>
          <a:xfrm>
            <a:off x="6156176" y="209927"/>
            <a:ext cx="3094222" cy="476672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libri"/>
              <a:buNone/>
            </a:pPr>
            <a:r>
              <a:rPr lang="en-US" sz="3240"/>
              <a:t>Tensorflow 2.0</a:t>
            </a:r>
            <a:endParaRPr sz="3240"/>
          </a:p>
        </p:txBody>
      </p:sp>
      <p:sp>
        <p:nvSpPr>
          <p:cNvPr id="436" name="Google Shape;436;p33"/>
          <p:cNvSpPr txBox="1"/>
          <p:nvPr>
            <p:ph idx="1" type="body"/>
          </p:nvPr>
        </p:nvSpPr>
        <p:spPr>
          <a:xfrm>
            <a:off x="590872" y="174851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W = tf.Variable(tf.ones(shape=(2,2)), name="W")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b = tf.Variable(tf.zeros(shape=(2)), name="b")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7030A0"/>
              </a:buClr>
              <a:buSzPts val="2960"/>
              <a:buNone/>
            </a:pPr>
            <a:r>
              <a:rPr lang="en-US" sz="2960">
                <a:solidFill>
                  <a:srgbClr val="7030A0"/>
                </a:solidFill>
              </a:rPr>
              <a:t>@tf.function</a:t>
            </a:r>
            <a:endParaRPr sz="2960">
              <a:solidFill>
                <a:srgbClr val="7030A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def forward(x):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    return W * x + b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out_a = forward([1,0])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print(out_a)</a:t>
            </a:r>
            <a:endParaRPr/>
          </a:p>
        </p:txBody>
      </p:sp>
      <p:sp>
        <p:nvSpPr>
          <p:cNvPr id="437" name="Google Shape;43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5868144" y="4797152"/>
            <a:ext cx="295232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tf.Tensor(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[[1. 0.]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[1. 0.]], shape=(2, 2), dtype=float32)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3"/>
          <p:cNvSpPr/>
          <p:nvPr/>
        </p:nvSpPr>
        <p:spPr>
          <a:xfrm>
            <a:off x="251520" y="332656"/>
            <a:ext cx="55074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TF2.0 : No  placeholders.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/>
          <p:nvPr/>
        </p:nvSpPr>
        <p:spPr>
          <a:xfrm>
            <a:off x="323528" y="1599837"/>
            <a:ext cx="77048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Hint:  error = X -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= tf.reduce_mean(tf.square(error))</a:t>
            </a:r>
            <a:endParaRPr/>
          </a:p>
        </p:txBody>
      </p:sp>
      <p:pic>
        <p:nvPicPr>
          <p:cNvPr id="446" name="Google Shape;4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5291" y="0"/>
            <a:ext cx="5472608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p34"/>
          <p:cNvSpPr/>
          <p:nvPr/>
        </p:nvSpPr>
        <p:spPr>
          <a:xfrm>
            <a:off x="0" y="3342138"/>
            <a:ext cx="7092280" cy="35394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 = tf.Session()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tf.placeholder(tf.float32)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tf.constant([2,3,5])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error=a-b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cost= tf.reduce_mean(tf.square(error))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tf.gradients(cost,a)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print(sess.run(g,{a:[1,2,3]}))</a:t>
            </a:r>
            <a:endParaRPr/>
          </a:p>
        </p:txBody>
      </p:sp>
      <p:sp>
        <p:nvSpPr>
          <p:cNvPr id="449" name="Google Shape;449;p34"/>
          <p:cNvSpPr txBox="1"/>
          <p:nvPr/>
        </p:nvSpPr>
        <p:spPr>
          <a:xfrm>
            <a:off x="6032781" y="2695807"/>
            <a:ext cx="1237839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TF1.X</a:t>
            </a:r>
            <a:endParaRPr i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291930"/>
            <a:ext cx="1944216" cy="121699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6" name="Google Shape;456;p35"/>
          <p:cNvSpPr txBox="1"/>
          <p:nvPr>
            <p:ph idx="1" type="body"/>
          </p:nvPr>
        </p:nvSpPr>
        <p:spPr>
          <a:xfrm>
            <a:off x="1043608" y="1544051"/>
            <a:ext cx="6419056" cy="35640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@tf.function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def dfcost():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b = tf.constant([2,3,5])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error=a-b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cost =tf.reduce_mean(tf.square(error))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return(tf.gradients(cost,a))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 = tf.constant([1,2,3])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print(dfcost())</a:t>
            </a:r>
            <a:endParaRPr sz="2400"/>
          </a:p>
        </p:txBody>
      </p:sp>
      <p:sp>
        <p:nvSpPr>
          <p:cNvPr id="457" name="Google Shape;457;p35"/>
          <p:cNvSpPr/>
          <p:nvPr/>
        </p:nvSpPr>
        <p:spPr>
          <a:xfrm>
            <a:off x="4818433" y="5547561"/>
            <a:ext cx="3868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([-0.6666667, -0.6666667, -1.3333334],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GradientDescentOptimizer</a:t>
            </a:r>
            <a:endParaRPr/>
          </a:p>
        </p:txBody>
      </p:sp>
      <p:sp>
        <p:nvSpPr>
          <p:cNvPr id="463" name="Google Shape;46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函數training()通過梯度下降法為最小化損失函數增加了相關的優化操作，在訓練過程中，先產生實體一個優化函數，比如 tf.train.GradientDescentOptimizer，並基於一定的學習率進行梯度優化訓練：</a:t>
            </a:r>
            <a:endParaRPr/>
          </a:p>
        </p:txBody>
      </p:sp>
      <p:sp>
        <p:nvSpPr>
          <p:cNvPr id="464" name="Google Shape;46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GradientDescentOptimizer</a:t>
            </a:r>
            <a:endParaRPr/>
          </a:p>
        </p:txBody>
      </p:sp>
      <p:sp>
        <p:nvSpPr>
          <p:cNvPr id="470" name="Google Shape;470;p37"/>
          <p:cNvSpPr txBox="1"/>
          <p:nvPr>
            <p:ph idx="1" type="body"/>
          </p:nvPr>
        </p:nvSpPr>
        <p:spPr>
          <a:xfrm>
            <a:off x="457200" y="1600201"/>
            <a:ext cx="8229600" cy="298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GradientDescentOptimizer implements the fundamental full-batch gradient-descent algorithm and takes  the learning rate as an input. The gradient-descent algorithm will not loop over the iterations automatically</a:t>
            </a:r>
            <a:endParaRPr/>
          </a:p>
        </p:txBody>
      </p:sp>
      <p:sp>
        <p:nvSpPr>
          <p:cNvPr id="471" name="Google Shape;471;p37"/>
          <p:cNvSpPr/>
          <p:nvPr/>
        </p:nvSpPr>
        <p:spPr>
          <a:xfrm>
            <a:off x="71500" y="4437112"/>
            <a:ext cx="9001000" cy="830997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train_op = tf.train.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GradientDescentOptimizer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learning_rate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).minimize(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472" name="Google Shape;472;p37"/>
          <p:cNvSpPr/>
          <p:nvPr/>
        </p:nvSpPr>
        <p:spPr>
          <a:xfrm>
            <a:off x="179512" y="5589240"/>
            <a:ext cx="85072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learning_rate is the constant learning rate and cost is the cost function that needs to be minimized through gradient descent.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4" name="Google Shape;4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3749544"/>
            <a:ext cx="1338651" cy="83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/>
          <p:nvPr>
            <p:ph idx="1" type="body"/>
          </p:nvPr>
        </p:nvSpPr>
        <p:spPr>
          <a:xfrm>
            <a:off x="0" y="-27384"/>
            <a:ext cx="9180512" cy="684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learning_rate=0.01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def prediction(x,weight,bias):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return weight*x+bias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#define cost fucnton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def cost(x,y,weight,bias):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error=prediction(x,weight,bias)-y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squared_error=tf.square(error)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return tf.reduce_mean(squared_error)</a:t>
            </a:r>
            <a:endParaRPr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#define graduate for eager mode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def grad(x,y,weight,bias):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    with tf.GradientTape() as tape: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        loss_=loss(x,y,weight,bias)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        return tape.gradient(loss_,[weight,bias])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>
                <a:solidFill>
                  <a:srgbClr val="7030A0"/>
                </a:solidFill>
              </a:rPr>
              <a:t>deltaW, deltaB = grad(x, y, W, B) # direction(sign) and value of the gradients of our loss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>
                <a:solidFill>
                  <a:srgbClr val="7030A0"/>
                </a:solidFill>
              </a:rPr>
              <a:t>change_W = deltaW * learning_rate</a:t>
            </a:r>
            <a:endParaRPr sz="2000">
              <a:solidFill>
                <a:srgbClr val="7030A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>
                <a:solidFill>
                  <a:srgbClr val="7030A0"/>
                </a:solidFill>
              </a:rPr>
              <a:t>change_B = deltaB * learning_rate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>
                <a:solidFill>
                  <a:srgbClr val="7030A0"/>
                </a:solidFill>
              </a:rPr>
              <a:t>W.assign_sub(change_W)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>
                <a:solidFill>
                  <a:srgbClr val="7030A0"/>
                </a:solidFill>
              </a:rPr>
              <a:t>B.assign_sub(change_B)</a:t>
            </a:r>
            <a:endParaRPr sz="2000">
              <a:solidFill>
                <a:srgbClr val="7030A0"/>
              </a:solidFill>
            </a:endParaRPr>
          </a:p>
        </p:txBody>
      </p:sp>
      <p:sp>
        <p:nvSpPr>
          <p:cNvPr id="480" name="Google Shape;48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1" name="Google Shape;4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6851" y="116632"/>
            <a:ext cx="1944793" cy="1219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7" name="Google Shape;48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比較一下1.0和2.0 基本原理沒有變。演算法的三個部分，都必須有。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1、定義model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2、定義cost/loss 函數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3、梯度下降優化各個參數。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88" name="Google Shape;488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Tensorflow</a:t>
            </a:r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.TensorFlow是一個機器學習的開發平台，可提供使用者以ANN, CNN, SVM等機器學習演算法開發程式。</a:t>
            </a:r>
            <a:endParaRPr/>
          </a:p>
          <a:p>
            <a:pPr indent="-1701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2.開發者可使用Python與C++運行Tensorflow，但較多開發者使用Python</a:t>
            </a:r>
            <a:endParaRPr/>
          </a:p>
          <a:p>
            <a:pPr indent="-1701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3.TensorFlow有cpu與gpu兩個版本，訓練大型的網路時，一般會選用gpu的版本訓練，速度約快數十倍。</a:t>
            </a:r>
            <a:endParaRPr/>
          </a:p>
          <a:p>
            <a:pPr indent="-1701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4. TensorFlow是Google Brain的第二代機器學習系統。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  <p:sp>
        <p:nvSpPr>
          <p:cNvPr id="186" name="Google Shape;18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Ex1 :One-Layer Cos Function(I)+</a:t>
            </a:r>
            <a:br>
              <a:rPr lang="en-US" sz="3959"/>
            </a:br>
            <a:r>
              <a:rPr lang="en-US" sz="3959"/>
              <a:t>ReLU function</a:t>
            </a:r>
            <a:endParaRPr sz="3959"/>
          </a:p>
        </p:txBody>
      </p:sp>
      <p:sp>
        <p:nvSpPr>
          <p:cNvPr id="494" name="Google Shape;494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Ex:A Tiny Toy Network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Step 0:(Ex1) input X and Y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95" name="Google Shape;4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773" y="2204864"/>
            <a:ext cx="6768480" cy="2236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Ex1: OneLayer+sigmoid+square(I)</a:t>
            </a:r>
            <a:endParaRPr/>
          </a:p>
        </p:txBody>
      </p:sp>
      <p:sp>
        <p:nvSpPr>
          <p:cNvPr id="502" name="Google Shape;502;p41"/>
          <p:cNvSpPr txBox="1"/>
          <p:nvPr>
            <p:ph idx="1" type="body"/>
          </p:nvPr>
        </p:nvSpPr>
        <p:spPr>
          <a:xfrm>
            <a:off x="318362" y="2033465"/>
            <a:ext cx="8507400" cy="4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686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</a:pPr>
            <a:r>
              <a:t/>
            </a:r>
            <a:endParaRPr sz="1040"/>
          </a:p>
          <a:p>
            <a:pPr indent="0" lvl="0" marL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import tensorflow as tf</a:t>
            </a:r>
            <a:endParaRPr sz="2600"/>
          </a:p>
          <a:p>
            <a:pPr indent="-1778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# 模型參數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366092"/>
              </a:buClr>
              <a:buSzPts val="2600"/>
              <a:buNone/>
            </a:pPr>
            <a:r>
              <a:rPr lang="en-US" sz="2600">
                <a:solidFill>
                  <a:srgbClr val="366092"/>
                </a:solidFill>
              </a:rPr>
              <a:t>W1 = tf.Variable(tf.random_normal([3, 1], stddev=0.03), name='W1')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366092"/>
              </a:buClr>
              <a:buSzPts val="2600"/>
              <a:buNone/>
            </a:pPr>
            <a:r>
              <a:rPr lang="en-US" sz="2600">
                <a:solidFill>
                  <a:srgbClr val="366092"/>
                </a:solidFill>
              </a:rPr>
              <a:t>b1 = tf.Variable(tf.random_normal([1]), name='b1')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# 輸入與輸出的資料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7030A0"/>
              </a:buClr>
              <a:buSzPts val="2600"/>
              <a:buNone/>
            </a:pPr>
            <a:r>
              <a:rPr lang="en-US" sz="2600">
                <a:solidFill>
                  <a:srgbClr val="7030A0"/>
                </a:solidFill>
              </a:rPr>
              <a:t>x = tf.placeholder(tf.float32, [4, 3])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7030A0"/>
              </a:buClr>
              <a:buSzPts val="2600"/>
              <a:buNone/>
            </a:pPr>
            <a:r>
              <a:rPr lang="en-US" sz="2600">
                <a:solidFill>
                  <a:srgbClr val="7030A0"/>
                </a:solidFill>
              </a:rPr>
              <a:t>y = tf.placeholder(tf.float32)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hidden_out = tf.add(tf.matmul(x, W1), b1)</a:t>
            </a:r>
            <a:endParaRPr/>
          </a:p>
          <a:p>
            <a:pPr indent="-1778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1778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1778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1778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1778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503" name="Google Shape;503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4" name="Google Shape;50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288" y="1417638"/>
            <a:ext cx="1416496" cy="8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Ex1: OneLayer+sigmoid+square(II)</a:t>
            </a:r>
            <a:endParaRPr/>
          </a:p>
        </p:txBody>
      </p:sp>
      <p:sp>
        <p:nvSpPr>
          <p:cNvPr id="510" name="Google Shape;510;p42"/>
          <p:cNvSpPr txBox="1"/>
          <p:nvPr>
            <p:ph idx="1" type="body"/>
          </p:nvPr>
        </p:nvSpPr>
        <p:spPr>
          <a:xfrm>
            <a:off x="179512" y="1417651"/>
            <a:ext cx="85074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38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t/>
            </a:r>
            <a:endParaRPr sz="3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-US" sz="3800"/>
              <a:t># loss function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-US" sz="3800"/>
              <a:t>loss = </a:t>
            </a:r>
            <a:r>
              <a:rPr lang="en-US" sz="3800">
                <a:solidFill>
                  <a:srgbClr val="FF0000"/>
                </a:solidFill>
              </a:rPr>
              <a:t>tf.reduce_mean(tf.square(z1- y))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-US" sz="3800"/>
              <a:t># sum of the squares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-US" sz="3800"/>
              <a:t># optimizer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-US" sz="3800"/>
              <a:t>optimizer = tf.train.GradientDescentOptimizer(0.1)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-US" sz="3800"/>
              <a:t>train = optimizer.minimize(loss)</a:t>
            </a:r>
            <a:endParaRPr/>
          </a:p>
          <a:p>
            <a:pPr indent="-101600" lvl="0" marL="342900" rtl="0" algn="l">
              <a:lnSpc>
                <a:spcPct val="8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t/>
            </a:r>
            <a:endParaRPr sz="3800"/>
          </a:p>
          <a:p>
            <a:pPr indent="-101600" lvl="0" marL="342900" rtl="0" algn="l">
              <a:lnSpc>
                <a:spcPct val="8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t/>
            </a:r>
            <a:endParaRPr sz="3800"/>
          </a:p>
          <a:p>
            <a:pPr indent="-101600" lvl="0" marL="342900" rtl="0" algn="l">
              <a:lnSpc>
                <a:spcPct val="8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t/>
            </a:r>
            <a:endParaRPr sz="3800"/>
          </a:p>
          <a:p>
            <a:pPr indent="-101600" lvl="0" marL="342900" rtl="0" algn="l">
              <a:lnSpc>
                <a:spcPct val="8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t/>
            </a:r>
            <a:endParaRPr sz="3800"/>
          </a:p>
          <a:p>
            <a:pPr indent="-101600" lvl="0" marL="342900" rtl="0" algn="l">
              <a:lnSpc>
                <a:spcPct val="8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t/>
            </a:r>
            <a:endParaRPr sz="3800"/>
          </a:p>
        </p:txBody>
      </p:sp>
      <p:sp>
        <p:nvSpPr>
          <p:cNvPr id="511" name="Google Shape;51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2" name="Google Shape;51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328" y="1428151"/>
            <a:ext cx="1416496" cy="8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/>
          <p:nvPr>
            <p:ph idx="1" type="body"/>
          </p:nvPr>
        </p:nvSpPr>
        <p:spPr>
          <a:xfrm>
            <a:off x="0" y="0"/>
            <a:ext cx="918051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x_train = np.array([  [0,0,1], [0,1,1],[1,0,1],[1,1,1] ])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# output dataset          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y_train= np.array([[0,0,1,1]]).T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# 初始化、重設模型參數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init = tf.global_variables_initializer()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sess = tf.Session()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sess.run(init)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sess.run(train, {x:x_train, y:y_train})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curr_W, curr_b, curr_loss = sess.run([W1, b1, loss], {x:x_train, y:y_train})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print(curr_loss)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518" name="Google Shape;518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9" name="Google Shape;5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1964" y="692696"/>
            <a:ext cx="2058555" cy="127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Epochs=5000</a:t>
            </a:r>
            <a:endParaRPr/>
          </a:p>
        </p:txBody>
      </p:sp>
      <p:sp>
        <p:nvSpPr>
          <p:cNvPr id="525" name="Google Shape;525;p44"/>
          <p:cNvSpPr txBox="1"/>
          <p:nvPr>
            <p:ph idx="1" type="body"/>
          </p:nvPr>
        </p:nvSpPr>
        <p:spPr>
          <a:xfrm>
            <a:off x="457200" y="1600200"/>
            <a:ext cx="8229600" cy="48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Epochs=5000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# 最佳化迴圈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for i in range(epochs):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 sess.run(train, {x:x_train, y:y_train})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curr_W, curr_b, curr_loss = sess.run([W1, b1, loss], {x:x_train, y:y_train})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# 輸出結果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curr_W, curr_b, curr_loss = sess.run([W1, b1, loss], {x:x_train, y:y_train})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print("W:  b:  loss: ",curr_loss)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sp>
        <p:nvSpPr>
          <p:cNvPr id="526" name="Google Shape;526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7" name="Google Shape;52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488" y="133005"/>
            <a:ext cx="1522512" cy="94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Ex2 :XOR Problem(2Layer) </a:t>
            </a:r>
            <a:endParaRPr/>
          </a:p>
        </p:txBody>
      </p:sp>
      <p:sp>
        <p:nvSpPr>
          <p:cNvPr id="533" name="Google Shape;533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XOR_X = [[0,0],[0,1],[1,0],[1,1]]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XOR_Y = [[0],[1],[1],[0]]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x = tf.placeholder(tf.float32, shape=[4,2])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 = tf.placeholder(tf.float32, shape=[4,1])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w1 = tf.</a:t>
            </a:r>
            <a:r>
              <a:rPr lang="en-US">
                <a:solidFill>
                  <a:srgbClr val="00B0F0"/>
                </a:solidFill>
              </a:rPr>
              <a:t>Variable</a:t>
            </a:r>
            <a:r>
              <a:rPr lang="en-US"/>
              <a:t>(tf.random_uniform([2,2], -1, 1))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w2 = tf.Variable(tf.random_uniform([2,1], -1, 1))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b1 = tf.Variable(tf.zeros([2]))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b2 = tf.Variable(tf.zeros([1]))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534" name="Google Shape;53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9721" y="258627"/>
            <a:ext cx="2120345" cy="173601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6" name="Google Shape;53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312" y="5653682"/>
            <a:ext cx="1524132" cy="94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One Epoch</a:t>
            </a:r>
            <a:endParaRPr/>
          </a:p>
        </p:txBody>
      </p:sp>
      <p:sp>
        <p:nvSpPr>
          <p:cNvPr id="542" name="Google Shape;542;p46"/>
          <p:cNvSpPr txBox="1"/>
          <p:nvPr>
            <p:ph idx="1" type="body"/>
          </p:nvPr>
        </p:nvSpPr>
        <p:spPr>
          <a:xfrm>
            <a:off x="457200" y="1600200"/>
            <a:ext cx="8229600" cy="434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z1 = tf.sigmoid(tf.matmul(x, w1) + b1)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pred = tf.sigmoid(tf.matmul(z1,w2) + b2)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cost=…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learning_rate = 0.1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Train_op= ….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Print(sess.run(cost,{x:XOR_X,y:XOR_Y}))🡺</a:t>
            </a:r>
            <a:endParaRPr sz="2960"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sp>
        <p:nvSpPr>
          <p:cNvPr id="543" name="Google Shape;543;p46"/>
          <p:cNvSpPr/>
          <p:nvPr/>
        </p:nvSpPr>
        <p:spPr>
          <a:xfrm>
            <a:off x="7452320" y="5301208"/>
            <a:ext cx="12955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0.26321805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5" name="Google Shape;54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4385" y="340528"/>
            <a:ext cx="1524132" cy="94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551" name="Google Shape;551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360" y="2780928"/>
            <a:ext cx="4852506" cy="3201129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7"/>
          <p:cNvSpPr/>
          <p:nvPr/>
        </p:nvSpPr>
        <p:spPr>
          <a:xfrm>
            <a:off x="5436096" y="1700808"/>
            <a:ext cx="3600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Prediction [[0.02478945]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[0.978779 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[0.9784483 ]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[0.02222739]]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Cost=0.00050584524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7"/>
          <p:cNvSpPr/>
          <p:nvPr/>
        </p:nvSpPr>
        <p:spPr>
          <a:xfrm>
            <a:off x="1691680" y="1844824"/>
            <a:ext cx="1667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Epochs=100000</a:t>
            </a:r>
            <a:endParaRPr/>
          </a:p>
        </p:txBody>
      </p:sp>
      <p:sp>
        <p:nvSpPr>
          <p:cNvPr id="554" name="Google Shape;55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idx="1" type="body"/>
          </p:nvPr>
        </p:nvSpPr>
        <p:spPr>
          <a:xfrm>
            <a:off x="323528" y="764557"/>
            <a:ext cx="8229600" cy="5937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TensorFlow Core 的程式可分為兩大部分：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1.建立 computational graph。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2.執行 computational graph。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computational graph 是由許多 TensorFlow 運算節點（nodes）所組成的運算藍圖，每個節點可以接受任意個數的 tensors 作為輸入資料（或是沒有任何輸入也可以），並輸出一個 tensor。</a:t>
            </a:r>
            <a:endParaRPr/>
          </a:p>
        </p:txBody>
      </p:sp>
      <p:sp>
        <p:nvSpPr>
          <p:cNvPr id="192" name="Google Shape;19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6660232" y="0"/>
            <a:ext cx="26369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TensorFlow</a:t>
            </a:r>
            <a:endParaRPr sz="3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194" name="Google Shape;1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1096" y="1196752"/>
            <a:ext cx="1572904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TF 1.X and TF2.0</a:t>
            </a:r>
            <a:endParaRPr/>
          </a:p>
        </p:txBody>
      </p:sp>
      <p:pic>
        <p:nvPicPr>
          <p:cNvPr id="200" name="Google Shape;20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520" y="1461208"/>
            <a:ext cx="9361039" cy="381988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-26640" y="5303639"/>
            <a:ext cx="5375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TF2.0 : No sessions or placeholders.</a:t>
            </a:r>
            <a:endParaRPr sz="2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6084168" y="5303639"/>
            <a:ext cx="2952328" cy="954107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 = tf.Session()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Print(sess.run(c))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-108519" y="27016"/>
            <a:ext cx="9145015" cy="1673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法一: Colab 環境:</a:t>
            </a:r>
            <a:br>
              <a:rPr lang="en-US" sz="3600"/>
            </a:br>
            <a:r>
              <a:rPr lang="en-US" sz="3600"/>
              <a:t>https://colab.research.google.com/</a:t>
            </a:r>
            <a:endParaRPr sz="3600"/>
          </a:p>
        </p:txBody>
      </p:sp>
      <p:sp>
        <p:nvSpPr>
          <p:cNvPr id="209" name="Google Shape;20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324" y="1630508"/>
            <a:ext cx="7687328" cy="479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 txBox="1"/>
          <p:nvPr>
            <p:ph type="title"/>
          </p:nvPr>
        </p:nvSpPr>
        <p:spPr>
          <a:xfrm>
            <a:off x="457200" y="274638"/>
            <a:ext cx="8229600" cy="1858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Click New Python 3 Notebook, </a:t>
            </a:r>
            <a:br>
              <a:rPr lang="en-US" sz="3959"/>
            </a:br>
            <a:r>
              <a:rPr lang="en-US" sz="3959"/>
              <a:t>a new Colab</a:t>
            </a:r>
            <a:br>
              <a:rPr lang="en-US" sz="3959"/>
            </a:br>
            <a:r>
              <a:rPr lang="en-US" sz="3959"/>
              <a:t>notebook will appear</a:t>
            </a:r>
            <a:endParaRPr sz="3959"/>
          </a:p>
        </p:txBody>
      </p:sp>
      <p:sp>
        <p:nvSpPr>
          <p:cNvPr id="216" name="Google Shape;2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48" y="2492896"/>
            <a:ext cx="8786432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8"/>
          <p:cNvSpPr/>
          <p:nvPr/>
        </p:nvSpPr>
        <p:spPr>
          <a:xfrm>
            <a:off x="467734" y="5123377"/>
            <a:ext cx="626469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[In]:! pip install -q tensorflow==2.0.0-beta1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[In]: import tensorflow as tf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[In]: print(tf.__version__)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[Out]: 2.0.0-beta1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-108519" y="27016"/>
            <a:ext cx="9145015" cy="1673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Colab 環境:</a:t>
            </a:r>
            <a:br>
              <a:rPr lang="en-US" sz="3600"/>
            </a:br>
            <a:r>
              <a:rPr lang="en-US" sz="3600"/>
              <a:t>https://colab.research.google.com/</a:t>
            </a:r>
            <a:endParaRPr sz="3600"/>
          </a:p>
        </p:txBody>
      </p:sp>
      <p:sp>
        <p:nvSpPr>
          <p:cNvPr id="224" name="Google Shape;22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01" y="1397588"/>
            <a:ext cx="8174361" cy="3406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9"/>
          <p:cNvSpPr/>
          <p:nvPr/>
        </p:nvSpPr>
        <p:spPr>
          <a:xfrm>
            <a:off x="54004" y="4769755"/>
            <a:ext cx="4409984" cy="1200329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&lt;&lt;Method 1&gt;&gt;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import tensorflow.compat.v1 as tf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tf.disable_v2_behavior()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4544380" y="4294908"/>
            <a:ext cx="433009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tf.compat.v1.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placeholder(tf.float32, shape=(1024, 1024))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tf.matmul(x, 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tf.compat.v1.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Session() as sess: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print(sess.run(y))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rand_array = np.random.rand(1024, 1024)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print(sess.run(y, feed_dict={x: rand_array}))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2018-09-04T02:29:00Z</dcterms:created>
  <dc:creator>hpz420</dc:creator>
</cp:coreProperties>
</file>