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6" r:id="rId8"/>
    <p:sldId id="267" r:id="rId9"/>
    <p:sldId id="262" r:id="rId10"/>
    <p:sldId id="263" r:id="rId11"/>
    <p:sldId id="264" r:id="rId12"/>
    <p:sldId id="269" r:id="rId13"/>
    <p:sldId id="271" r:id="rId14"/>
    <p:sldId id="268" r:id="rId15"/>
    <p:sldId id="270" r:id="rId16"/>
    <p:sldId id="272" r:id="rId17"/>
    <p:sldId id="273" r:id="rId18"/>
    <p:sldId id="295" r:id="rId19"/>
    <p:sldId id="294" r:id="rId20"/>
    <p:sldId id="296" r:id="rId21"/>
    <p:sldId id="274" r:id="rId22"/>
    <p:sldId id="275" r:id="rId23"/>
    <p:sldId id="276" r:id="rId24"/>
    <p:sldId id="278" r:id="rId25"/>
    <p:sldId id="279" r:id="rId26"/>
    <p:sldId id="280" r:id="rId27"/>
    <p:sldId id="293" r:id="rId28"/>
    <p:sldId id="305" r:id="rId29"/>
    <p:sldId id="304" r:id="rId30"/>
    <p:sldId id="297" r:id="rId31"/>
    <p:sldId id="299" r:id="rId32"/>
    <p:sldId id="300" r:id="rId33"/>
    <p:sldId id="302" r:id="rId34"/>
    <p:sldId id="303" r:id="rId35"/>
  </p:sldIdLst>
  <p:sldSz cx="9144000" cy="6858000" type="screen4x3"/>
  <p:notesSz cx="6797675" cy="99266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692" autoAdjust="0"/>
  </p:normalViewPr>
  <p:slideViewPr>
    <p:cSldViewPr>
      <p:cViewPr varScale="1">
        <p:scale>
          <a:sx n="62" d="100"/>
          <a:sy n="62" d="100"/>
        </p:scale>
        <p:origin x="140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44A3B2A9-FD0C-4D51-88EA-847A47B81628}" type="datetimeFigureOut">
              <a:rPr lang="zh-TW" altLang="en-US" smtClean="0"/>
              <a:t>2020/11/30</a:t>
            </a:fld>
            <a:endParaRPr lang="zh-TW" altLang="en-US"/>
          </a:p>
        </p:txBody>
      </p:sp>
      <p:sp>
        <p:nvSpPr>
          <p:cNvPr id="4" name="頁尾版面配置區 3"/>
          <p:cNvSpPr>
            <a:spLocks noGrp="1"/>
          </p:cNvSpPr>
          <p:nvPr>
            <p:ph type="ftr" sz="quarter" idx="2"/>
          </p:nvPr>
        </p:nvSpPr>
        <p:spPr>
          <a:xfrm>
            <a:off x="1" y="9428584"/>
            <a:ext cx="2945659" cy="49633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4" y="9428584"/>
            <a:ext cx="2945659" cy="496332"/>
          </a:xfrm>
          <a:prstGeom prst="rect">
            <a:avLst/>
          </a:prstGeom>
        </p:spPr>
        <p:txBody>
          <a:bodyPr vert="horz" lIns="91440" tIns="45720" rIns="91440" bIns="45720" rtlCol="0" anchor="b"/>
          <a:lstStyle>
            <a:lvl1pPr algn="r">
              <a:defRPr sz="1200"/>
            </a:lvl1pPr>
          </a:lstStyle>
          <a:p>
            <a:fld id="{2296DB63-ED63-4F57-BB84-269EBCF09F28}" type="slidenum">
              <a:rPr lang="zh-TW" altLang="en-US" smtClean="0"/>
              <a:t>‹#›</a:t>
            </a:fld>
            <a:endParaRPr lang="zh-TW" altLang="en-US"/>
          </a:p>
        </p:txBody>
      </p:sp>
    </p:spTree>
    <p:extLst>
      <p:ext uri="{BB962C8B-B14F-4D97-AF65-F5344CB8AC3E}">
        <p14:creationId xmlns:p14="http://schemas.microsoft.com/office/powerpoint/2010/main" val="2440473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5FA586AA-1ED9-472B-84E9-BD3C468D5643}" type="datetimeFigureOut">
              <a:rPr lang="zh-TW" altLang="en-US" smtClean="0"/>
              <a:t>2020/11/30</a:t>
            </a:fld>
            <a:endParaRPr lang="zh-TW"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1" y="9428584"/>
            <a:ext cx="2945659" cy="49633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4" y="9428584"/>
            <a:ext cx="2945659" cy="496332"/>
          </a:xfrm>
          <a:prstGeom prst="rect">
            <a:avLst/>
          </a:prstGeom>
        </p:spPr>
        <p:txBody>
          <a:bodyPr vert="horz" lIns="91440" tIns="45720" rIns="91440" bIns="45720" rtlCol="0" anchor="b"/>
          <a:lstStyle>
            <a:lvl1pPr algn="r">
              <a:defRPr sz="1200"/>
            </a:lvl1pPr>
          </a:lstStyle>
          <a:p>
            <a:fld id="{9018FC62-9E2B-4F34-8C20-04759FD4048E}" type="slidenum">
              <a:rPr lang="zh-TW" altLang="en-US" smtClean="0"/>
              <a:t>‹#›</a:t>
            </a:fld>
            <a:endParaRPr lang="zh-TW" altLang="en-US"/>
          </a:p>
        </p:txBody>
      </p:sp>
    </p:spTree>
    <p:extLst>
      <p:ext uri="{BB962C8B-B14F-4D97-AF65-F5344CB8AC3E}">
        <p14:creationId xmlns:p14="http://schemas.microsoft.com/office/powerpoint/2010/main" val="188242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E0A5869-0C77-4F37-BB73-5D674AF5B48A}" type="datetime1">
              <a:rPr lang="zh-TW" altLang="en-US" smtClean="0"/>
              <a:t>2020/11/30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4D54983-9CB7-450C-B5B4-1F78899086CE}" type="datetime1">
              <a:rPr lang="zh-TW" altLang="en-US" smtClean="0"/>
              <a:t>2020/11/30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43FCC9-69A3-4D14-B5B1-3A1077229AFB}" type="datetime1">
              <a:rPr lang="zh-TW" altLang="en-US" smtClean="0"/>
              <a:t>2020/11/30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82A291C-FA98-4AEC-BF53-06822DA775BF}" type="datetime1">
              <a:rPr lang="zh-TW" altLang="en-US" smtClean="0"/>
              <a:t>2020/11/30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D7AB76D-2AFA-4D75-AE20-D115F7DA484A}" type="datetime1">
              <a:rPr lang="zh-TW" altLang="en-US" smtClean="0"/>
              <a:t>2020/11/30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4986B67-8193-4144-B26D-A0B111909E31}" type="datetime1">
              <a:rPr lang="zh-TW" altLang="en-US" smtClean="0"/>
              <a:t>2020/11/30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953AF16-D0B4-4230-8DD6-DE608CA6932B}" type="datetime1">
              <a:rPr lang="zh-TW" altLang="en-US" smtClean="0"/>
              <a:t>2020/11/30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CB543DF-DD3A-4C51-9F17-5B3A96AD3ABA}" type="datetime1">
              <a:rPr lang="zh-TW" altLang="en-US" smtClean="0"/>
              <a:t>2020/11/30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7DD2251-8C8D-460B-9125-BC3F54C6FABE}" type="datetime1">
              <a:rPr lang="zh-TW" altLang="en-US" smtClean="0"/>
              <a:t>2020/11/30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1F27898-C589-46FE-8088-632C12ABC8F4}" type="datetime1">
              <a:rPr lang="zh-TW" altLang="en-US" smtClean="0"/>
              <a:t>2020/11/30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FD4B5F3-948F-4663-AE7E-E1F99189EDCA}" type="datetime1">
              <a:rPr lang="zh-TW" altLang="en-US" smtClean="0"/>
              <a:t>2020/11/30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058D3-6CF9-4584-9BCD-07AD32D8B8CF}" type="datetime1">
              <a:rPr lang="zh-TW" altLang="en-US" smtClean="0"/>
              <a:t>2020/11/30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oogle.com.tw/url?sa=i&amp;rct=j&amp;q=&amp;esrc=s&amp;source=imgres&amp;cd=&amp;cad=rja&amp;uact=8&amp;ved=2ahUKEwiUyoyG8s3eAhXKxbwKHbWHDR0QjRx6BAgBEAU&amp;url=https://de.wikipedia.org/wiki/Datei:Gaussian_distribution.svg&amp;psig=AOvVaw0OOQVGaID_eO_jbaC1EMmN&amp;ust=1542078992622747" TargetMode="External"/><Relationship Id="rId2" Type="http://schemas.openxmlformats.org/officeDocument/2006/relationships/image" Target="../media/image37.gif"/><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emf"/><Relationship Id="rId7" Type="http://schemas.openxmlformats.org/officeDocument/2006/relationships/image" Target="../media/image440.png"/><Relationship Id="rId2" Type="http://schemas.openxmlformats.org/officeDocument/2006/relationships/image" Target="../media/image41.gif"/><Relationship Id="rId1" Type="http://schemas.openxmlformats.org/officeDocument/2006/relationships/slideLayout" Target="../slideLayouts/slideLayout2.xml"/><Relationship Id="rId6" Type="http://schemas.openxmlformats.org/officeDocument/2006/relationships/image" Target="../media/image430.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Convolutional Neural Networks</a:t>
            </a:r>
            <a:endParaRPr lang="zh-TW" altLang="en-US" dirty="0"/>
          </a:p>
        </p:txBody>
      </p:sp>
      <p:sp>
        <p:nvSpPr>
          <p:cNvPr id="3" name="副標題 2"/>
          <p:cNvSpPr>
            <a:spLocks noGrp="1"/>
          </p:cNvSpPr>
          <p:nvPr>
            <p:ph type="subTitle" idx="1"/>
          </p:nvPr>
        </p:nvSpPr>
        <p:spPr>
          <a:xfrm>
            <a:off x="323528" y="3886200"/>
            <a:ext cx="7448872" cy="2207096"/>
          </a:xfrm>
        </p:spPr>
        <p:txBody>
          <a:bodyPr>
            <a:normAutofit/>
          </a:bodyPr>
          <a:lstStyle/>
          <a:p>
            <a:r>
              <a:rPr lang="en-US" altLang="zh-TW" dirty="0" smtClean="0"/>
              <a:t>Reference : Chap 3 CNN</a:t>
            </a:r>
          </a:p>
          <a:p>
            <a:r>
              <a:rPr lang="en-US" altLang="zh-TW" dirty="0" smtClean="0"/>
              <a:t>Pro Deep Learning </a:t>
            </a:r>
            <a:r>
              <a:rPr lang="en-US" altLang="zh-TW" dirty="0"/>
              <a:t>with</a:t>
            </a:r>
          </a:p>
          <a:p>
            <a:r>
              <a:rPr lang="en-US" altLang="zh-TW" dirty="0" err="1" smtClean="0"/>
              <a:t>TensorFlow</a:t>
            </a:r>
            <a:r>
              <a:rPr lang="en-US" altLang="zh-TW" dirty="0"/>
              <a:t> </a:t>
            </a:r>
            <a:r>
              <a:rPr lang="en-US" altLang="zh-TW" dirty="0" smtClean="0"/>
              <a:t>by </a:t>
            </a:r>
            <a:r>
              <a:rPr lang="en-US" altLang="zh-TW" dirty="0" err="1" smtClean="0"/>
              <a:t>Santanu</a:t>
            </a:r>
            <a:r>
              <a:rPr lang="en-US" altLang="zh-TW" dirty="0" smtClean="0"/>
              <a:t> </a:t>
            </a:r>
            <a:r>
              <a:rPr lang="en-US" altLang="zh-TW" dirty="0" err="1" smtClean="0"/>
              <a:t>Pattanayak</a:t>
            </a:r>
            <a:r>
              <a:rPr lang="en-US" altLang="zh-TW" dirty="0" smtClean="0"/>
              <a:t>(</a:t>
            </a:r>
            <a:r>
              <a:rPr lang="zh-TW" altLang="en-US" dirty="0" smtClean="0"/>
              <a:t>電子書</a:t>
            </a:r>
            <a:r>
              <a:rPr lang="en-US" altLang="zh-TW" dirty="0" smtClean="0"/>
              <a:t>) </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a:t>
            </a:fld>
            <a:endParaRPr lang="zh-TW" altLang="en-US"/>
          </a:p>
        </p:txBody>
      </p:sp>
    </p:spTree>
    <p:extLst>
      <p:ext uri="{BB962C8B-B14F-4D97-AF65-F5344CB8AC3E}">
        <p14:creationId xmlns:p14="http://schemas.microsoft.com/office/powerpoint/2010/main" val="2563204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16832"/>
            <a:ext cx="277262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a:xfrm>
            <a:off x="467544" y="0"/>
            <a:ext cx="8229600" cy="1143000"/>
          </a:xfrm>
        </p:spPr>
        <p:txBody>
          <a:bodyPr>
            <a:normAutofit fontScale="90000"/>
          </a:bodyPr>
          <a:lstStyle/>
          <a:p>
            <a:r>
              <a:rPr lang="en-US" altLang="zh-TW" dirty="0" smtClean="0"/>
              <a:t>Two-dimensional </a:t>
            </a:r>
            <a:r>
              <a:rPr lang="en-US" altLang="zh-TW" dirty="0"/>
              <a:t>Unit Step Function</a:t>
            </a:r>
            <a:endParaRPr lang="zh-TW" altLang="en-US" dirty="0"/>
          </a:p>
        </p:txBody>
      </p:sp>
      <p:sp>
        <p:nvSpPr>
          <p:cNvPr id="3" name="內容版面配置區 2"/>
          <p:cNvSpPr>
            <a:spLocks noGrp="1"/>
          </p:cNvSpPr>
          <p:nvPr>
            <p:ph idx="1"/>
          </p:nvPr>
        </p:nvSpPr>
        <p:spPr>
          <a:xfrm>
            <a:off x="467544" y="1268760"/>
            <a:ext cx="8229600" cy="4525963"/>
          </a:xfrm>
        </p:spPr>
        <p:txBody>
          <a:bodyPr/>
          <a:lstStyle/>
          <a:p>
            <a:r>
              <a:rPr lang="en-US" altLang="zh-TW" sz="2000" dirty="0"/>
              <a:t>A two-dimensional unit step function δ(</a:t>
            </a:r>
            <a:r>
              <a:rPr lang="en-US" altLang="zh-TW" sz="2000" dirty="0" err="1"/>
              <a:t>n1</a:t>
            </a:r>
            <a:r>
              <a:rPr lang="en-US" altLang="zh-TW" sz="2000" dirty="0"/>
              <a:t>, </a:t>
            </a:r>
            <a:r>
              <a:rPr lang="en-US" altLang="zh-TW" sz="2000" dirty="0" err="1"/>
              <a:t>n2</a:t>
            </a:r>
            <a:r>
              <a:rPr lang="en-US" altLang="zh-TW" sz="2000" dirty="0"/>
              <a:t>), where </a:t>
            </a:r>
            <a:r>
              <a:rPr lang="en-US" altLang="zh-TW" sz="2000" dirty="0" err="1"/>
              <a:t>n1</a:t>
            </a:r>
            <a:r>
              <a:rPr lang="en-US" altLang="zh-TW" sz="2000" dirty="0"/>
              <a:t> and </a:t>
            </a:r>
            <a:r>
              <a:rPr lang="en-US" altLang="zh-TW" sz="2000" dirty="0" err="1"/>
              <a:t>n2</a:t>
            </a:r>
            <a:r>
              <a:rPr lang="en-US" altLang="zh-TW" sz="2000" dirty="0"/>
              <a:t> are the horizontal and vertical </a:t>
            </a:r>
            <a:r>
              <a:rPr lang="en-US" altLang="zh-TW" sz="2000" dirty="0" smtClean="0"/>
              <a:t>coordinates, can </a:t>
            </a:r>
            <a:r>
              <a:rPr lang="en-US" altLang="zh-TW" sz="2000" dirty="0"/>
              <a:t>be expressed </a:t>
            </a:r>
            <a:r>
              <a:rPr lang="en-US" altLang="zh-TW" sz="2000" dirty="0" smtClean="0"/>
              <a:t>as</a:t>
            </a:r>
          </a:p>
          <a:p>
            <a:pPr marL="0" indent="0">
              <a:buNone/>
            </a:pPr>
            <a:endParaRPr lang="en-US" altLang="zh-TW" dirty="0"/>
          </a:p>
          <a:p>
            <a:pPr marL="0" indent="0">
              <a:buNone/>
            </a:pPr>
            <a:endParaRPr lang="en-US" altLang="zh-TW" dirty="0" smtClean="0"/>
          </a:p>
          <a:p>
            <a:r>
              <a:rPr lang="en-US" altLang="zh-TW" sz="2000" dirty="0" smtClean="0"/>
              <a:t>A </a:t>
            </a:r>
            <a:r>
              <a:rPr lang="en-US" altLang="zh-TW" sz="2000" dirty="0"/>
              <a:t>shifted unit step function can be expressed as</a:t>
            </a:r>
            <a:endParaRPr lang="en-US" altLang="zh-TW" sz="200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588" y="4149080"/>
            <a:ext cx="6642217" cy="2711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10</a:t>
            </a:fld>
            <a:endParaRPr lang="zh-TW" altLang="en-US"/>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645024"/>
            <a:ext cx="3365272"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151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755576" y="260648"/>
            <a:ext cx="7931224" cy="5865515"/>
          </a:xfrm>
        </p:spPr>
        <p:txBody>
          <a:bodyPr/>
          <a:lstStyle/>
          <a:p>
            <a:r>
              <a:rPr lang="en-US" altLang="zh-TW" dirty="0" smtClean="0"/>
              <a:t>Any </a:t>
            </a:r>
            <a:r>
              <a:rPr lang="en-US" altLang="zh-TW" dirty="0"/>
              <a:t>discrete </a:t>
            </a:r>
            <a:r>
              <a:rPr lang="en-US" altLang="zh-TW" dirty="0" err="1"/>
              <a:t>2D</a:t>
            </a:r>
            <a:r>
              <a:rPr lang="en-US" altLang="zh-TW" dirty="0"/>
              <a:t> signal can be written as follows</a:t>
            </a:r>
            <a:r>
              <a:rPr lang="en-US" altLang="zh-TW" dirty="0" smtClean="0"/>
              <a:t>:</a:t>
            </a:r>
          </a:p>
          <a:p>
            <a:endParaRPr lang="en-US" altLang="zh-TW" dirty="0"/>
          </a:p>
          <a:p>
            <a:r>
              <a:rPr lang="en-US" altLang="zh-TW" dirty="0" smtClean="0"/>
              <a:t>Ex: </a:t>
            </a:r>
          </a:p>
          <a:p>
            <a:endParaRPr lang="en-US" altLang="zh-TW"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268760"/>
            <a:ext cx="4320480" cy="94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997325"/>
            <a:ext cx="68389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3725" y="2022018"/>
            <a:ext cx="6633075" cy="2164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投影片編號版面配置區 1"/>
          <p:cNvSpPr>
            <a:spLocks noGrp="1"/>
          </p:cNvSpPr>
          <p:nvPr>
            <p:ph type="sldNum" sz="quarter" idx="12"/>
          </p:nvPr>
        </p:nvSpPr>
        <p:spPr/>
        <p:txBody>
          <a:bodyPr/>
          <a:lstStyle/>
          <a:p>
            <a:fld id="{73DA0BB7-265A-403C-9275-D587AB510EDC}" type="slidenum">
              <a:rPr lang="zh-TW" altLang="en-US" smtClean="0"/>
              <a:t>11</a:t>
            </a:fld>
            <a:endParaRPr lang="zh-TW" altLang="en-US"/>
          </a:p>
        </p:txBody>
      </p:sp>
    </p:spTree>
    <p:extLst>
      <p:ext uri="{BB962C8B-B14F-4D97-AF65-F5344CB8AC3E}">
        <p14:creationId xmlns:p14="http://schemas.microsoft.com/office/powerpoint/2010/main" val="1766214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2D</a:t>
            </a:r>
            <a:r>
              <a:rPr lang="en-US" altLang="zh-TW" dirty="0"/>
              <a:t> Convolution</a:t>
            </a:r>
            <a:endParaRPr lang="zh-TW" altLang="en-US" dirty="0"/>
          </a:p>
        </p:txBody>
      </p:sp>
      <p:sp>
        <p:nvSpPr>
          <p:cNvPr id="3" name="內容版面配置區 2"/>
          <p:cNvSpPr>
            <a:spLocks noGrp="1"/>
          </p:cNvSpPr>
          <p:nvPr>
            <p:ph idx="1"/>
          </p:nvPr>
        </p:nvSpPr>
        <p:spPr/>
        <p:txBody>
          <a:bodyPr/>
          <a:lstStyle/>
          <a:p>
            <a:r>
              <a:rPr lang="en-US" altLang="zh-TW" dirty="0" smtClean="0"/>
              <a:t>     y(</a:t>
            </a:r>
            <a:r>
              <a:rPr lang="en-US" altLang="zh-TW" dirty="0" err="1" smtClean="0"/>
              <a:t>n1,n2</a:t>
            </a:r>
            <a:r>
              <a:rPr lang="en-US" altLang="zh-TW" dirty="0" smtClean="0"/>
              <a:t>)=</a:t>
            </a:r>
          </a:p>
          <a:p>
            <a:r>
              <a:rPr lang="en-US" altLang="zh-TW" dirty="0" smtClean="0"/>
              <a:t>Ex: x(</a:t>
            </a:r>
            <a:r>
              <a:rPr lang="en-US" altLang="zh-TW" dirty="0" err="1" smtClean="0"/>
              <a:t>n1,n2</a:t>
            </a:r>
            <a:r>
              <a:rPr lang="en-US" altLang="zh-TW" dirty="0" smtClean="0"/>
              <a:t>): signal </a:t>
            </a:r>
          </a:p>
          <a:p>
            <a:pPr marL="0" indent="0">
              <a:buNone/>
            </a:pPr>
            <a:r>
              <a:rPr lang="en-US" altLang="zh-TW" dirty="0" smtClean="0"/>
              <a:t>     h(</a:t>
            </a:r>
            <a:r>
              <a:rPr lang="en-US" altLang="zh-TW" dirty="0" err="1" smtClean="0"/>
              <a:t>n1,n2</a:t>
            </a:r>
            <a:r>
              <a:rPr lang="en-US" altLang="zh-TW" dirty="0" smtClean="0"/>
              <a:t>): kernel </a:t>
            </a:r>
          </a:p>
          <a:p>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590057"/>
            <a:ext cx="461181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01008"/>
            <a:ext cx="3054607"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126" y="3460109"/>
            <a:ext cx="5388874" cy="226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12</a:t>
            </a:fld>
            <a:endParaRPr lang="zh-TW" altLang="en-US"/>
          </a:p>
        </p:txBody>
      </p:sp>
    </p:spTree>
    <p:extLst>
      <p:ext uri="{BB962C8B-B14F-4D97-AF65-F5344CB8AC3E}">
        <p14:creationId xmlns:p14="http://schemas.microsoft.com/office/powerpoint/2010/main" val="4073405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7920880" cy="425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851916"/>
            <a:ext cx="3024336" cy="34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2487" y="4372532"/>
            <a:ext cx="4679376" cy="117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60" y="5422984"/>
            <a:ext cx="3668757" cy="1406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投影片編號版面配置區 1"/>
          <p:cNvSpPr>
            <a:spLocks noGrp="1"/>
          </p:cNvSpPr>
          <p:nvPr>
            <p:ph type="sldNum" sz="quarter" idx="12"/>
          </p:nvPr>
        </p:nvSpPr>
        <p:spPr/>
        <p:txBody>
          <a:bodyPr/>
          <a:lstStyle/>
          <a:p>
            <a:fld id="{73DA0BB7-265A-403C-9275-D587AB510EDC}" type="slidenum">
              <a:rPr lang="zh-TW" altLang="en-US" smtClean="0"/>
              <a:t>13</a:t>
            </a:fld>
            <a:endParaRPr lang="zh-TW" altLang="en-US"/>
          </a:p>
        </p:txBody>
      </p:sp>
    </p:spTree>
    <p:extLst>
      <p:ext uri="{BB962C8B-B14F-4D97-AF65-F5344CB8AC3E}">
        <p14:creationId xmlns:p14="http://schemas.microsoft.com/office/powerpoint/2010/main" val="1276130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 example of </a:t>
            </a:r>
            <a:r>
              <a:rPr lang="en-US" altLang="zh-TW" dirty="0" err="1"/>
              <a:t>2D</a:t>
            </a:r>
            <a:r>
              <a:rPr lang="en-US" altLang="zh-TW" dirty="0"/>
              <a:t> convolution</a:t>
            </a:r>
            <a:endParaRPr lang="zh-TW"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3" y="3478672"/>
            <a:ext cx="5105937" cy="2974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231" y="3863420"/>
            <a:ext cx="2886265" cy="2085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31004"/>
            <a:ext cx="5020078" cy="1709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73DA0BB7-265A-403C-9275-D587AB510EDC}" type="slidenum">
              <a:rPr lang="zh-TW" altLang="en-US" smtClean="0"/>
              <a:t>14</a:t>
            </a:fld>
            <a:endParaRPr lang="zh-TW" altLang="en-US"/>
          </a:p>
        </p:txBody>
      </p:sp>
    </p:spTree>
    <p:extLst>
      <p:ext uri="{BB962C8B-B14F-4D97-AF65-F5344CB8AC3E}">
        <p14:creationId xmlns:p14="http://schemas.microsoft.com/office/powerpoint/2010/main" val="17841851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15"/>
            <a:ext cx="9324528" cy="6813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73DA0BB7-265A-403C-9275-D587AB510EDC}" type="slidenum">
              <a:rPr lang="zh-TW" altLang="en-US" smtClean="0"/>
              <a:t>15</a:t>
            </a:fld>
            <a:endParaRPr lang="zh-TW" altLang="en-US"/>
          </a:p>
        </p:txBody>
      </p:sp>
    </p:spTree>
    <p:extLst>
      <p:ext uri="{BB962C8B-B14F-4D97-AF65-F5344CB8AC3E}">
        <p14:creationId xmlns:p14="http://schemas.microsoft.com/office/powerpoint/2010/main" val="64115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Common Image-Processing Filters</a:t>
            </a:r>
            <a:endParaRPr lang="zh-TW" altLang="en-US" dirty="0"/>
          </a:p>
        </p:txBody>
      </p:sp>
      <p:sp>
        <p:nvSpPr>
          <p:cNvPr id="3" name="內容版面配置區 2"/>
          <p:cNvSpPr>
            <a:spLocks noGrp="1"/>
          </p:cNvSpPr>
          <p:nvPr>
            <p:ph idx="1"/>
          </p:nvPr>
        </p:nvSpPr>
        <p:spPr>
          <a:xfrm>
            <a:off x="35496" y="1600200"/>
            <a:ext cx="9001000" cy="4525963"/>
          </a:xfrm>
        </p:spPr>
        <p:txBody>
          <a:bodyPr/>
          <a:lstStyle/>
          <a:p>
            <a:r>
              <a:rPr lang="en-US" altLang="zh-TW" dirty="0" smtClean="0"/>
              <a:t>1</a:t>
            </a:r>
            <a:r>
              <a:rPr lang="en-US" altLang="zh-TW" dirty="0"/>
              <a:t>. </a:t>
            </a:r>
            <a:r>
              <a:rPr lang="en-US" altLang="zh-TW" dirty="0">
                <a:solidFill>
                  <a:srgbClr val="FF0000"/>
                </a:solidFill>
              </a:rPr>
              <a:t>Mean Filter </a:t>
            </a:r>
            <a:r>
              <a:rPr lang="en-US" altLang="zh-TW" dirty="0"/>
              <a:t>:The Mean filter or Average filter is a low-pass filter that computes the local average of the pixel intensities at </a:t>
            </a:r>
            <a:r>
              <a:rPr lang="en-US" altLang="zh-TW" dirty="0" smtClean="0"/>
              <a:t>any specific </a:t>
            </a:r>
            <a:r>
              <a:rPr lang="en-US" altLang="zh-TW" dirty="0"/>
              <a:t>point. </a:t>
            </a:r>
            <a:endParaRPr lang="en-US" altLang="zh-TW" dirty="0" smtClean="0"/>
          </a:p>
          <a:p>
            <a:r>
              <a:rPr lang="en-US" altLang="zh-TW" dirty="0" smtClean="0"/>
              <a:t>The kernel :h(</a:t>
            </a:r>
            <a:r>
              <a:rPr lang="en-US" altLang="zh-TW" dirty="0" err="1" smtClean="0"/>
              <a:t>n1,n2</a:t>
            </a:r>
            <a:r>
              <a:rPr lang="en-US" altLang="zh-TW" dirty="0" smtClean="0"/>
              <a:t>)</a:t>
            </a:r>
          </a:p>
          <a:p>
            <a:endParaRPr lang="zh-TW"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72" y="3933056"/>
            <a:ext cx="3715225" cy="231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986" y="3789040"/>
            <a:ext cx="3535254" cy="2323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16</a:t>
            </a:fld>
            <a:endParaRPr lang="zh-TW" altLang="en-US"/>
          </a:p>
        </p:txBody>
      </p:sp>
    </p:spTree>
    <p:extLst>
      <p:ext uri="{BB962C8B-B14F-4D97-AF65-F5344CB8AC3E}">
        <p14:creationId xmlns:p14="http://schemas.microsoft.com/office/powerpoint/2010/main" val="4162648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0"/>
            <a:ext cx="8229600" cy="1143000"/>
          </a:xfrm>
        </p:spPr>
        <p:txBody>
          <a:bodyPr/>
          <a:lstStyle/>
          <a:p>
            <a:r>
              <a:rPr lang="zh-TW" altLang="en-US" dirty="0" smtClean="0"/>
              <a:t> </a:t>
            </a:r>
            <a:r>
              <a:rPr lang="en-US" altLang="zh-TW" dirty="0" smtClean="0"/>
              <a:t>2. Median filter</a:t>
            </a:r>
            <a:endParaRPr lang="zh-TW" altLang="en-US" dirty="0"/>
          </a:p>
        </p:txBody>
      </p:sp>
      <p:sp>
        <p:nvSpPr>
          <p:cNvPr id="3" name="內容版面配置區 2"/>
          <p:cNvSpPr>
            <a:spLocks noGrp="1"/>
          </p:cNvSpPr>
          <p:nvPr>
            <p:ph idx="1"/>
          </p:nvPr>
        </p:nvSpPr>
        <p:spPr>
          <a:xfrm>
            <a:off x="539552" y="908720"/>
            <a:ext cx="8229600" cy="4525963"/>
          </a:xfrm>
        </p:spPr>
        <p:txBody>
          <a:bodyPr/>
          <a:lstStyle/>
          <a:p>
            <a:r>
              <a:rPr lang="en-US" altLang="zh-TW" dirty="0" smtClean="0"/>
              <a:t>Median :</a:t>
            </a:r>
          </a:p>
          <a:p>
            <a:pPr marL="0" indent="0">
              <a:buNone/>
            </a:pPr>
            <a:r>
              <a:rPr lang="en-US" altLang="zh-TW" dirty="0"/>
              <a:t> </a:t>
            </a:r>
            <a:r>
              <a:rPr lang="en-US" altLang="zh-TW" dirty="0" smtClean="0"/>
              <a:t>   2D </a:t>
            </a:r>
            <a:r>
              <a:rPr lang="en-US" altLang="zh-TW" dirty="0"/>
              <a:t>Median filter replaces each pixel in a neighborhood with the median pixel intensity in </a:t>
            </a:r>
            <a:r>
              <a:rPr lang="en-US" altLang="zh-TW" dirty="0" smtClean="0"/>
              <a:t>that neighborhood </a:t>
            </a:r>
            <a:r>
              <a:rPr lang="en-US" altLang="zh-TW" dirty="0"/>
              <a:t>based on the filter size</a:t>
            </a:r>
            <a:r>
              <a:rPr lang="en-US" altLang="zh-TW" dirty="0" smtClean="0"/>
              <a:t>.</a:t>
            </a:r>
            <a:r>
              <a:rPr lang="zh-TW" altLang="en-US" dirty="0"/>
              <a:t> </a:t>
            </a:r>
            <a:endParaRPr lang="en-US" altLang="zh-TW" dirty="0" smtClean="0"/>
          </a:p>
          <a:p>
            <a:endParaRPr lang="en-US" altLang="zh-TW" dirty="0"/>
          </a:p>
          <a:p>
            <a:endParaRPr lang="en-US" altLang="zh-TW" dirty="0"/>
          </a:p>
          <a:p>
            <a:r>
              <a:rPr lang="en-US" altLang="zh-TW" dirty="0" smtClean="0"/>
              <a:t>Median  </a:t>
            </a:r>
            <a:r>
              <a:rPr lang="zh-TW" altLang="en-US" dirty="0" smtClean="0"/>
              <a:t>是</a:t>
            </a:r>
            <a:r>
              <a:rPr lang="zh-TW" altLang="en-US" dirty="0"/>
              <a:t>找出</a:t>
            </a:r>
            <a:r>
              <a:rPr lang="zh-TW" altLang="en-US" dirty="0" smtClean="0"/>
              <a:t>所有點的</a:t>
            </a:r>
            <a:r>
              <a:rPr lang="zh-TW" altLang="en-US" dirty="0"/>
              <a:t>中間值</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17</a:t>
            </a:fld>
            <a:endParaRPr lang="zh-TW" altLang="en-US"/>
          </a:p>
        </p:txBody>
      </p:sp>
    </p:spTree>
    <p:extLst>
      <p:ext uri="{BB962C8B-B14F-4D97-AF65-F5344CB8AC3E}">
        <p14:creationId xmlns:p14="http://schemas.microsoft.com/office/powerpoint/2010/main" val="3757103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 Median Filter</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18</a:t>
            </a:fld>
            <a:endParaRPr lang="zh-TW" altLang="en-US"/>
          </a:p>
        </p:txBody>
      </p:sp>
      <p:sp>
        <p:nvSpPr>
          <p:cNvPr id="10" name="文字方塊 9"/>
          <p:cNvSpPr txBox="1"/>
          <p:nvPr/>
        </p:nvSpPr>
        <p:spPr>
          <a:xfrm>
            <a:off x="484302" y="5178639"/>
            <a:ext cx="8087535" cy="1200329"/>
          </a:xfrm>
          <a:prstGeom prst="rect">
            <a:avLst/>
          </a:prstGeom>
          <a:noFill/>
        </p:spPr>
        <p:txBody>
          <a:bodyPr wrap="none" rtlCol="0">
            <a:spAutoFit/>
          </a:bodyPr>
          <a:lstStyle/>
          <a:p>
            <a:r>
              <a:rPr lang="en-US" altLang="zh-TW" sz="2400" dirty="0"/>
              <a:t>Median </a:t>
            </a:r>
            <a:r>
              <a:rPr lang="en-US" altLang="zh-TW" sz="2400" dirty="0" smtClean="0"/>
              <a:t>= 124</a:t>
            </a:r>
          </a:p>
          <a:p>
            <a:endParaRPr lang="en-US" altLang="zh-TW" sz="2400" dirty="0"/>
          </a:p>
          <a:p>
            <a:r>
              <a:rPr lang="en-US" altLang="zh-TW" sz="2400" dirty="0" smtClean="0"/>
              <a:t>Average=(124+126+127+120+150+125+115+119+123)/9=125.4</a:t>
            </a:r>
            <a:endParaRPr lang="zh-TW" altLang="en-US" sz="2400" dirty="0"/>
          </a:p>
        </p:txBody>
      </p:sp>
      <p:pic>
        <p:nvPicPr>
          <p:cNvPr id="11" name="圖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379787"/>
            <a:ext cx="7344816" cy="3372846"/>
          </a:xfrm>
          <a:prstGeom prst="rect">
            <a:avLst/>
          </a:prstGeom>
        </p:spPr>
      </p:pic>
    </p:spTree>
    <p:extLst>
      <p:ext uri="{BB962C8B-B14F-4D97-AF65-F5344CB8AC3E}">
        <p14:creationId xmlns:p14="http://schemas.microsoft.com/office/powerpoint/2010/main" val="4092934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260648"/>
            <a:ext cx="8291264" cy="5865515"/>
          </a:xfrm>
        </p:spPr>
        <p:txBody>
          <a:bodyPr>
            <a:normAutofit/>
          </a:bodyPr>
          <a:lstStyle/>
          <a:p>
            <a:r>
              <a:rPr lang="zh-TW" altLang="en-US" dirty="0"/>
              <a:t>中值濾波器是一種常用的非線性濾波器，其基本原理是選擇待處理像素的一個鄰域中各像素值的中值來代替待處理的</a:t>
            </a:r>
            <a:r>
              <a:rPr lang="zh-TW" altLang="en-US" dirty="0" smtClean="0"/>
              <a:t>像素</a:t>
            </a:r>
            <a:endParaRPr lang="en-US" altLang="zh-TW" dirty="0"/>
          </a:p>
          <a:p>
            <a:endParaRPr lang="en-US" altLang="zh-TW" dirty="0" smtClean="0"/>
          </a:p>
          <a:p>
            <a:r>
              <a:rPr lang="zh-TW" altLang="en-US" dirty="0" smtClean="0"/>
              <a:t>主要</a:t>
            </a:r>
            <a:r>
              <a:rPr lang="zh-TW" altLang="en-US" dirty="0"/>
              <a:t>功能是像素的灰度值與周圍像素比較接近，從而消除孤立的噪聲點，所以中值濾波器能夠很好的消除椒鹽噪聲</a:t>
            </a:r>
            <a:r>
              <a:rPr lang="zh-TW" altLang="en-US" dirty="0" smtClean="0"/>
              <a:t>。</a:t>
            </a:r>
            <a:endParaRPr lang="en-US" altLang="zh-TW" dirty="0" smtClean="0"/>
          </a:p>
          <a:p>
            <a:endParaRPr lang="en-US" altLang="zh-TW" dirty="0"/>
          </a:p>
          <a:p>
            <a:r>
              <a:rPr lang="zh-TW" altLang="en-US" dirty="0" smtClean="0"/>
              <a:t>不僅</a:t>
            </a:r>
            <a:r>
              <a:rPr lang="zh-TW" altLang="en-US" dirty="0"/>
              <a:t>如此，中值濾波器在消除噪聲的同時，還能有效的保護圖像的邊界信息，不會對圖像造成很大的模糊（相比於均值濾波器）。</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19</a:t>
            </a:fld>
            <a:endParaRPr lang="zh-TW" altLang="en-US"/>
          </a:p>
        </p:txBody>
      </p:sp>
    </p:spTree>
    <p:extLst>
      <p:ext uri="{BB962C8B-B14F-4D97-AF65-F5344CB8AC3E}">
        <p14:creationId xmlns:p14="http://schemas.microsoft.com/office/powerpoint/2010/main" val="3481930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t>
            </a:r>
            <a:r>
              <a:rPr lang="en-US" altLang="zh-TW" dirty="0" smtClean="0"/>
              <a:t>onvolution</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379295"/>
            <a:ext cx="36195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472826"/>
            <a:ext cx="5976664" cy="259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259632" y="2636912"/>
            <a:ext cx="6264696" cy="523220"/>
          </a:xfrm>
          <a:prstGeom prst="rect">
            <a:avLst/>
          </a:prstGeom>
          <a:noFill/>
        </p:spPr>
        <p:txBody>
          <a:bodyPr wrap="square" rtlCol="0">
            <a:spAutoFit/>
          </a:bodyPr>
          <a:lstStyle/>
          <a:p>
            <a:r>
              <a:rPr lang="en-US" altLang="zh-TW" sz="2800" dirty="0" smtClean="0"/>
              <a:t>Dirac Function  </a:t>
            </a:r>
            <a:r>
              <a:rPr lang="en-US" altLang="zh-TW" sz="2800" dirty="0" smtClean="0">
                <a:sym typeface="Wingdings" panose="05000000000000000000" pitchFamily="2" charset="2"/>
              </a:rPr>
              <a:t>continuous function </a:t>
            </a:r>
            <a:endParaRPr lang="zh-TW" altLang="en-US" sz="28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t>2</a:t>
            </a:fld>
            <a:endParaRPr lang="zh-TW" altLang="en-US"/>
          </a:p>
        </p:txBody>
      </p:sp>
    </p:spTree>
    <p:extLst>
      <p:ext uri="{BB962C8B-B14F-4D97-AF65-F5344CB8AC3E}">
        <p14:creationId xmlns:p14="http://schemas.microsoft.com/office/powerpoint/2010/main" val="1282272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3568" y="0"/>
            <a:ext cx="8229600" cy="1143000"/>
          </a:xfrm>
        </p:spPr>
        <p:txBody>
          <a:bodyPr/>
          <a:lstStyle/>
          <a:p>
            <a:r>
              <a:rPr lang="en-US" altLang="zh-TW" dirty="0" smtClean="0"/>
              <a:t>Median Filter</a:t>
            </a:r>
            <a:endParaRPr lang="zh-TW" altLang="en-US" dirty="0"/>
          </a:p>
        </p:txBody>
      </p:sp>
      <p:pic>
        <p:nvPicPr>
          <p:cNvPr id="5" name="內容版面配置區 4"/>
          <p:cNvPicPr>
            <a:picLocks noGrp="1" noChangeAspect="1"/>
          </p:cNvPicPr>
          <p:nvPr>
            <p:ph idx="1"/>
          </p:nvPr>
        </p:nvPicPr>
        <p:blipFill>
          <a:blip r:embed="rId2"/>
          <a:stretch>
            <a:fillRect/>
          </a:stretch>
        </p:blipFill>
        <p:spPr>
          <a:xfrm>
            <a:off x="1081737" y="4025690"/>
            <a:ext cx="6980525" cy="2810500"/>
          </a:xfrm>
          <a:prstGeom prst="rect">
            <a:avLst/>
          </a:prstGeo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20</a:t>
            </a:fld>
            <a:endParaRPr lang="zh-TW" altLang="en-US"/>
          </a:p>
        </p:txBody>
      </p:sp>
      <p:pic>
        <p:nvPicPr>
          <p:cNvPr id="6" name="圖片 5"/>
          <p:cNvPicPr>
            <a:picLocks noChangeAspect="1"/>
          </p:cNvPicPr>
          <p:nvPr/>
        </p:nvPicPr>
        <p:blipFill>
          <a:blip r:embed="rId3"/>
          <a:stretch>
            <a:fillRect/>
          </a:stretch>
        </p:blipFill>
        <p:spPr>
          <a:xfrm>
            <a:off x="919538" y="1268760"/>
            <a:ext cx="6892822" cy="2708803"/>
          </a:xfrm>
          <a:prstGeom prst="rect">
            <a:avLst/>
          </a:prstGeom>
        </p:spPr>
      </p:pic>
    </p:spTree>
    <p:extLst>
      <p:ext uri="{BB962C8B-B14F-4D97-AF65-F5344CB8AC3E}">
        <p14:creationId xmlns:p14="http://schemas.microsoft.com/office/powerpoint/2010/main" val="32057469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3. Gaussian </a:t>
            </a:r>
            <a:r>
              <a:rPr lang="en-US" altLang="zh-TW" dirty="0"/>
              <a:t>Filter</a:t>
            </a:r>
            <a:endParaRPr lang="zh-TW" altLang="en-US" dirty="0"/>
          </a:p>
        </p:txBody>
      </p:sp>
      <p:sp>
        <p:nvSpPr>
          <p:cNvPr id="3" name="內容版面配置區 2"/>
          <p:cNvSpPr>
            <a:spLocks noGrp="1"/>
          </p:cNvSpPr>
          <p:nvPr>
            <p:ph idx="1"/>
          </p:nvPr>
        </p:nvSpPr>
        <p:spPr/>
        <p:txBody>
          <a:bodyPr/>
          <a:lstStyle/>
          <a:p>
            <a:r>
              <a:rPr lang="en-US" altLang="zh-TW" dirty="0"/>
              <a:t>The Gaussian filter is a modified version of the Mean filter where the weights of the impulse function </a:t>
            </a:r>
            <a:r>
              <a:rPr lang="en-US" altLang="zh-TW" dirty="0" smtClean="0"/>
              <a:t>are distributed </a:t>
            </a:r>
            <a:r>
              <a:rPr lang="en-US" altLang="zh-TW" dirty="0"/>
              <a:t>normally around the origin</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21</a:t>
            </a:fld>
            <a:endParaRPr lang="zh-TW" altLang="en-US"/>
          </a:p>
        </p:txBody>
      </p:sp>
    </p:spTree>
    <p:extLst>
      <p:ext uri="{BB962C8B-B14F-4D97-AF65-F5344CB8AC3E}">
        <p14:creationId xmlns:p14="http://schemas.microsoft.com/office/powerpoint/2010/main" val="1487587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188640"/>
            <a:ext cx="8229600" cy="6768752"/>
          </a:xfrm>
        </p:spPr>
        <p:txBody>
          <a:bodyPr>
            <a:normAutofit lnSpcReduction="10000"/>
          </a:bodyPr>
          <a:lstStyle/>
          <a:p>
            <a:r>
              <a:rPr lang="zh-TW" altLang="en-US" dirty="0"/>
              <a:t>單純從效果來看</a:t>
            </a:r>
            <a:r>
              <a:rPr lang="en-US" altLang="zh-TW" dirty="0"/>
              <a:t>, </a:t>
            </a:r>
            <a:r>
              <a:rPr lang="zh-TW" altLang="en-US" dirty="0"/>
              <a:t>兩個模板都起到了平滑的作用</a:t>
            </a:r>
            <a:r>
              <a:rPr lang="en-US" altLang="zh-TW" dirty="0"/>
              <a:t>, </a:t>
            </a:r>
            <a:r>
              <a:rPr lang="zh-TW" altLang="en-US" dirty="0"/>
              <a:t>只是程度有深淺的區分</a:t>
            </a:r>
            <a:r>
              <a:rPr lang="en-US" altLang="zh-TW" dirty="0"/>
              <a:t>. </a:t>
            </a:r>
            <a:endParaRPr lang="en-US" altLang="zh-TW" dirty="0" smtClean="0"/>
          </a:p>
          <a:p>
            <a:pPr marL="0" indent="0">
              <a:buNone/>
            </a:pPr>
            <a:endParaRPr lang="en-US" altLang="zh-TW" dirty="0"/>
          </a:p>
          <a:p>
            <a:pPr marL="0" indent="0">
              <a:buNone/>
            </a:pPr>
            <a:r>
              <a:rPr lang="en-US" altLang="zh-TW" dirty="0" smtClean="0"/>
              <a:t>  </a:t>
            </a:r>
            <a:r>
              <a:rPr lang="zh-TW" altLang="en-US" dirty="0" smtClean="0"/>
              <a:t>那麼</a:t>
            </a:r>
            <a:r>
              <a:rPr lang="zh-TW" altLang="en-US" dirty="0"/>
              <a:t>從理論上來說為什麼能起到平滑的作用呢</a:t>
            </a:r>
            <a:r>
              <a:rPr lang="en-US" altLang="zh-TW" dirty="0" smtClean="0"/>
              <a:t>?</a:t>
            </a:r>
          </a:p>
          <a:p>
            <a:pPr marL="0" indent="0">
              <a:buNone/>
            </a:pPr>
            <a:endParaRPr lang="en-US" altLang="zh-TW" dirty="0"/>
          </a:p>
          <a:p>
            <a:pPr marL="0" indent="0">
              <a:buNone/>
            </a:pPr>
            <a:r>
              <a:rPr lang="en-US" altLang="zh-TW" dirty="0" smtClean="0"/>
              <a:t> </a:t>
            </a:r>
            <a:r>
              <a:rPr lang="zh-TW" altLang="en-US" dirty="0"/>
              <a:t>很顯然</a:t>
            </a:r>
            <a:r>
              <a:rPr lang="en-US" altLang="zh-TW" dirty="0"/>
              <a:t>, </a:t>
            </a:r>
            <a:r>
              <a:rPr lang="zh-TW" altLang="en-US" dirty="0"/>
              <a:t>像素的顏色不僅由自身決定了</a:t>
            </a:r>
            <a:r>
              <a:rPr lang="en-US" altLang="zh-TW" dirty="0"/>
              <a:t>, </a:t>
            </a:r>
            <a:r>
              <a:rPr lang="zh-TW" altLang="en-US" dirty="0"/>
              <a:t>同時有其周圍的像素加權決定</a:t>
            </a:r>
            <a:r>
              <a:rPr lang="en-US" altLang="zh-TW" dirty="0"/>
              <a:t>, </a:t>
            </a:r>
            <a:r>
              <a:rPr lang="zh-TW" altLang="en-US" dirty="0"/>
              <a:t>客觀上減小了和周圍像素的差異</a:t>
            </a:r>
            <a:r>
              <a:rPr lang="en-US" altLang="zh-TW" dirty="0"/>
              <a:t>. </a:t>
            </a:r>
            <a:r>
              <a:rPr lang="zh-TW" altLang="en-US" dirty="0"/>
              <a:t>同時這些權重的設定滿足了越近權重越大的規律</a:t>
            </a:r>
            <a:r>
              <a:rPr lang="en-US" altLang="zh-TW" dirty="0"/>
              <a:t>. </a:t>
            </a:r>
            <a:endParaRPr lang="en-US" altLang="zh-TW" dirty="0" smtClean="0"/>
          </a:p>
          <a:p>
            <a:pPr marL="0" indent="0">
              <a:buNone/>
            </a:pPr>
            <a:endParaRPr lang="en-US" altLang="zh-TW" dirty="0"/>
          </a:p>
          <a:p>
            <a:pPr marL="0" indent="0">
              <a:buNone/>
            </a:pPr>
            <a:r>
              <a:rPr lang="zh-TW" altLang="en-US" dirty="0" smtClean="0"/>
              <a:t>從</a:t>
            </a:r>
            <a:r>
              <a:rPr lang="zh-TW" altLang="en-US" dirty="0"/>
              <a:t>理論來講</a:t>
            </a:r>
            <a:r>
              <a:rPr lang="en-US" altLang="zh-TW" dirty="0"/>
              <a:t>, </a:t>
            </a:r>
            <a:r>
              <a:rPr lang="zh-TW" altLang="en-US" dirty="0"/>
              <a:t>這些權重的分布滿足了著名的所謂高斯分布</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22</a:t>
            </a:fld>
            <a:endParaRPr lang="zh-TW" altLang="en-US"/>
          </a:p>
        </p:txBody>
      </p:sp>
    </p:spTree>
    <p:extLst>
      <p:ext uri="{BB962C8B-B14F-4D97-AF65-F5344CB8AC3E}">
        <p14:creationId xmlns:p14="http://schemas.microsoft.com/office/powerpoint/2010/main" val="2791928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Gaussian Function </a:t>
            </a:r>
            <a:r>
              <a:rPr lang="en-US" altLang="zh-TW" dirty="0" err="1" smtClean="0"/>
              <a:t>1D</a:t>
            </a:r>
            <a:endParaRPr lang="zh-TW" altLang="en-US" dirty="0"/>
          </a:p>
        </p:txBody>
      </p:sp>
      <p:sp>
        <p:nvSpPr>
          <p:cNvPr id="4" name="內容版面配置區 3"/>
          <p:cNvSpPr>
            <a:spLocks noGrp="1"/>
          </p:cNvSpPr>
          <p:nvPr>
            <p:ph idx="1"/>
          </p:nvPr>
        </p:nvSpPr>
        <p:spPr>
          <a:xfrm>
            <a:off x="251520" y="1621730"/>
            <a:ext cx="4680520" cy="4399557"/>
          </a:xfrm>
        </p:spPr>
        <p:txBody>
          <a:bodyPr>
            <a:normAutofit/>
          </a:bodyPr>
          <a:lstStyle/>
          <a:p>
            <a:r>
              <a:rPr lang="en-US" altLang="zh-TW" dirty="0" smtClean="0"/>
              <a:t>1-dim : </a:t>
            </a:r>
            <a:r>
              <a:rPr lang="el-GR" altLang="zh-TW" dirty="0" smtClean="0"/>
              <a:t>μ</a:t>
            </a:r>
            <a:r>
              <a:rPr lang="en-US" altLang="zh-TW" dirty="0" smtClean="0"/>
              <a:t>=0</a:t>
            </a:r>
          </a:p>
          <a:p>
            <a:endParaRPr lang="en-US" altLang="zh-TW" dirty="0"/>
          </a:p>
          <a:p>
            <a:endParaRPr lang="en-US" altLang="zh-TW" dirty="0" smtClean="0"/>
          </a:p>
        </p:txBody>
      </p:sp>
      <p:pic>
        <p:nvPicPr>
          <p:cNvPr id="10245" name="Picture 5" descr="http://hi.csdn.net/attachment/201004/30/0_1272614108wtBV.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91584"/>
            <a:ext cx="2257425" cy="619126"/>
          </a:xfrm>
          <a:prstGeom prst="rect">
            <a:avLst/>
          </a:prstGeom>
          <a:noFill/>
          <a:extLst>
            <a:ext uri="{909E8E84-426E-40DD-AFC4-6F175D3DCCD1}">
              <a14:hiddenFill xmlns:a14="http://schemas.microsoft.com/office/drawing/2010/main">
                <a:solidFill>
                  <a:srgbClr val="FFFFFF"/>
                </a:solidFill>
              </a14:hiddenFill>
            </a:ext>
          </a:extLst>
        </p:spPr>
      </p:pic>
      <p:pic>
        <p:nvPicPr>
          <p:cNvPr id="10249" name="Picture 9" descr="相關圖片">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1684723"/>
            <a:ext cx="2664296" cy="1266461"/>
          </a:xfrm>
          <a:prstGeom prst="rect">
            <a:avLst/>
          </a:prstGeom>
          <a:noFill/>
          <a:extLst>
            <a:ext uri="{909E8E84-426E-40DD-AFC4-6F175D3DCCD1}">
              <a14:hiddenFill xmlns:a14="http://schemas.microsoft.com/office/drawing/2010/main">
                <a:solidFill>
                  <a:srgbClr val="FFFFFF"/>
                </a:solidFill>
              </a14:hiddenFill>
            </a:ext>
          </a:extLst>
        </p:spPr>
      </p:pic>
      <p:pic>
        <p:nvPicPr>
          <p:cNvPr id="1025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28" y="3068960"/>
            <a:ext cx="5782098" cy="3967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088" y="4149079"/>
            <a:ext cx="3605491" cy="2173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6071515" y="3501008"/>
            <a:ext cx="1465466" cy="369332"/>
          </a:xfrm>
          <a:prstGeom prst="rect">
            <a:avLst/>
          </a:prstGeom>
          <a:noFill/>
        </p:spPr>
        <p:txBody>
          <a:bodyPr wrap="none" rtlCol="0">
            <a:spAutoFit/>
          </a:bodyPr>
          <a:lstStyle/>
          <a:p>
            <a:r>
              <a:rPr lang="el-GR" altLang="zh-TW" dirty="0" smtClean="0"/>
              <a:t>μ</a:t>
            </a:r>
            <a:r>
              <a:rPr lang="en-US" altLang="zh-TW" dirty="0" smtClean="0"/>
              <a:t>= 0 and </a:t>
            </a:r>
            <a:r>
              <a:rPr lang="el-GR" altLang="zh-TW" dirty="0" smtClean="0"/>
              <a:t>σ</a:t>
            </a:r>
            <a:r>
              <a:rPr lang="en-US" altLang="zh-TW" dirty="0" smtClean="0"/>
              <a:t>=1 </a:t>
            </a:r>
            <a:endParaRPr lang="zh-TW" altLang="en-US"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t>23</a:t>
            </a:fld>
            <a:endParaRPr lang="zh-TW" altLang="en-US"/>
          </a:p>
        </p:txBody>
      </p:sp>
    </p:spTree>
    <p:extLst>
      <p:ext uri="{BB962C8B-B14F-4D97-AF65-F5344CB8AC3E}">
        <p14:creationId xmlns:p14="http://schemas.microsoft.com/office/powerpoint/2010/main" val="3585143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Gaussian Function </a:t>
            </a:r>
            <a:r>
              <a:rPr lang="en-US" altLang="zh-TW" dirty="0" err="1" smtClean="0"/>
              <a:t>2D</a:t>
            </a:r>
            <a:endParaRPr lang="zh-TW" altLang="en-US" dirty="0"/>
          </a:p>
        </p:txBody>
      </p:sp>
      <p:sp>
        <p:nvSpPr>
          <p:cNvPr id="4" name="內容版面配置區 3"/>
          <p:cNvSpPr>
            <a:spLocks noGrp="1"/>
          </p:cNvSpPr>
          <p:nvPr>
            <p:ph idx="1"/>
          </p:nvPr>
        </p:nvSpPr>
        <p:spPr>
          <a:xfrm>
            <a:off x="251520" y="1621730"/>
            <a:ext cx="3322712" cy="4399557"/>
          </a:xfrm>
        </p:spPr>
        <p:txBody>
          <a:bodyPr>
            <a:normAutofit/>
          </a:bodyPr>
          <a:lstStyle/>
          <a:p>
            <a:pPr marL="0" indent="0">
              <a:buNone/>
            </a:pPr>
            <a:r>
              <a:rPr lang="en-US" altLang="zh-TW" dirty="0" smtClean="0"/>
              <a:t>2-dim:</a:t>
            </a:r>
          </a:p>
          <a:p>
            <a:pPr marL="0" indent="0">
              <a:buNone/>
            </a:pPr>
            <a:r>
              <a:rPr lang="en-US" altLang="zh-TW" dirty="0" smtClean="0"/>
              <a:t>   σ=1</a:t>
            </a:r>
          </a:p>
          <a:p>
            <a:pPr marL="0" indent="0">
              <a:buNone/>
            </a:pPr>
            <a:r>
              <a:rPr lang="en-US" altLang="zh-TW" dirty="0" smtClean="0">
                <a:sym typeface="Wingdings" panose="05000000000000000000" pitchFamily="2" charset="2"/>
              </a:rPr>
              <a:t>    </a:t>
            </a:r>
            <a:endParaRPr lang="zh-TW" altLang="en-US" dirty="0"/>
          </a:p>
        </p:txBody>
      </p:sp>
      <p:pic>
        <p:nvPicPr>
          <p:cNvPr id="10247" name="Picture 7" descr="http://hi.csdn.net/attachment/201004/30/0_1272614113m3rq.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2600325" cy="59055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251" y="1639768"/>
            <a:ext cx="294957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字方塊 8"/>
          <p:cNvSpPr txBox="1"/>
          <p:nvPr/>
        </p:nvSpPr>
        <p:spPr>
          <a:xfrm>
            <a:off x="6164269" y="1425878"/>
            <a:ext cx="1781257" cy="369332"/>
          </a:xfrm>
          <a:prstGeom prst="rect">
            <a:avLst/>
          </a:prstGeom>
          <a:noFill/>
        </p:spPr>
        <p:txBody>
          <a:bodyPr wrap="none" rtlCol="0">
            <a:spAutoFit/>
          </a:bodyPr>
          <a:lstStyle/>
          <a:p>
            <a:r>
              <a:rPr lang="el-GR" altLang="zh-TW" dirty="0" smtClean="0"/>
              <a:t>μ</a:t>
            </a:r>
            <a:r>
              <a:rPr lang="en-US" altLang="zh-TW" dirty="0" smtClean="0"/>
              <a:t>= (0,0) and </a:t>
            </a:r>
            <a:r>
              <a:rPr lang="el-GR" altLang="zh-TW" dirty="0" smtClean="0"/>
              <a:t>σ</a:t>
            </a:r>
            <a:r>
              <a:rPr lang="en-US" altLang="zh-TW" dirty="0" smtClean="0"/>
              <a:t>=1 </a:t>
            </a:r>
            <a:endParaRPr lang="zh-TW" altLang="en-US" dirty="0"/>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907511"/>
            <a:ext cx="4235348" cy="1950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8" y="4264573"/>
            <a:ext cx="5200650" cy="264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矩形 4"/>
              <p:cNvSpPr/>
              <p:nvPr/>
            </p:nvSpPr>
            <p:spPr>
              <a:xfrm>
                <a:off x="1264558" y="2791532"/>
                <a:ext cx="1445588" cy="612796"/>
              </a:xfrm>
              <a:prstGeom prst="rect">
                <a:avLst/>
              </a:prstGeom>
            </p:spPr>
            <p:txBody>
              <a:bodyPr wrap="none">
                <a:spAutoFit/>
              </a:bodyPr>
              <a:lstStyle/>
              <a:p>
                <a:pPr>
                  <a:spcAft>
                    <a:spcPts val="0"/>
                  </a:spcAft>
                </a:pPr>
                <a14:m>
                  <m:oMathPara xmlns:m="http://schemas.openxmlformats.org/officeDocument/2006/math">
                    <m:oMathParaPr>
                      <m:jc m:val="centerGroup"/>
                    </m:oMathParaPr>
                    <m:oMath xmlns:m="http://schemas.openxmlformats.org/officeDocument/2006/math">
                      <m:r>
                        <m:rPr>
                          <m:sty m:val="p"/>
                        </m:rPr>
                        <a:rPr lang="en-US" altLang="zh-TW" kern="100">
                          <a:latin typeface="Cambria Math"/>
                          <a:cs typeface="Times New Roman"/>
                        </a:rPr>
                        <m:t>G</m:t>
                      </m:r>
                      <m:d>
                        <m:dPr>
                          <m:ctrlPr>
                            <a:rPr lang="zh-TW" altLang="zh-TW" i="1" kern="100">
                              <a:effectLst/>
                              <a:latin typeface="Cambria Math" panose="02040503050406030204" pitchFamily="18" charset="0"/>
                              <a:ea typeface="Cambria Math"/>
                              <a:cs typeface="Times New Roman"/>
                            </a:rPr>
                          </m:ctrlPr>
                        </m:dPr>
                        <m:e>
                          <m:r>
                            <a:rPr lang="en-US" altLang="zh-TW" kern="100">
                              <a:latin typeface="Cambria Math"/>
                              <a:cs typeface="Times New Roman"/>
                            </a:rPr>
                            <m:t>0,0</m:t>
                          </m:r>
                        </m:e>
                      </m:d>
                      <m:r>
                        <a:rPr lang="en-US" altLang="zh-TW" kern="100">
                          <a:latin typeface="Cambria Math"/>
                          <a:cs typeface="Times New Roman"/>
                        </a:rPr>
                        <m:t>=</m:t>
                      </m:r>
                      <m:f>
                        <m:fPr>
                          <m:ctrlPr>
                            <a:rPr lang="zh-TW" altLang="zh-TW" i="1" kern="100">
                              <a:effectLst/>
                              <a:latin typeface="Cambria Math" panose="02040503050406030204" pitchFamily="18" charset="0"/>
                              <a:ea typeface="Cambria Math"/>
                              <a:cs typeface="Times New Roman"/>
                            </a:rPr>
                          </m:ctrlPr>
                        </m:fPr>
                        <m:num>
                          <m:r>
                            <a:rPr lang="en-US" altLang="zh-TW" i="1" kern="100">
                              <a:latin typeface="Cambria Math"/>
                              <a:cs typeface="Times New Roman"/>
                            </a:rPr>
                            <m:t>1</m:t>
                          </m:r>
                        </m:num>
                        <m:den>
                          <m:r>
                            <a:rPr lang="en-US" altLang="zh-TW" i="1" kern="100">
                              <a:latin typeface="Cambria Math"/>
                              <a:cs typeface="Times New Roman"/>
                            </a:rPr>
                            <m:t>2</m:t>
                          </m:r>
                          <m:r>
                            <a:rPr lang="en-US" altLang="zh-TW" i="1" kern="100">
                              <a:latin typeface="Cambria Math"/>
                              <a:cs typeface="Times New Roman"/>
                            </a:rPr>
                            <m:t>𝜋</m:t>
                          </m:r>
                        </m:den>
                      </m:f>
                    </m:oMath>
                  </m:oMathPara>
                </a14:m>
                <a:endParaRPr lang="zh-TW" altLang="zh-TW" kern="100" dirty="0">
                  <a:cs typeface="Times New Roman"/>
                </a:endParaRPr>
              </a:p>
            </p:txBody>
          </p:sp>
        </mc:Choice>
        <mc:Fallback xmlns="">
          <p:sp>
            <p:nvSpPr>
              <p:cNvPr id="5" name="矩形 4"/>
              <p:cNvSpPr>
                <a:spLocks noRot="1" noChangeAspect="1" noMove="1" noResize="1" noEditPoints="1" noAdjustHandles="1" noChangeArrowheads="1" noChangeShapeType="1" noTextEdit="1"/>
              </p:cNvSpPr>
              <p:nvPr/>
            </p:nvSpPr>
            <p:spPr>
              <a:xfrm>
                <a:off x="1264558" y="2791532"/>
                <a:ext cx="1445588" cy="612796"/>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0" y="3379647"/>
                <a:ext cx="5372699" cy="612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TW">
                          <a:latin typeface="Cambria Math"/>
                          <a:cs typeface="Times New Roman"/>
                        </a:rPr>
                        <m:t>G</m:t>
                      </m:r>
                      <m:d>
                        <m:dPr>
                          <m:ctrlPr>
                            <a:rPr lang="zh-TW" altLang="zh-TW" i="1">
                              <a:effectLst/>
                              <a:latin typeface="Cambria Math" panose="02040503050406030204" pitchFamily="18" charset="0"/>
                              <a:ea typeface="Cambria Math"/>
                            </a:rPr>
                          </m:ctrlPr>
                        </m:dPr>
                        <m:e>
                          <m:r>
                            <a:rPr lang="en-US" altLang="zh-TW">
                              <a:latin typeface="Cambria Math"/>
                              <a:cs typeface="Times New Roman"/>
                            </a:rPr>
                            <m:t>1,0</m:t>
                          </m:r>
                        </m:e>
                      </m:d>
                      <m:r>
                        <a:rPr lang="en-US" altLang="zh-TW">
                          <a:latin typeface="Cambria Math"/>
                          <a:cs typeface="Times New Roman"/>
                        </a:rPr>
                        <m:t>=</m:t>
                      </m:r>
                      <m:r>
                        <m:rPr>
                          <m:sty m:val="p"/>
                        </m:rPr>
                        <a:rPr lang="en-US" altLang="zh-TW">
                          <a:latin typeface="Cambria Math"/>
                          <a:cs typeface="Times New Roman"/>
                        </a:rPr>
                        <m:t>G</m:t>
                      </m:r>
                      <m:d>
                        <m:dPr>
                          <m:ctrlPr>
                            <a:rPr lang="zh-TW" altLang="zh-TW" i="1">
                              <a:effectLst/>
                              <a:latin typeface="Cambria Math" panose="02040503050406030204" pitchFamily="18" charset="0"/>
                              <a:ea typeface="Cambria Math"/>
                            </a:rPr>
                          </m:ctrlPr>
                        </m:dPr>
                        <m:e>
                          <m:r>
                            <a:rPr lang="en-US" altLang="zh-TW">
                              <a:latin typeface="Cambria Math"/>
                              <a:cs typeface="Times New Roman"/>
                            </a:rPr>
                            <m:t>0,1</m:t>
                          </m:r>
                        </m:e>
                      </m:d>
                      <m:r>
                        <a:rPr lang="en-US" altLang="zh-TW">
                          <a:latin typeface="Cambria Math"/>
                          <a:cs typeface="Times New Roman"/>
                        </a:rPr>
                        <m:t>=</m:t>
                      </m:r>
                      <m:r>
                        <m:rPr>
                          <m:sty m:val="p"/>
                        </m:rPr>
                        <a:rPr lang="en-US" altLang="zh-TW">
                          <a:latin typeface="Cambria Math"/>
                          <a:cs typeface="Times New Roman"/>
                        </a:rPr>
                        <m:t>G</m:t>
                      </m:r>
                      <m:d>
                        <m:dPr>
                          <m:ctrlPr>
                            <a:rPr lang="zh-TW" altLang="zh-TW" i="1">
                              <a:effectLst/>
                              <a:latin typeface="Cambria Math" panose="02040503050406030204" pitchFamily="18" charset="0"/>
                              <a:ea typeface="Cambria Math"/>
                            </a:rPr>
                          </m:ctrlPr>
                        </m:dPr>
                        <m:e>
                          <m:r>
                            <a:rPr lang="en-US" altLang="zh-TW" i="1">
                              <a:latin typeface="Cambria Math"/>
                              <a:cs typeface="Times New Roman"/>
                            </a:rPr>
                            <m:t>−</m:t>
                          </m:r>
                          <m:r>
                            <a:rPr lang="en-US" altLang="zh-TW">
                              <a:latin typeface="Cambria Math"/>
                              <a:cs typeface="Times New Roman"/>
                            </a:rPr>
                            <m:t>1,0</m:t>
                          </m:r>
                        </m:e>
                      </m:d>
                      <m:r>
                        <a:rPr lang="en-US" altLang="zh-TW">
                          <a:latin typeface="Cambria Math"/>
                          <a:cs typeface="Times New Roman"/>
                        </a:rPr>
                        <m:t>=</m:t>
                      </m:r>
                      <m:r>
                        <m:rPr>
                          <m:sty m:val="p"/>
                        </m:rPr>
                        <a:rPr lang="en-US" altLang="zh-TW">
                          <a:latin typeface="Cambria Math"/>
                          <a:cs typeface="Times New Roman"/>
                        </a:rPr>
                        <m:t>G</m:t>
                      </m:r>
                      <m:d>
                        <m:dPr>
                          <m:ctrlPr>
                            <a:rPr lang="zh-TW" altLang="zh-TW" i="1">
                              <a:effectLst/>
                              <a:latin typeface="Cambria Math" panose="02040503050406030204" pitchFamily="18" charset="0"/>
                              <a:ea typeface="Cambria Math"/>
                            </a:rPr>
                          </m:ctrlPr>
                        </m:dPr>
                        <m:e>
                          <m:r>
                            <a:rPr lang="en-US" altLang="zh-TW">
                              <a:latin typeface="Cambria Math"/>
                              <a:cs typeface="Times New Roman"/>
                            </a:rPr>
                            <m:t>0,</m:t>
                          </m:r>
                          <m:r>
                            <a:rPr lang="en-US" altLang="zh-TW" i="1">
                              <a:latin typeface="Cambria Math"/>
                              <a:cs typeface="Times New Roman"/>
                            </a:rPr>
                            <m:t>−</m:t>
                          </m:r>
                          <m:r>
                            <a:rPr lang="en-US" altLang="zh-TW">
                              <a:latin typeface="Cambria Math"/>
                              <a:cs typeface="Times New Roman"/>
                            </a:rPr>
                            <m:t>1</m:t>
                          </m:r>
                        </m:e>
                      </m:d>
                      <m:r>
                        <a:rPr lang="en-US" altLang="zh-TW">
                          <a:latin typeface="Cambria Math"/>
                          <a:cs typeface="Times New Roman"/>
                        </a:rPr>
                        <m:t>=</m:t>
                      </m:r>
                      <m:f>
                        <m:fPr>
                          <m:ctrlPr>
                            <a:rPr lang="zh-TW" altLang="zh-TW" i="1">
                              <a:effectLst/>
                              <a:latin typeface="Cambria Math" panose="02040503050406030204" pitchFamily="18" charset="0"/>
                              <a:ea typeface="Cambria Math"/>
                            </a:rPr>
                          </m:ctrlPr>
                        </m:fPr>
                        <m:num>
                          <m:r>
                            <a:rPr lang="en-US" altLang="zh-TW" i="1">
                              <a:latin typeface="Cambria Math"/>
                              <a:cs typeface="Times New Roman"/>
                            </a:rPr>
                            <m:t>1</m:t>
                          </m:r>
                        </m:num>
                        <m:den>
                          <m:r>
                            <a:rPr lang="en-US" altLang="zh-TW" i="1">
                              <a:latin typeface="Cambria Math"/>
                              <a:cs typeface="Times New Roman"/>
                            </a:rPr>
                            <m:t>2</m:t>
                          </m:r>
                          <m:r>
                            <a:rPr lang="en-US" altLang="zh-TW" i="1">
                              <a:latin typeface="Cambria Math"/>
                              <a:cs typeface="Times New Roman"/>
                            </a:rPr>
                            <m:t>𝜋</m:t>
                          </m:r>
                        </m:den>
                      </m:f>
                      <m:sSup>
                        <m:sSupPr>
                          <m:ctrlPr>
                            <a:rPr lang="zh-TW" altLang="zh-TW" i="1">
                              <a:effectLst/>
                              <a:latin typeface="Cambria Math" panose="02040503050406030204" pitchFamily="18" charset="0"/>
                              <a:ea typeface="Cambria Math"/>
                            </a:rPr>
                          </m:ctrlPr>
                        </m:sSupPr>
                        <m:e>
                          <m:r>
                            <a:rPr lang="en-US" altLang="zh-TW" i="1">
                              <a:latin typeface="Cambria Math"/>
                              <a:cs typeface="Times New Roman"/>
                            </a:rPr>
                            <m:t>𝑒</m:t>
                          </m:r>
                        </m:e>
                        <m:sup>
                          <m:r>
                            <a:rPr lang="en-US" altLang="zh-TW" i="1">
                              <a:latin typeface="Cambria Math"/>
                              <a:cs typeface="Times New Roman"/>
                            </a:rPr>
                            <m:t>(−0.5)</m:t>
                          </m:r>
                        </m:sup>
                      </m:sSup>
                    </m:oMath>
                  </m:oMathPara>
                </a14:m>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0" y="3379647"/>
                <a:ext cx="5372699" cy="612796"/>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7504" y="4007246"/>
                <a:ext cx="5472608" cy="612796"/>
              </a:xfrm>
              <a:prstGeom prst="rect">
                <a:avLst/>
              </a:prstGeom>
            </p:spPr>
            <p:txBody>
              <a:bodyPr wrap="square">
                <a:spAutoFit/>
              </a:bodyPr>
              <a:lstStyle/>
              <a:p>
                <a:pPr>
                  <a:spcAft>
                    <a:spcPts val="0"/>
                  </a:spcAft>
                </a:pPr>
                <a14:m>
                  <m:oMathPara xmlns:m="http://schemas.openxmlformats.org/officeDocument/2006/math">
                    <m:oMathParaPr>
                      <m:jc m:val="centerGroup"/>
                    </m:oMathParaPr>
                    <m:oMath xmlns:m="http://schemas.openxmlformats.org/officeDocument/2006/math">
                      <m:r>
                        <m:rPr>
                          <m:sty m:val="p"/>
                        </m:rPr>
                        <a:rPr lang="en-US" altLang="zh-TW" kern="100">
                          <a:latin typeface="Cambria Math"/>
                          <a:cs typeface="Times New Roman"/>
                        </a:rPr>
                        <m:t>G</m:t>
                      </m:r>
                      <m:d>
                        <m:dPr>
                          <m:ctrlPr>
                            <a:rPr lang="zh-TW" altLang="zh-TW" i="1" kern="100">
                              <a:effectLst/>
                              <a:latin typeface="Cambria Math" panose="02040503050406030204" pitchFamily="18" charset="0"/>
                              <a:ea typeface="Cambria Math"/>
                              <a:cs typeface="Times New Roman"/>
                            </a:rPr>
                          </m:ctrlPr>
                        </m:dPr>
                        <m:e>
                          <m:r>
                            <a:rPr lang="en-US" altLang="zh-TW" kern="100">
                              <a:latin typeface="Cambria Math"/>
                              <a:cs typeface="Times New Roman"/>
                            </a:rPr>
                            <m:t>1,1</m:t>
                          </m:r>
                        </m:e>
                      </m:d>
                      <m:r>
                        <a:rPr lang="en-US" altLang="zh-TW" kern="100">
                          <a:latin typeface="Cambria Math"/>
                          <a:cs typeface="Times New Roman"/>
                        </a:rPr>
                        <m:t>=</m:t>
                      </m:r>
                      <m:r>
                        <m:rPr>
                          <m:sty m:val="p"/>
                        </m:rPr>
                        <a:rPr lang="en-US" altLang="zh-TW" kern="100">
                          <a:latin typeface="Cambria Math"/>
                          <a:cs typeface="Times New Roman"/>
                        </a:rPr>
                        <m:t>G</m:t>
                      </m:r>
                      <m:d>
                        <m:dPr>
                          <m:ctrlPr>
                            <a:rPr lang="zh-TW" altLang="zh-TW" i="1" kern="100">
                              <a:effectLst/>
                              <a:latin typeface="Cambria Math" panose="02040503050406030204" pitchFamily="18" charset="0"/>
                              <a:ea typeface="Cambria Math"/>
                              <a:cs typeface="Times New Roman"/>
                            </a:rPr>
                          </m:ctrlPr>
                        </m:dPr>
                        <m:e>
                          <m:r>
                            <a:rPr lang="en-US" altLang="zh-TW" i="1" kern="100">
                              <a:latin typeface="Cambria Math"/>
                              <a:cs typeface="Times New Roman"/>
                            </a:rPr>
                            <m:t>−</m:t>
                          </m:r>
                          <m:r>
                            <a:rPr lang="en-US" altLang="zh-TW" kern="100">
                              <a:latin typeface="Cambria Math"/>
                              <a:cs typeface="Times New Roman"/>
                            </a:rPr>
                            <m:t>1,1</m:t>
                          </m:r>
                        </m:e>
                      </m:d>
                      <m:r>
                        <a:rPr lang="en-US" altLang="zh-TW" kern="100">
                          <a:latin typeface="Cambria Math"/>
                          <a:cs typeface="Times New Roman"/>
                        </a:rPr>
                        <m:t>=</m:t>
                      </m:r>
                      <m:r>
                        <m:rPr>
                          <m:sty m:val="p"/>
                        </m:rPr>
                        <a:rPr lang="en-US" altLang="zh-TW" kern="100">
                          <a:latin typeface="Cambria Math"/>
                          <a:cs typeface="Times New Roman"/>
                        </a:rPr>
                        <m:t>G</m:t>
                      </m:r>
                      <m:d>
                        <m:dPr>
                          <m:ctrlPr>
                            <a:rPr lang="zh-TW" altLang="zh-TW" i="1" kern="100">
                              <a:effectLst/>
                              <a:latin typeface="Cambria Math" panose="02040503050406030204" pitchFamily="18" charset="0"/>
                              <a:ea typeface="Cambria Math"/>
                              <a:cs typeface="Times New Roman"/>
                            </a:rPr>
                          </m:ctrlPr>
                        </m:dPr>
                        <m:e>
                          <m:r>
                            <a:rPr lang="en-US" altLang="zh-TW" i="1" kern="100">
                              <a:latin typeface="Cambria Math"/>
                              <a:cs typeface="Times New Roman"/>
                            </a:rPr>
                            <m:t>−</m:t>
                          </m:r>
                          <m:r>
                            <a:rPr lang="en-US" altLang="zh-TW" kern="100">
                              <a:latin typeface="Cambria Math"/>
                              <a:cs typeface="Times New Roman"/>
                            </a:rPr>
                            <m:t>1,</m:t>
                          </m:r>
                          <m:r>
                            <a:rPr lang="en-US" altLang="zh-TW" i="1" kern="100">
                              <a:latin typeface="Cambria Math"/>
                              <a:cs typeface="Times New Roman"/>
                            </a:rPr>
                            <m:t>−</m:t>
                          </m:r>
                          <m:r>
                            <a:rPr lang="en-US" altLang="zh-TW" kern="100">
                              <a:latin typeface="Cambria Math"/>
                              <a:cs typeface="Times New Roman"/>
                            </a:rPr>
                            <m:t>1</m:t>
                          </m:r>
                        </m:e>
                      </m:d>
                      <m:r>
                        <a:rPr lang="en-US" altLang="zh-TW" kern="100">
                          <a:latin typeface="Cambria Math"/>
                          <a:cs typeface="Times New Roman"/>
                        </a:rPr>
                        <m:t>=</m:t>
                      </m:r>
                      <m:r>
                        <m:rPr>
                          <m:sty m:val="p"/>
                        </m:rPr>
                        <a:rPr lang="en-US" altLang="zh-TW" kern="100">
                          <a:latin typeface="Cambria Math"/>
                          <a:cs typeface="Times New Roman"/>
                        </a:rPr>
                        <m:t>G</m:t>
                      </m:r>
                      <m:d>
                        <m:dPr>
                          <m:ctrlPr>
                            <a:rPr lang="zh-TW" altLang="zh-TW" i="1" kern="100">
                              <a:effectLst/>
                              <a:latin typeface="Cambria Math" panose="02040503050406030204" pitchFamily="18" charset="0"/>
                              <a:ea typeface="Cambria Math"/>
                              <a:cs typeface="Times New Roman"/>
                            </a:rPr>
                          </m:ctrlPr>
                        </m:dPr>
                        <m:e>
                          <m:r>
                            <a:rPr lang="en-US" altLang="zh-TW" kern="100">
                              <a:latin typeface="Cambria Math"/>
                              <a:cs typeface="Times New Roman"/>
                            </a:rPr>
                            <m:t>1,</m:t>
                          </m:r>
                          <m:r>
                            <a:rPr lang="en-US" altLang="zh-TW" i="1" kern="100">
                              <a:latin typeface="Cambria Math"/>
                              <a:cs typeface="Times New Roman"/>
                            </a:rPr>
                            <m:t>−</m:t>
                          </m:r>
                          <m:r>
                            <a:rPr lang="en-US" altLang="zh-TW" kern="100">
                              <a:latin typeface="Cambria Math"/>
                              <a:cs typeface="Times New Roman"/>
                            </a:rPr>
                            <m:t>1</m:t>
                          </m:r>
                        </m:e>
                      </m:d>
                      <m:r>
                        <a:rPr lang="en-US" altLang="zh-TW" kern="100">
                          <a:latin typeface="Cambria Math"/>
                          <a:cs typeface="Times New Roman"/>
                        </a:rPr>
                        <m:t>=</m:t>
                      </m:r>
                      <m:f>
                        <m:fPr>
                          <m:ctrlPr>
                            <a:rPr lang="zh-TW" altLang="zh-TW" i="1" kern="100">
                              <a:effectLst/>
                              <a:latin typeface="Cambria Math" panose="02040503050406030204" pitchFamily="18" charset="0"/>
                              <a:ea typeface="Cambria Math"/>
                              <a:cs typeface="Times New Roman"/>
                            </a:rPr>
                          </m:ctrlPr>
                        </m:fPr>
                        <m:num>
                          <m:r>
                            <a:rPr lang="en-US" altLang="zh-TW" i="1" kern="100">
                              <a:latin typeface="Cambria Math"/>
                              <a:cs typeface="Times New Roman"/>
                            </a:rPr>
                            <m:t>1</m:t>
                          </m:r>
                        </m:num>
                        <m:den>
                          <m:r>
                            <a:rPr lang="en-US" altLang="zh-TW" i="1" kern="100">
                              <a:latin typeface="Cambria Math"/>
                              <a:cs typeface="Times New Roman"/>
                            </a:rPr>
                            <m:t>2</m:t>
                          </m:r>
                          <m:r>
                            <a:rPr lang="en-US" altLang="zh-TW" i="1" kern="100">
                              <a:latin typeface="Cambria Math"/>
                              <a:cs typeface="Times New Roman"/>
                            </a:rPr>
                            <m:t>𝜋</m:t>
                          </m:r>
                        </m:den>
                      </m:f>
                      <m:sSup>
                        <m:sSupPr>
                          <m:ctrlPr>
                            <a:rPr lang="zh-TW" altLang="zh-TW" i="1" kern="100">
                              <a:effectLst/>
                              <a:latin typeface="Cambria Math" panose="02040503050406030204" pitchFamily="18" charset="0"/>
                              <a:ea typeface="Cambria Math"/>
                              <a:cs typeface="Times New Roman"/>
                            </a:rPr>
                          </m:ctrlPr>
                        </m:sSupPr>
                        <m:e>
                          <m:r>
                            <a:rPr lang="en-US" altLang="zh-TW" i="1" kern="100">
                              <a:latin typeface="Cambria Math"/>
                              <a:cs typeface="Times New Roman"/>
                            </a:rPr>
                            <m:t>𝑒</m:t>
                          </m:r>
                        </m:e>
                        <m:sup>
                          <m:r>
                            <a:rPr lang="en-US" altLang="zh-TW" i="1" kern="100">
                              <a:latin typeface="Cambria Math"/>
                              <a:cs typeface="Times New Roman"/>
                            </a:rPr>
                            <m:t>(−1)</m:t>
                          </m:r>
                        </m:sup>
                      </m:sSup>
                    </m:oMath>
                  </m:oMathPara>
                </a14:m>
                <a:endParaRPr lang="zh-TW" altLang="zh-TW" kern="100" dirty="0">
                  <a:cs typeface="Times New Roman"/>
                </a:endParaRPr>
              </a:p>
            </p:txBody>
          </p:sp>
        </mc:Choice>
        <mc:Fallback xmlns="">
          <p:sp>
            <p:nvSpPr>
              <p:cNvPr id="7" name="矩形 6"/>
              <p:cNvSpPr>
                <a:spLocks noRot="1" noChangeAspect="1" noMove="1" noResize="1" noEditPoints="1" noAdjustHandles="1" noChangeArrowheads="1" noChangeShapeType="1" noTextEdit="1"/>
              </p:cNvSpPr>
              <p:nvPr/>
            </p:nvSpPr>
            <p:spPr>
              <a:xfrm>
                <a:off x="107504" y="4007246"/>
                <a:ext cx="5472608" cy="612796"/>
              </a:xfrm>
              <a:prstGeom prst="rect">
                <a:avLst/>
              </a:prstGeom>
              <a:blipFill rotWithShape="1">
                <a:blip r:embed="rId8"/>
                <a:stretch>
                  <a:fillRect/>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73DA0BB7-265A-403C-9275-D587AB510EDC}" type="slidenum">
              <a:rPr lang="zh-TW" altLang="en-US" smtClean="0"/>
              <a:t>24</a:t>
            </a:fld>
            <a:endParaRPr lang="zh-TW" altLang="en-US"/>
          </a:p>
        </p:txBody>
      </p:sp>
    </p:spTree>
    <p:extLst>
      <p:ext uri="{BB962C8B-B14F-4D97-AF65-F5344CB8AC3E}">
        <p14:creationId xmlns:p14="http://schemas.microsoft.com/office/powerpoint/2010/main" val="1825877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Gaussian </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3" y="1525985"/>
            <a:ext cx="2376264" cy="4738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25</a:t>
            </a:fld>
            <a:endParaRPr lang="zh-TW" altLang="en-US"/>
          </a:p>
        </p:txBody>
      </p:sp>
    </p:spTree>
    <p:extLst>
      <p:ext uri="{BB962C8B-B14F-4D97-AF65-F5344CB8AC3E}">
        <p14:creationId xmlns:p14="http://schemas.microsoft.com/office/powerpoint/2010/main" val="2003903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63620"/>
            <a:ext cx="7002463"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9" y="3478365"/>
            <a:ext cx="7154863"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投影片編號版面配置區 1"/>
          <p:cNvSpPr>
            <a:spLocks noGrp="1"/>
          </p:cNvSpPr>
          <p:nvPr>
            <p:ph type="sldNum" sz="quarter" idx="12"/>
          </p:nvPr>
        </p:nvSpPr>
        <p:spPr/>
        <p:txBody>
          <a:bodyPr/>
          <a:lstStyle/>
          <a:p>
            <a:fld id="{73DA0BB7-265A-403C-9275-D587AB510EDC}" type="slidenum">
              <a:rPr lang="zh-TW" altLang="en-US" smtClean="0"/>
              <a:t>26</a:t>
            </a:fld>
            <a:endParaRPr lang="zh-TW" altLang="en-US"/>
          </a:p>
        </p:txBody>
      </p:sp>
    </p:spTree>
    <p:extLst>
      <p:ext uri="{BB962C8B-B14F-4D97-AF65-F5344CB8AC3E}">
        <p14:creationId xmlns:p14="http://schemas.microsoft.com/office/powerpoint/2010/main" val="459295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convolve2d</a:t>
            </a:r>
            <a:endParaRPr lang="zh-TW" altLang="en-US" dirty="0"/>
          </a:p>
        </p:txBody>
      </p:sp>
      <p:sp>
        <p:nvSpPr>
          <p:cNvPr id="3" name="內容版面配置區 2"/>
          <p:cNvSpPr>
            <a:spLocks noGrp="1"/>
          </p:cNvSpPr>
          <p:nvPr>
            <p:ph idx="1"/>
          </p:nvPr>
        </p:nvSpPr>
        <p:spPr>
          <a:xfrm>
            <a:off x="467544" y="1331268"/>
            <a:ext cx="7848872" cy="3537892"/>
          </a:xfrm>
        </p:spPr>
        <p:txBody>
          <a:bodyPr>
            <a:normAutofit/>
          </a:bodyPr>
          <a:lstStyle/>
          <a:p>
            <a:r>
              <a:rPr lang="en-US" altLang="zh-TW" dirty="0" smtClean="0"/>
              <a:t> </a:t>
            </a:r>
            <a:r>
              <a:rPr lang="en-US" altLang="zh-TW" dirty="0" err="1" smtClean="0">
                <a:solidFill>
                  <a:srgbClr val="FF0000"/>
                </a:solidFill>
              </a:rPr>
              <a:t>scipy.signal.convolve2d</a:t>
            </a:r>
            <a:r>
              <a:rPr lang="en-US" altLang="zh-TW" dirty="0" smtClean="0">
                <a:solidFill>
                  <a:srgbClr val="FF0000"/>
                </a:solidFill>
              </a:rPr>
              <a:t>(</a:t>
            </a:r>
            <a:r>
              <a:rPr lang="en-US" altLang="zh-TW" dirty="0" err="1" smtClean="0">
                <a:solidFill>
                  <a:srgbClr val="FF0000"/>
                </a:solidFill>
              </a:rPr>
              <a:t>f,g,shape</a:t>
            </a:r>
            <a:r>
              <a:rPr lang="en-US" altLang="zh-TW" dirty="0">
                <a:solidFill>
                  <a:srgbClr val="FF0000"/>
                </a:solidFill>
              </a:rPr>
              <a:t>)</a:t>
            </a:r>
          </a:p>
          <a:p>
            <a:r>
              <a:rPr lang="en-US" altLang="zh-TW" dirty="0" smtClean="0"/>
              <a:t> </a:t>
            </a:r>
            <a:r>
              <a:rPr lang="en-US" altLang="zh-TW" dirty="0"/>
              <a:t>shape = ‘full’: output size is sum of sizes of f and g</a:t>
            </a:r>
          </a:p>
          <a:p>
            <a:r>
              <a:rPr lang="en-US" altLang="zh-TW" dirty="0" smtClean="0"/>
              <a:t> </a:t>
            </a:r>
            <a:r>
              <a:rPr lang="en-US" altLang="zh-TW" dirty="0"/>
              <a:t>shape = ‘same’: output size is same as f</a:t>
            </a:r>
          </a:p>
          <a:p>
            <a:r>
              <a:rPr lang="en-US" altLang="zh-TW" dirty="0" smtClean="0"/>
              <a:t> </a:t>
            </a:r>
            <a:r>
              <a:rPr lang="en-US" altLang="zh-TW" dirty="0"/>
              <a:t>shape = ‘valid’: output size is difference of sizes of f, </a:t>
            </a:r>
            <a:r>
              <a:rPr lang="en-US" altLang="zh-TW" dirty="0" smtClean="0"/>
              <a:t>g</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27</a:t>
            </a:fld>
            <a:endParaRPr lang="zh-TW" alt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5085184"/>
            <a:ext cx="5173663"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506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588" y="1254424"/>
            <a:ext cx="7416824" cy="5284488"/>
          </a:xfr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28</a:t>
            </a:fld>
            <a:endParaRPr lang="zh-TW" altLang="en-US"/>
          </a:p>
        </p:txBody>
      </p:sp>
    </p:spTree>
    <p:extLst>
      <p:ext uri="{BB962C8B-B14F-4D97-AF65-F5344CB8AC3E}">
        <p14:creationId xmlns:p14="http://schemas.microsoft.com/office/powerpoint/2010/main" val="1481705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CN" altLang="en-US" dirty="0" smtClean="0"/>
              <a:t>矩陣旋轉</a:t>
            </a:r>
            <a:r>
              <a:rPr lang="en-US" altLang="zh-CN" dirty="0" smtClean="0"/>
              <a:t>90°</a:t>
            </a:r>
            <a:r>
              <a:rPr lang="zh-CN" altLang="en-US" dirty="0" smtClean="0"/>
              <a:t>函數：</a:t>
            </a:r>
            <a:br>
              <a:rPr lang="zh-CN" altLang="en-US" dirty="0" smtClean="0"/>
            </a:br>
            <a:endParaRPr lang="zh-TW" altLang="en-US" dirty="0"/>
          </a:p>
        </p:txBody>
      </p:sp>
      <p:sp>
        <p:nvSpPr>
          <p:cNvPr id="3" name="內容版面配置區 2"/>
          <p:cNvSpPr>
            <a:spLocks noGrp="1"/>
          </p:cNvSpPr>
          <p:nvPr>
            <p:ph idx="1"/>
          </p:nvPr>
        </p:nvSpPr>
        <p:spPr>
          <a:xfrm>
            <a:off x="457200" y="1600200"/>
            <a:ext cx="8229600" cy="5121275"/>
          </a:xfrm>
        </p:spPr>
        <p:txBody>
          <a:bodyPr>
            <a:normAutofit/>
          </a:bodyPr>
          <a:lstStyle/>
          <a:p>
            <a:pPr marL="0" indent="0">
              <a:buNone/>
            </a:pPr>
            <a:r>
              <a:rPr lang="en-US" altLang="zh-CN" dirty="0" smtClean="0"/>
              <a:t>np.rot90(</a:t>
            </a:r>
            <a:r>
              <a:rPr lang="en-US" altLang="zh-CN" dirty="0" err="1" smtClean="0"/>
              <a:t>m,k</a:t>
            </a:r>
            <a:r>
              <a:rPr lang="en-US" altLang="zh-CN" dirty="0" smtClean="0"/>
              <a:t>=1,axes</a:t>
            </a:r>
            <a:r>
              <a:rPr lang="en-US" altLang="zh-CN" dirty="0"/>
              <a:t>=(0,1</a:t>
            </a:r>
            <a:r>
              <a:rPr lang="en-US" altLang="zh-CN" dirty="0" smtClean="0"/>
              <a:t>))</a:t>
            </a:r>
            <a:endParaRPr lang="en-US" altLang="zh-CN" dirty="0"/>
          </a:p>
          <a:p>
            <a:r>
              <a:rPr lang="en-US" altLang="zh-CN" dirty="0"/>
              <a:t>m</a:t>
            </a:r>
            <a:r>
              <a:rPr lang="en-US" altLang="zh-CN" dirty="0" smtClean="0"/>
              <a:t>:</a:t>
            </a:r>
            <a:r>
              <a:rPr lang="zh-CN" altLang="en-US" dirty="0" smtClean="0"/>
              <a:t>兩個或多個維度的陣列。</a:t>
            </a:r>
            <a:endParaRPr lang="zh-CN" altLang="en-US" dirty="0"/>
          </a:p>
          <a:p>
            <a:r>
              <a:rPr lang="en-US" altLang="zh-CN" dirty="0"/>
              <a:t>k</a:t>
            </a:r>
            <a:r>
              <a:rPr lang="en-US" altLang="zh-CN" dirty="0" smtClean="0"/>
              <a:t>:</a:t>
            </a:r>
            <a:r>
              <a:rPr lang="zh-CN" altLang="en-US" dirty="0" smtClean="0"/>
              <a:t>矩陣旋轉</a:t>
            </a:r>
            <a:r>
              <a:rPr lang="en-US" altLang="zh-CN" dirty="0" smtClean="0"/>
              <a:t>90</a:t>
            </a:r>
            <a:r>
              <a:rPr lang="zh-CN" altLang="en-US" dirty="0" smtClean="0"/>
              <a:t>度的次數</a:t>
            </a:r>
            <a:endParaRPr lang="zh-CN" altLang="en-US" dirty="0"/>
          </a:p>
          <a:p>
            <a:r>
              <a:rPr lang="en-US" altLang="zh-CN" dirty="0"/>
              <a:t>axes</a:t>
            </a:r>
            <a:r>
              <a:rPr lang="en-US" altLang="zh-CN" dirty="0" smtClean="0"/>
              <a:t>:</a:t>
            </a:r>
            <a:r>
              <a:rPr lang="zh-CN" altLang="en-US" dirty="0" smtClean="0"/>
              <a:t>陣列在由座標軸定義的平面中旋轉。座標軸必須不同。</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29</a:t>
            </a:fld>
            <a:endParaRPr lang="zh-TW" altLang="en-US"/>
          </a:p>
        </p:txBody>
      </p:sp>
      <p:pic>
        <p:nvPicPr>
          <p:cNvPr id="6" name="圖片 5"/>
          <p:cNvPicPr>
            <a:picLocks noChangeAspect="1"/>
          </p:cNvPicPr>
          <p:nvPr/>
        </p:nvPicPr>
        <p:blipFill>
          <a:blip r:embed="rId2"/>
          <a:stretch>
            <a:fillRect/>
          </a:stretch>
        </p:blipFill>
        <p:spPr>
          <a:xfrm>
            <a:off x="6156176" y="4077072"/>
            <a:ext cx="1566603" cy="2564507"/>
          </a:xfrm>
          <a:prstGeom prst="rect">
            <a:avLst/>
          </a:prstGeom>
        </p:spPr>
      </p:pic>
    </p:spTree>
    <p:extLst>
      <p:ext uri="{BB962C8B-B14F-4D97-AF65-F5344CB8AC3E}">
        <p14:creationId xmlns:p14="http://schemas.microsoft.com/office/powerpoint/2010/main" val="199200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79"/>
            <a:ext cx="7776864" cy="26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內容版面配置區 4"/>
          <p:cNvSpPr txBox="1">
            <a:spLocks noGrp="1"/>
          </p:cNvSpPr>
          <p:nvPr>
            <p:ph idx="1"/>
          </p:nvPr>
        </p:nvSpPr>
        <p:spPr>
          <a:xfrm>
            <a:off x="457200" y="1600200"/>
            <a:ext cx="6499343" cy="584775"/>
          </a:xfrm>
          <a:prstGeom prst="rect">
            <a:avLst/>
          </a:prstGeom>
          <a:noFill/>
        </p:spPr>
        <p:txBody>
          <a:bodyPr wrap="none" rtlCol="0">
            <a:spAutoFit/>
          </a:bodyPr>
          <a:lstStyle/>
          <a:p>
            <a:r>
              <a:rPr lang="en-US" altLang="zh-TW" dirty="0" smtClean="0"/>
              <a:t>Dirac Function  </a:t>
            </a:r>
            <a:r>
              <a:rPr lang="en-US" altLang="zh-TW" dirty="0" smtClean="0">
                <a:sym typeface="Wingdings" panose="05000000000000000000" pitchFamily="2" charset="2"/>
              </a:rPr>
              <a:t>Discrete function </a:t>
            </a:r>
            <a:endParaRPr lang="zh-TW" altLang="en-US"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t>3</a:t>
            </a:fld>
            <a:endParaRPr lang="zh-TW" altLang="en-US"/>
          </a:p>
        </p:txBody>
      </p:sp>
    </p:spTree>
    <p:extLst>
      <p:ext uri="{BB962C8B-B14F-4D97-AF65-F5344CB8AC3E}">
        <p14:creationId xmlns:p14="http://schemas.microsoft.com/office/powerpoint/2010/main" val="331427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dirty="0"/>
              <a:t>x = </a:t>
            </a:r>
            <a:r>
              <a:rPr lang="en-US" altLang="zh-TW" dirty="0" err="1"/>
              <a:t>np.array</a:t>
            </a:r>
            <a:r>
              <a:rPr lang="en-US" altLang="zh-TW" dirty="0"/>
              <a:t>([[1, 1, 1, 0, 0], </a:t>
            </a:r>
            <a:r>
              <a:rPr lang="en-US" altLang="zh-TW" dirty="0" smtClean="0"/>
              <a:t> </a:t>
            </a:r>
            <a:r>
              <a:rPr lang="en-US" altLang="zh-TW" dirty="0"/>
              <a:t>[0, 1, 1, 1, 0], </a:t>
            </a:r>
            <a:r>
              <a:rPr lang="en-US" altLang="zh-TW" dirty="0" smtClean="0"/>
              <a:t>[0</a:t>
            </a:r>
            <a:r>
              <a:rPr lang="en-US" altLang="zh-TW" dirty="0"/>
              <a:t>, 0, 1, 1, 1], </a:t>
            </a:r>
            <a:r>
              <a:rPr lang="en-US" altLang="zh-TW" dirty="0" smtClean="0"/>
              <a:t>[0</a:t>
            </a:r>
            <a:r>
              <a:rPr lang="en-US" altLang="zh-TW" dirty="0"/>
              <a:t>, 0, 1, 1, 0], </a:t>
            </a:r>
            <a:endParaRPr lang="en-US" altLang="zh-TW" dirty="0" smtClean="0"/>
          </a:p>
          <a:p>
            <a:pPr marL="0" indent="0">
              <a:buNone/>
            </a:pPr>
            <a:r>
              <a:rPr lang="en-US" altLang="zh-TW" dirty="0" smtClean="0"/>
              <a:t> </a:t>
            </a:r>
            <a:r>
              <a:rPr lang="en-US" altLang="zh-TW" dirty="0"/>
              <a:t>[0, 1, 1, 0, 0]], </a:t>
            </a:r>
            <a:r>
              <a:rPr lang="en-US" altLang="zh-TW" dirty="0" err="1" smtClean="0"/>
              <a:t>dtype</a:t>
            </a:r>
            <a:r>
              <a:rPr lang="en-US" altLang="zh-TW" dirty="0"/>
              <a:t>='float') </a:t>
            </a:r>
          </a:p>
          <a:p>
            <a:pPr marL="0" indent="0">
              <a:buNone/>
            </a:pPr>
            <a:r>
              <a:rPr lang="en-US" altLang="zh-TW" dirty="0" smtClean="0"/>
              <a:t> </a:t>
            </a:r>
            <a:r>
              <a:rPr lang="en-US" altLang="zh-TW" dirty="0" err="1"/>
              <a:t>w_k</a:t>
            </a:r>
            <a:r>
              <a:rPr lang="en-US" altLang="zh-TW" dirty="0"/>
              <a:t> = </a:t>
            </a:r>
            <a:r>
              <a:rPr lang="en-US" altLang="zh-TW" dirty="0" err="1"/>
              <a:t>np.array</a:t>
            </a:r>
            <a:r>
              <a:rPr lang="en-US" altLang="zh-TW" dirty="0"/>
              <a:t>([[1, 0, 1], </a:t>
            </a:r>
            <a:r>
              <a:rPr lang="en-US" altLang="zh-TW" dirty="0" smtClean="0"/>
              <a:t> </a:t>
            </a:r>
            <a:r>
              <a:rPr lang="en-US" altLang="zh-TW" dirty="0"/>
              <a:t>[0, 1, 0], </a:t>
            </a:r>
            <a:r>
              <a:rPr lang="en-US" altLang="zh-TW" dirty="0" smtClean="0"/>
              <a:t> </a:t>
            </a:r>
            <a:r>
              <a:rPr lang="en-US" altLang="zh-TW" dirty="0"/>
              <a:t>[1, 0, 1],], </a:t>
            </a:r>
            <a:r>
              <a:rPr lang="en-US" altLang="zh-TW" dirty="0" smtClean="0"/>
              <a:t>  </a:t>
            </a:r>
            <a:r>
              <a:rPr lang="en-US" altLang="zh-TW" dirty="0" err="1"/>
              <a:t>dtype</a:t>
            </a:r>
            <a:r>
              <a:rPr lang="en-US" altLang="zh-TW" dirty="0"/>
              <a:t>='float') </a:t>
            </a:r>
          </a:p>
          <a:p>
            <a:pPr marL="0" indent="0">
              <a:buNone/>
            </a:pPr>
            <a:r>
              <a:rPr lang="en-US" altLang="zh-TW" dirty="0" smtClean="0">
                <a:solidFill>
                  <a:srgbClr val="FF0000"/>
                </a:solidFill>
              </a:rPr>
              <a:t> </a:t>
            </a:r>
            <a:r>
              <a:rPr lang="en-US" altLang="zh-TW" dirty="0" err="1">
                <a:solidFill>
                  <a:srgbClr val="FF0000"/>
                </a:solidFill>
              </a:rPr>
              <a:t>w_k</a:t>
            </a:r>
            <a:r>
              <a:rPr lang="en-US" altLang="zh-TW" dirty="0">
                <a:solidFill>
                  <a:srgbClr val="FF0000"/>
                </a:solidFill>
              </a:rPr>
              <a:t> = np.rot90(</a:t>
            </a:r>
            <a:r>
              <a:rPr lang="en-US" altLang="zh-TW" dirty="0" err="1">
                <a:solidFill>
                  <a:srgbClr val="FF0000"/>
                </a:solidFill>
              </a:rPr>
              <a:t>w_k</a:t>
            </a:r>
            <a:r>
              <a:rPr lang="en-US" altLang="zh-TW" dirty="0">
                <a:solidFill>
                  <a:srgbClr val="FF0000"/>
                </a:solidFill>
              </a:rPr>
              <a:t>, 2) </a:t>
            </a:r>
            <a:endParaRPr lang="en-US" altLang="zh-TW" dirty="0" smtClean="0">
              <a:solidFill>
                <a:srgbClr val="FF0000"/>
              </a:solidFill>
            </a:endParaRPr>
          </a:p>
          <a:p>
            <a:pPr marL="0" indent="0">
              <a:buNone/>
            </a:pPr>
            <a:r>
              <a:rPr lang="en-US" altLang="zh-TW" dirty="0" smtClean="0"/>
              <a:t>print (</a:t>
            </a:r>
            <a:r>
              <a:rPr lang="en-US" altLang="zh-TW" dirty="0" err="1" smtClean="0"/>
              <a:t>x.shape</a:t>
            </a:r>
            <a:r>
              <a:rPr lang="en-US" altLang="zh-TW" dirty="0"/>
              <a:t>, </a:t>
            </a:r>
            <a:r>
              <a:rPr lang="en-US" altLang="zh-TW" dirty="0" err="1" smtClean="0"/>
              <a:t>w_k.shape</a:t>
            </a:r>
            <a:r>
              <a:rPr lang="en-US" altLang="zh-TW" dirty="0" smtClean="0"/>
              <a:t>)</a:t>
            </a:r>
          </a:p>
          <a:p>
            <a:pPr marL="0" indent="0">
              <a:buNone/>
            </a:pPr>
            <a:r>
              <a:rPr lang="en-US" altLang="zh-TW" dirty="0" smtClean="0"/>
              <a:t>f </a:t>
            </a:r>
            <a:r>
              <a:rPr lang="en-US" altLang="zh-TW" dirty="0"/>
              <a:t>= </a:t>
            </a:r>
            <a:r>
              <a:rPr lang="en-US" altLang="zh-TW" dirty="0" err="1"/>
              <a:t>signal.convolve2d</a:t>
            </a:r>
            <a:r>
              <a:rPr lang="en-US" altLang="zh-TW" dirty="0"/>
              <a:t>(x, </a:t>
            </a:r>
            <a:r>
              <a:rPr lang="en-US" altLang="zh-TW" dirty="0" err="1"/>
              <a:t>w_k</a:t>
            </a:r>
            <a:r>
              <a:rPr lang="en-US" altLang="zh-TW" dirty="0"/>
              <a:t>, 'valid') </a:t>
            </a:r>
            <a:r>
              <a:rPr lang="en-US" altLang="zh-TW" dirty="0" smtClean="0"/>
              <a:t>       </a:t>
            </a:r>
          </a:p>
          <a:p>
            <a:pPr marL="0" indent="0">
              <a:buNone/>
            </a:pPr>
            <a:r>
              <a:rPr lang="en-US" altLang="zh-TW" dirty="0"/>
              <a:t>p</a:t>
            </a:r>
            <a:r>
              <a:rPr lang="en-US" altLang="zh-TW" dirty="0" smtClean="0"/>
              <a:t>rint( f) </a:t>
            </a:r>
            <a:endParaRPr lang="en-US" altLang="zh-TW" dirty="0"/>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30</a:t>
            </a:fld>
            <a:endParaRPr lang="zh-TW" altLang="en-US"/>
          </a:p>
        </p:txBody>
      </p:sp>
    </p:spTree>
    <p:extLst>
      <p:ext uri="{BB962C8B-B14F-4D97-AF65-F5344CB8AC3E}">
        <p14:creationId xmlns:p14="http://schemas.microsoft.com/office/powerpoint/2010/main" val="449790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convolution </a:t>
            </a:r>
            <a:endParaRPr lang="zh-TW" altLang="en-US" dirty="0"/>
          </a:p>
        </p:txBody>
      </p:sp>
      <p:sp>
        <p:nvSpPr>
          <p:cNvPr id="3" name="內容版面配置區 2"/>
          <p:cNvSpPr>
            <a:spLocks noGrp="1"/>
          </p:cNvSpPr>
          <p:nvPr>
            <p:ph idx="1"/>
          </p:nvPr>
        </p:nvSpPr>
        <p:spPr>
          <a:xfrm>
            <a:off x="457200" y="1600200"/>
            <a:ext cx="8229600" cy="5257800"/>
          </a:xfrm>
        </p:spPr>
        <p:txBody>
          <a:bodyPr>
            <a:normAutofit fontScale="92500" lnSpcReduction="10000"/>
          </a:bodyPr>
          <a:lstStyle/>
          <a:p>
            <a:pPr marL="0" indent="0">
              <a:buNone/>
            </a:pPr>
            <a:r>
              <a:rPr lang="en-US" altLang="zh-TW" dirty="0">
                <a:solidFill>
                  <a:srgbClr val="FF0000"/>
                </a:solidFill>
              </a:rPr>
              <a:t>import </a:t>
            </a:r>
            <a:r>
              <a:rPr lang="en-US" altLang="zh-TW" dirty="0" err="1">
                <a:solidFill>
                  <a:srgbClr val="FF0000"/>
                </a:solidFill>
              </a:rPr>
              <a:t>scipy.signal</a:t>
            </a:r>
            <a:endParaRPr lang="en-US" altLang="zh-TW" dirty="0">
              <a:solidFill>
                <a:srgbClr val="FF0000"/>
              </a:solidFill>
            </a:endParaRPr>
          </a:p>
          <a:p>
            <a:pPr marL="0" indent="0">
              <a:buNone/>
            </a:pPr>
            <a:r>
              <a:rPr lang="en-US" altLang="zh-TW" dirty="0"/>
              <a:t>import </a:t>
            </a:r>
            <a:r>
              <a:rPr lang="en-US" altLang="zh-TW" dirty="0" err="1"/>
              <a:t>numpy</a:t>
            </a:r>
            <a:r>
              <a:rPr lang="en-US" altLang="zh-TW" dirty="0"/>
              <a:t> as np</a:t>
            </a:r>
            <a:endParaRPr lang="en-US" altLang="zh-TW" dirty="0" smtClean="0"/>
          </a:p>
          <a:p>
            <a:r>
              <a:rPr lang="en-US" altLang="zh-TW" dirty="0"/>
              <a:t># Take a </a:t>
            </a:r>
            <a:r>
              <a:rPr lang="en-US" altLang="zh-TW" dirty="0" err="1"/>
              <a:t>7x7</a:t>
            </a:r>
            <a:r>
              <a:rPr lang="en-US" altLang="zh-TW" dirty="0"/>
              <a:t> image as example</a:t>
            </a:r>
          </a:p>
          <a:p>
            <a:pPr marL="0" indent="0">
              <a:buNone/>
            </a:pPr>
            <a:r>
              <a:rPr lang="en-US" altLang="zh-TW" dirty="0"/>
              <a:t>J</a:t>
            </a:r>
            <a:r>
              <a:rPr lang="en-US" altLang="zh-TW" dirty="0" smtClean="0"/>
              <a:t>= </a:t>
            </a:r>
            <a:r>
              <a:rPr lang="en-US" altLang="zh-TW" dirty="0" err="1"/>
              <a:t>np.array</a:t>
            </a:r>
            <a:r>
              <a:rPr lang="en-US" altLang="zh-TW" dirty="0"/>
              <a:t>([[1, 2, 3, 4, 5, 6, 7</a:t>
            </a:r>
            <a:r>
              <a:rPr lang="en-US" altLang="zh-TW" dirty="0" smtClean="0"/>
              <a:t>],</a:t>
            </a:r>
          </a:p>
          <a:p>
            <a:pPr marL="0" indent="0">
              <a:buNone/>
            </a:pPr>
            <a:r>
              <a:rPr lang="en-US" altLang="zh-TW" dirty="0" smtClean="0"/>
              <a:t>[</a:t>
            </a:r>
            <a:r>
              <a:rPr lang="en-US" altLang="zh-TW" dirty="0"/>
              <a:t>8, 9, 10, 11, 12, 13, 14],</a:t>
            </a:r>
          </a:p>
          <a:p>
            <a:pPr marL="0" indent="0">
              <a:buNone/>
            </a:pPr>
            <a:r>
              <a:rPr lang="en-US" altLang="zh-TW" dirty="0"/>
              <a:t>[15, 16, 17, 18, 19, 20, 21],</a:t>
            </a:r>
          </a:p>
          <a:p>
            <a:pPr marL="0" indent="0">
              <a:buNone/>
            </a:pPr>
            <a:r>
              <a:rPr lang="en-US" altLang="zh-TW" dirty="0"/>
              <a:t>[22, 23, 24, 25, 26, 27, 28],</a:t>
            </a:r>
          </a:p>
          <a:p>
            <a:pPr marL="0" indent="0">
              <a:buNone/>
            </a:pPr>
            <a:r>
              <a:rPr lang="en-US" altLang="zh-TW" dirty="0"/>
              <a:t>[29, 30, 31, 32, 33, 34, 35],</a:t>
            </a:r>
          </a:p>
          <a:p>
            <a:pPr marL="0" indent="0">
              <a:buNone/>
            </a:pPr>
            <a:r>
              <a:rPr lang="en-US" altLang="zh-TW" dirty="0"/>
              <a:t>[36, 37, 38, 39, 40, 41, 42],</a:t>
            </a:r>
          </a:p>
          <a:p>
            <a:pPr marL="0" indent="0">
              <a:buNone/>
            </a:pPr>
            <a:r>
              <a:rPr lang="en-US" altLang="zh-TW" dirty="0"/>
              <a:t>[43, 44, 45, 46, 47, 48, 49]])</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31</a:t>
            </a:fld>
            <a:endParaRPr lang="zh-TW" altLang="en-US"/>
          </a:p>
        </p:txBody>
      </p:sp>
    </p:spTree>
    <p:extLst>
      <p:ext uri="{BB962C8B-B14F-4D97-AF65-F5344CB8AC3E}">
        <p14:creationId xmlns:p14="http://schemas.microsoft.com/office/powerpoint/2010/main" val="21281499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83768" y="332656"/>
            <a:ext cx="3466728" cy="648072"/>
          </a:xfrm>
        </p:spPr>
        <p:txBody>
          <a:bodyPr>
            <a:normAutofit fontScale="90000"/>
          </a:bodyPr>
          <a:lstStyle/>
          <a:p>
            <a:r>
              <a:rPr lang="en-US" altLang="zh-TW" dirty="0" smtClean="0"/>
              <a:t>Ex1:</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32</a:t>
            </a:fld>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63" y="998505"/>
            <a:ext cx="4103687" cy="238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50195" y="1484784"/>
            <a:ext cx="2560542" cy="176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3501008"/>
            <a:ext cx="2897560" cy="2308324"/>
          </a:xfrm>
          <a:prstGeom prst="rect">
            <a:avLst/>
          </a:prstGeom>
        </p:spPr>
        <p:txBody>
          <a:bodyPr wrap="square">
            <a:spAutoFit/>
          </a:bodyPr>
          <a:lstStyle/>
          <a:p>
            <a:r>
              <a:rPr lang="en-US" altLang="zh-TW" dirty="0"/>
              <a:t>mode=same </a:t>
            </a:r>
          </a:p>
          <a:p>
            <a:r>
              <a:rPr lang="en-US" altLang="zh-TW" dirty="0"/>
              <a:t>[[ -2  -8  -7  -6  -5  -4  28]</a:t>
            </a:r>
          </a:p>
          <a:p>
            <a:r>
              <a:rPr lang="en-US" altLang="zh-TW" dirty="0"/>
              <a:t> [  5  -3  -4  -5  -6  -7  28]</a:t>
            </a:r>
          </a:p>
          <a:p>
            <a:r>
              <a:rPr lang="en-US" altLang="zh-TW" dirty="0"/>
              <a:t> [ -2 -10 -11 -12 -13 -14  28]</a:t>
            </a:r>
          </a:p>
          <a:p>
            <a:r>
              <a:rPr lang="en-US" altLang="zh-TW" dirty="0"/>
              <a:t> [ -9 -17 -18 -19 -20 -21  28]</a:t>
            </a:r>
          </a:p>
          <a:p>
            <a:r>
              <a:rPr lang="en-US" altLang="zh-TW" dirty="0"/>
              <a:t> [-16 -24 -25 -26 -27 -28  28]</a:t>
            </a:r>
          </a:p>
          <a:p>
            <a:r>
              <a:rPr lang="en-US" altLang="zh-TW" dirty="0"/>
              <a:t> [-23 -31 -32 -33 -34 -35  28]</a:t>
            </a:r>
          </a:p>
          <a:p>
            <a:r>
              <a:rPr lang="en-US" altLang="zh-TW" dirty="0"/>
              <a:t> [-29  13  13  13  13  13  27]]</a:t>
            </a:r>
            <a:endParaRPr lang="zh-TW" altLang="en-US" dirty="0"/>
          </a:p>
        </p:txBody>
      </p:sp>
      <p:sp>
        <p:nvSpPr>
          <p:cNvPr id="9" name="矩形 8"/>
          <p:cNvSpPr/>
          <p:nvPr/>
        </p:nvSpPr>
        <p:spPr>
          <a:xfrm>
            <a:off x="2897560" y="3720945"/>
            <a:ext cx="2394520" cy="1754326"/>
          </a:xfrm>
          <a:prstGeom prst="rect">
            <a:avLst/>
          </a:prstGeom>
          <a:ln>
            <a:solidFill>
              <a:schemeClr val="accent1"/>
            </a:solidFill>
          </a:ln>
        </p:spPr>
        <p:txBody>
          <a:bodyPr wrap="square">
            <a:spAutoFit/>
          </a:bodyPr>
          <a:lstStyle/>
          <a:p>
            <a:r>
              <a:rPr lang="fr-FR" altLang="zh-TW" dirty="0"/>
              <a:t> mode=valid</a:t>
            </a:r>
          </a:p>
          <a:p>
            <a:r>
              <a:rPr lang="fr-FR" altLang="zh-TW" dirty="0"/>
              <a:t>[[ -3  -4  -5  -6  -7]</a:t>
            </a:r>
          </a:p>
          <a:p>
            <a:r>
              <a:rPr lang="fr-FR" altLang="zh-TW" dirty="0"/>
              <a:t> [-10 -11 -12 -13 -14]</a:t>
            </a:r>
          </a:p>
          <a:p>
            <a:r>
              <a:rPr lang="fr-FR" altLang="zh-TW" dirty="0"/>
              <a:t> [-17 -18 -19 -20 -21]</a:t>
            </a:r>
          </a:p>
          <a:p>
            <a:r>
              <a:rPr lang="fr-FR" altLang="zh-TW" dirty="0"/>
              <a:t> [-24 -25 -26 -27 -28]</a:t>
            </a:r>
          </a:p>
          <a:p>
            <a:r>
              <a:rPr lang="fr-FR" altLang="zh-TW" dirty="0"/>
              <a:t> [-31 -32 -33 -34 -35]]</a:t>
            </a:r>
            <a:endParaRPr lang="zh-TW" altLang="en-US" dirty="0"/>
          </a:p>
        </p:txBody>
      </p:sp>
      <p:sp>
        <p:nvSpPr>
          <p:cNvPr id="10" name="矩形 9"/>
          <p:cNvSpPr/>
          <p:nvPr/>
        </p:nvSpPr>
        <p:spPr>
          <a:xfrm>
            <a:off x="5292080" y="3501008"/>
            <a:ext cx="4104456" cy="2862322"/>
          </a:xfrm>
          <a:prstGeom prst="rect">
            <a:avLst/>
          </a:prstGeom>
        </p:spPr>
        <p:txBody>
          <a:bodyPr wrap="square">
            <a:spAutoFit/>
          </a:bodyPr>
          <a:lstStyle/>
          <a:p>
            <a:r>
              <a:rPr lang="en-US" altLang="zh-TW" dirty="0"/>
              <a:t> mode=full</a:t>
            </a:r>
          </a:p>
          <a:p>
            <a:r>
              <a:rPr lang="en-US" altLang="zh-TW" dirty="0"/>
              <a:t>[[  -1   -1   -2   -3   -4   -5   -6    1   -7]</a:t>
            </a:r>
          </a:p>
          <a:p>
            <a:r>
              <a:rPr lang="en-US" altLang="zh-TW" dirty="0"/>
              <a:t> [ -10   -2   -8   -7   -6   -5   -4   28   -7]</a:t>
            </a:r>
          </a:p>
          <a:p>
            <a:r>
              <a:rPr lang="en-US" altLang="zh-TW" dirty="0"/>
              <a:t> [ -29    5   -3   -4   -5   -6   -7   28   -7]</a:t>
            </a:r>
          </a:p>
          <a:p>
            <a:r>
              <a:rPr lang="en-US" altLang="zh-TW" dirty="0"/>
              <a:t> [ -36   -2  -10  -11  -12  -13  -14   28   -7]</a:t>
            </a:r>
          </a:p>
          <a:p>
            <a:r>
              <a:rPr lang="en-US" altLang="zh-TW" dirty="0"/>
              <a:t> [ -43   -9  -17  -18  -19  -20  -21   28   -7]</a:t>
            </a:r>
          </a:p>
          <a:p>
            <a:r>
              <a:rPr lang="en-US" altLang="zh-TW" dirty="0"/>
              <a:t> [ -50  -16  -24  -25  -26  -27  -28   28   -7]</a:t>
            </a:r>
          </a:p>
          <a:p>
            <a:r>
              <a:rPr lang="en-US" altLang="zh-TW" dirty="0"/>
              <a:t> [ -57  -23  -31  -32  -33  -34  -35   28   -7]</a:t>
            </a:r>
          </a:p>
          <a:p>
            <a:r>
              <a:rPr lang="en-US" altLang="zh-TW" dirty="0"/>
              <a:t> [ -14  -29   13   13   13   13   13   27   49]</a:t>
            </a:r>
          </a:p>
          <a:p>
            <a:r>
              <a:rPr lang="en-US" altLang="zh-TW" dirty="0"/>
              <a:t> [  86  -84  -86  -88  -90  -92  -94 -196    0</a:t>
            </a:r>
            <a:r>
              <a:rPr lang="en-US" altLang="zh-TW" dirty="0" smtClean="0"/>
              <a:t>]]</a:t>
            </a:r>
            <a:endParaRPr lang="en-US" altLang="zh-TW" dirty="0"/>
          </a:p>
        </p:txBody>
      </p:sp>
    </p:spTree>
    <p:extLst>
      <p:ext uri="{BB962C8B-B14F-4D97-AF65-F5344CB8AC3E}">
        <p14:creationId xmlns:p14="http://schemas.microsoft.com/office/powerpoint/2010/main" val="13223464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73DA0BB7-265A-403C-9275-D587AB510EDC}" type="slidenum">
              <a:rPr lang="zh-TW" altLang="en-US" smtClean="0"/>
              <a:t>33</a:t>
            </a:fld>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 y="114891"/>
            <a:ext cx="593671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899592" y="4131477"/>
            <a:ext cx="4340804" cy="646331"/>
          </a:xfrm>
          <a:prstGeom prst="rect">
            <a:avLst/>
          </a:prstGeom>
          <a:noFill/>
        </p:spPr>
        <p:txBody>
          <a:bodyPr wrap="none" rtlCol="0">
            <a:spAutoFit/>
          </a:bodyPr>
          <a:lstStyle/>
          <a:p>
            <a:r>
              <a:rPr lang="en-US" altLang="zh-TW" sz="3600" dirty="0" smtClean="0"/>
              <a:t>Ex2:kernel  filer  (3x3) </a:t>
            </a:r>
            <a:endParaRPr lang="zh-TW" altLang="en-US" sz="3600" dirty="0"/>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7861" y="5208771"/>
            <a:ext cx="2895600"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p:cNvSpPr txBox="1"/>
          <p:nvPr/>
        </p:nvSpPr>
        <p:spPr>
          <a:xfrm>
            <a:off x="835272" y="4866708"/>
            <a:ext cx="8479885" cy="523220"/>
          </a:xfrm>
          <a:prstGeom prst="rect">
            <a:avLst/>
          </a:prstGeom>
          <a:noFill/>
        </p:spPr>
        <p:txBody>
          <a:bodyPr wrap="none" rtlCol="0">
            <a:spAutoFit/>
          </a:bodyPr>
          <a:lstStyle/>
          <a:p>
            <a:r>
              <a:rPr lang="en-US" altLang="zh-TW" sz="2800" dirty="0" smtClean="0"/>
              <a:t>(a ) Mean Filter  (b)  Median Filter      (C )  </a:t>
            </a:r>
            <a:r>
              <a:rPr lang="en-US" altLang="zh-TW" sz="2800" dirty="0" err="1" smtClean="0"/>
              <a:t>Gaussion</a:t>
            </a:r>
            <a:r>
              <a:rPr lang="en-US" altLang="zh-TW" sz="2800" dirty="0" smtClean="0"/>
              <a:t> Filter </a:t>
            </a:r>
            <a:endParaRPr lang="zh-TW" altLang="en-US" sz="2800" dirty="0"/>
          </a:p>
        </p:txBody>
      </p:sp>
    </p:spTree>
    <p:extLst>
      <p:ext uri="{BB962C8B-B14F-4D97-AF65-F5344CB8AC3E}">
        <p14:creationId xmlns:p14="http://schemas.microsoft.com/office/powerpoint/2010/main" val="189667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771800" y="274638"/>
            <a:ext cx="5915000" cy="994122"/>
          </a:xfrm>
        </p:spPr>
        <p:txBody>
          <a:bodyPr/>
          <a:lstStyle/>
          <a:p>
            <a:r>
              <a:rPr lang="en-US" altLang="zh-TW" dirty="0" err="1"/>
              <a:t>tf.nn.conv2d</a:t>
            </a:r>
            <a:endParaRPr lang="zh-TW" altLang="en-US" dirty="0"/>
          </a:p>
        </p:txBody>
      </p:sp>
      <p:sp>
        <p:nvSpPr>
          <p:cNvPr id="3" name="內容版面配置區 2"/>
          <p:cNvSpPr>
            <a:spLocks noGrp="1"/>
          </p:cNvSpPr>
          <p:nvPr>
            <p:ph idx="1"/>
          </p:nvPr>
        </p:nvSpPr>
        <p:spPr>
          <a:xfrm>
            <a:off x="107504" y="1196751"/>
            <a:ext cx="8579296" cy="5661249"/>
          </a:xfrm>
        </p:spPr>
        <p:txBody>
          <a:bodyPr>
            <a:noAutofit/>
          </a:bodyPr>
          <a:lstStyle/>
          <a:p>
            <a:r>
              <a:rPr lang="zh-CN" altLang="en-US" sz="1800" dirty="0" smtClean="0"/>
              <a:t>函數</a:t>
            </a:r>
            <a:r>
              <a:rPr lang="en-US" altLang="zh-CN" sz="1800" dirty="0" err="1" smtClean="0"/>
              <a:t>tf.nn.conv2d</a:t>
            </a:r>
            <a:r>
              <a:rPr lang="en-US" altLang="zh-CN" sz="1800" dirty="0" smtClean="0"/>
              <a:t>(input</a:t>
            </a:r>
            <a:r>
              <a:rPr lang="en-US" altLang="zh-CN" sz="1800" dirty="0"/>
              <a:t>, filter, strides, padding, </a:t>
            </a:r>
            <a:r>
              <a:rPr lang="en-US" altLang="zh-CN" sz="1800" dirty="0" err="1"/>
              <a:t>use_cudnn_on_gpu</a:t>
            </a:r>
            <a:r>
              <a:rPr lang="en-US" altLang="zh-CN" sz="1800" dirty="0"/>
              <a:t>=None, name=None</a:t>
            </a:r>
            <a:r>
              <a:rPr lang="en-US" altLang="zh-CN" sz="1800" dirty="0" smtClean="0"/>
              <a:t>)</a:t>
            </a:r>
            <a:r>
              <a:rPr lang="zh-CN" altLang="en-US" sz="1800" dirty="0" smtClean="0"/>
              <a:t>有六個參數，其中前面的四個比較主要。</a:t>
            </a:r>
          </a:p>
          <a:p>
            <a:endParaRPr lang="zh-CN" altLang="en-US" sz="1800" dirty="0"/>
          </a:p>
          <a:p>
            <a:r>
              <a:rPr lang="en-US" altLang="zh-CN" sz="1800" dirty="0" smtClean="0"/>
              <a:t>input</a:t>
            </a:r>
            <a:r>
              <a:rPr lang="zh-CN" altLang="en-US" sz="1800" dirty="0" smtClean="0"/>
              <a:t>：輸入圖片，格式為</a:t>
            </a:r>
            <a:r>
              <a:rPr lang="en-US" altLang="zh-CN" sz="1800" dirty="0" smtClean="0"/>
              <a:t>[batch</a:t>
            </a:r>
            <a:r>
              <a:rPr lang="zh-CN" altLang="en-US" sz="1800" dirty="0" smtClean="0"/>
              <a:t>，長，寬，通道數</a:t>
            </a:r>
            <a:r>
              <a:rPr lang="en-US" altLang="zh-CN" sz="1800" dirty="0" smtClean="0"/>
              <a:t>]</a:t>
            </a:r>
            <a:r>
              <a:rPr lang="zh-CN" altLang="en-US" sz="1800" dirty="0" smtClean="0"/>
              <a:t>，長和寬比較好理解，</a:t>
            </a:r>
            <a:r>
              <a:rPr lang="en-US" altLang="zh-CN" sz="1800" dirty="0" smtClean="0"/>
              <a:t>batch</a:t>
            </a:r>
            <a:r>
              <a:rPr lang="zh-CN" altLang="en-US" sz="1800" dirty="0" smtClean="0"/>
              <a:t>就是一批訓練資料有多少張照片，通道數實際上是輸入圖片的三維矩陣的深度，如果是普通灰度照片，通道數就是</a:t>
            </a:r>
            <a:r>
              <a:rPr lang="en-US" altLang="zh-CN" sz="1800" dirty="0" smtClean="0"/>
              <a:t>1</a:t>
            </a:r>
            <a:r>
              <a:rPr lang="zh-CN" altLang="en-US" sz="1800" dirty="0"/>
              <a:t>，如果是</a:t>
            </a:r>
            <a:r>
              <a:rPr lang="en-US" altLang="zh-CN" sz="1800" dirty="0" err="1" smtClean="0"/>
              <a:t>RGB</a:t>
            </a:r>
            <a:r>
              <a:rPr lang="zh-CN" altLang="en-US" sz="1800" dirty="0" smtClean="0"/>
              <a:t>彩色照片，通道數就是</a:t>
            </a:r>
            <a:r>
              <a:rPr lang="en-US" altLang="zh-CN" sz="1800" dirty="0" smtClean="0"/>
              <a:t>3</a:t>
            </a:r>
            <a:r>
              <a:rPr lang="zh-CN" altLang="en-US" sz="1800" dirty="0" smtClean="0"/>
              <a:t>，當然這個通道數完全可以自己設計。</a:t>
            </a:r>
          </a:p>
          <a:p>
            <a:endParaRPr lang="zh-CN" altLang="en-US" sz="1800" dirty="0"/>
          </a:p>
          <a:p>
            <a:r>
              <a:rPr lang="en-US" altLang="zh-CN" sz="1800" dirty="0" smtClean="0"/>
              <a:t>filter</a:t>
            </a:r>
            <a:r>
              <a:rPr lang="zh-CN" altLang="en-US" sz="1800" dirty="0" smtClean="0"/>
              <a:t>：就是卷積核，其格式為</a:t>
            </a:r>
            <a:r>
              <a:rPr lang="en-US" altLang="zh-CN" sz="1800" dirty="0" smtClean="0"/>
              <a:t>[</a:t>
            </a:r>
            <a:r>
              <a:rPr lang="zh-CN" altLang="en-US" sz="1800" dirty="0" smtClean="0"/>
              <a:t>長，寬，輸入通道數，輸出通道數</a:t>
            </a:r>
            <a:r>
              <a:rPr lang="en-US" altLang="zh-CN" sz="1800" dirty="0" smtClean="0"/>
              <a:t>]</a:t>
            </a:r>
            <a:r>
              <a:rPr lang="zh-CN" altLang="en-US" sz="1800" dirty="0" smtClean="0"/>
              <a:t>，其中長和寬指的是本次卷積計算的“抹布”的規格，輸入通道數應當和</a:t>
            </a:r>
            <a:r>
              <a:rPr lang="en-US" altLang="zh-CN" sz="1800" dirty="0" smtClean="0"/>
              <a:t>input</a:t>
            </a:r>
            <a:r>
              <a:rPr lang="zh-CN" altLang="en-US" sz="1800" dirty="0" smtClean="0"/>
              <a:t>的通道數一致，輸出通道數可以隨意指定。</a:t>
            </a:r>
          </a:p>
          <a:p>
            <a:endParaRPr lang="zh-CN" altLang="en-US" sz="1800" dirty="0"/>
          </a:p>
          <a:p>
            <a:r>
              <a:rPr lang="en-US" altLang="zh-CN" sz="1800" dirty="0"/>
              <a:t>strides</a:t>
            </a:r>
            <a:r>
              <a:rPr lang="en-US" altLang="zh-CN" sz="1800" dirty="0" smtClean="0"/>
              <a:t>:</a:t>
            </a:r>
            <a:r>
              <a:rPr lang="zh-CN" altLang="en-US" sz="1800" dirty="0" smtClean="0"/>
              <a:t>是步長，一般情況下的格式為</a:t>
            </a:r>
            <a:r>
              <a:rPr lang="en-US" altLang="zh-CN" sz="1800" dirty="0" smtClean="0"/>
              <a:t>[1</a:t>
            </a:r>
            <a:r>
              <a:rPr lang="zh-CN" altLang="en-US" sz="1800" dirty="0" smtClean="0"/>
              <a:t>，長上步長，寬上步長，</a:t>
            </a:r>
            <a:r>
              <a:rPr lang="en-US" altLang="zh-CN" sz="1800" dirty="0" smtClean="0"/>
              <a:t>1]</a:t>
            </a:r>
            <a:r>
              <a:rPr lang="zh-CN" altLang="en-US" sz="1800" dirty="0" smtClean="0"/>
              <a:t>，所謂步長就是指 </a:t>
            </a:r>
            <a:r>
              <a:rPr lang="en-US" altLang="zh-CN" sz="1800" dirty="0" smtClean="0"/>
              <a:t>(</a:t>
            </a:r>
            <a:r>
              <a:rPr lang="zh-CN" altLang="en-US" sz="1800" dirty="0" smtClean="0"/>
              <a:t>卷積核）每次在長和寬上滑動多少會停下來計算一次卷積。這個步長不一定要能夠被輸入圖片的長和寬整除。</a:t>
            </a:r>
            <a:endParaRPr lang="en-US" altLang="zh-CN" sz="1800" dirty="0" smtClean="0"/>
          </a:p>
          <a:p>
            <a:endParaRPr lang="zh-CN" altLang="en-US" sz="1800" dirty="0" smtClean="0"/>
          </a:p>
          <a:p>
            <a:r>
              <a:rPr lang="en-US" altLang="zh-CN" sz="1800" dirty="0" smtClean="0"/>
              <a:t>padding</a:t>
            </a:r>
            <a:r>
              <a:rPr lang="zh-CN" altLang="en-US" sz="1800" dirty="0" smtClean="0"/>
              <a:t>：是卷積核（抹布）在邊緣處的處理方法，描述起來比較複雜，一張圖比較直觀，直接上圖：</a:t>
            </a:r>
          </a:p>
          <a:p>
            <a:endParaRPr lang="zh-TW" altLang="en-US" sz="18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34</a:t>
            </a:fld>
            <a:endParaRPr lang="zh-TW" altLang="en-US"/>
          </a:p>
        </p:txBody>
      </p:sp>
    </p:spTree>
    <p:extLst>
      <p:ext uri="{BB962C8B-B14F-4D97-AF65-F5344CB8AC3E}">
        <p14:creationId xmlns:p14="http://schemas.microsoft.com/office/powerpoint/2010/main" val="301471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496" y="274638"/>
            <a:ext cx="8651304" cy="1143000"/>
          </a:xfrm>
        </p:spPr>
        <p:txBody>
          <a:bodyPr>
            <a:normAutofit/>
          </a:bodyPr>
          <a:lstStyle/>
          <a:p>
            <a:r>
              <a:rPr lang="en-US" altLang="zh-TW" dirty="0"/>
              <a:t>Convolution for Signals in </a:t>
            </a:r>
            <a:r>
              <a:rPr lang="en-US" altLang="zh-TW" dirty="0" smtClean="0"/>
              <a:t>1-D</a:t>
            </a:r>
            <a:endParaRPr lang="zh-TW" altLang="en-US" dirty="0"/>
          </a:p>
        </p:txBody>
      </p:sp>
      <p:sp>
        <p:nvSpPr>
          <p:cNvPr id="4" name="文字方塊 3"/>
          <p:cNvSpPr txBox="1"/>
          <p:nvPr/>
        </p:nvSpPr>
        <p:spPr>
          <a:xfrm>
            <a:off x="429599" y="1875748"/>
            <a:ext cx="4133311" cy="707886"/>
          </a:xfrm>
          <a:prstGeom prst="rect">
            <a:avLst/>
          </a:prstGeom>
          <a:noFill/>
        </p:spPr>
        <p:txBody>
          <a:bodyPr wrap="none" rtlCol="0">
            <a:spAutoFit/>
          </a:bodyPr>
          <a:lstStyle/>
          <a:p>
            <a:r>
              <a:rPr lang="en-US" altLang="zh-TW" sz="4000" dirty="0" smtClean="0"/>
              <a:t>For Discrete Case  :</a:t>
            </a:r>
            <a:endParaRPr lang="zh-TW" altLang="en-US" sz="4000" dirty="0"/>
          </a:p>
        </p:txBody>
      </p:sp>
      <p:sp>
        <p:nvSpPr>
          <p:cNvPr id="5" name="矩形 4"/>
          <p:cNvSpPr/>
          <p:nvPr/>
        </p:nvSpPr>
        <p:spPr>
          <a:xfrm>
            <a:off x="395536" y="3214790"/>
            <a:ext cx="3954159" cy="584775"/>
          </a:xfrm>
          <a:prstGeom prst="rect">
            <a:avLst/>
          </a:prstGeom>
        </p:spPr>
        <p:txBody>
          <a:bodyPr wrap="none">
            <a:spAutoFit/>
          </a:bodyPr>
          <a:lstStyle/>
          <a:p>
            <a:r>
              <a:rPr lang="en-US" altLang="zh-TW" sz="3200" b="1" dirty="0"/>
              <a:t>For </a:t>
            </a:r>
            <a:r>
              <a:rPr lang="en-US" altLang="zh-TW" sz="3200" b="1" dirty="0" smtClean="0"/>
              <a:t>Continuous </a:t>
            </a:r>
            <a:r>
              <a:rPr lang="en-US" altLang="zh-TW" sz="3200" b="1" dirty="0"/>
              <a:t>Case  :</a:t>
            </a:r>
          </a:p>
        </p:txBody>
      </p:sp>
      <p:graphicFrame>
        <p:nvGraphicFramePr>
          <p:cNvPr id="3" name="物件 2"/>
          <p:cNvGraphicFramePr>
            <a:graphicFrameLocks noChangeAspect="1"/>
          </p:cNvGraphicFramePr>
          <p:nvPr>
            <p:extLst>
              <p:ext uri="{D42A27DB-BD31-4B8C-83A1-F6EECF244321}">
                <p14:modId xmlns:p14="http://schemas.microsoft.com/office/powerpoint/2010/main" val="2797507135"/>
              </p:ext>
            </p:extLst>
          </p:nvPr>
        </p:nvGraphicFramePr>
        <p:xfrm>
          <a:off x="971600" y="4149080"/>
          <a:ext cx="7081636" cy="792087"/>
        </p:xfrm>
        <a:graphic>
          <a:graphicData uri="http://schemas.openxmlformats.org/presentationml/2006/ole">
            <mc:AlternateContent xmlns:mc="http://schemas.openxmlformats.org/markup-compatibility/2006">
              <mc:Choice xmlns:v="urn:schemas-microsoft-com:vml" Requires="v">
                <p:oleObj spid="_x0000_s3161" name="方程式" r:id="rId3" imgW="3619440" imgH="355320" progId="Equation.3">
                  <p:embed/>
                </p:oleObj>
              </mc:Choice>
              <mc:Fallback>
                <p:oleObj name="方程式" r:id="rId3" imgW="3619440" imgH="355320" progId="Equation.3">
                  <p:embed/>
                  <p:pic>
                    <p:nvPicPr>
                      <p:cNvPr id="0" name="物件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149080"/>
                        <a:ext cx="7081636" cy="792087"/>
                      </a:xfrm>
                      <a:prstGeom prst="rect">
                        <a:avLst/>
                      </a:prstGeom>
                      <a:noFill/>
                    </p:spPr>
                  </p:pic>
                </p:oleObj>
              </mc:Fallback>
            </mc:AlternateContent>
          </a:graphicData>
        </a:graphic>
      </p:graphicFrame>
      <p:sp>
        <p:nvSpPr>
          <p:cNvPr id="6" name="投影片編號版面配置區 5"/>
          <p:cNvSpPr>
            <a:spLocks noGrp="1"/>
          </p:cNvSpPr>
          <p:nvPr>
            <p:ph type="sldNum" sz="quarter" idx="12"/>
          </p:nvPr>
        </p:nvSpPr>
        <p:spPr/>
        <p:txBody>
          <a:bodyPr/>
          <a:lstStyle/>
          <a:p>
            <a:fld id="{73DA0BB7-265A-403C-9275-D587AB510EDC}" type="slidenum">
              <a:rPr lang="zh-TW" altLang="en-US" smtClean="0"/>
              <a:t>4</a:t>
            </a:fld>
            <a:endParaRPr lang="zh-TW" altLang="en-US"/>
          </a:p>
        </p:txBody>
      </p:sp>
      <mc:AlternateContent xmlns:mc="http://schemas.openxmlformats.org/markup-compatibility/2006" xmlns:a14="http://schemas.microsoft.com/office/drawing/2010/main">
        <mc:Choice Requires="a14">
          <p:sp>
            <p:nvSpPr>
              <p:cNvPr id="7" name="文字方塊 6"/>
              <p:cNvSpPr txBox="1"/>
              <p:nvPr/>
            </p:nvSpPr>
            <p:spPr>
              <a:xfrm>
                <a:off x="4797799" y="1938578"/>
                <a:ext cx="3899657" cy="755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𝑦</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m:t>
                      </m:r>
                      <m:r>
                        <a:rPr lang="en-US" altLang="zh-TW" b="0" i="1" smtClean="0">
                          <a:latin typeface="Cambria Math" panose="02040503050406030204" pitchFamily="18" charset="0"/>
                        </a:rPr>
                        <m:t>h</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zh-TW" altLang="en-US" b="0" i="1" smtClean="0">
                              <a:latin typeface="Cambria Math" panose="02040503050406030204" pitchFamily="18" charset="0"/>
                            </a:rPr>
                            <m:t>𝜏</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sub>
                        <m:sup>
                          <m:r>
                            <a:rPr lang="en-US" altLang="zh-TW" b="0" i="1" smtClean="0">
                              <a:latin typeface="Cambria Math" panose="02040503050406030204" pitchFamily="18" charset="0"/>
                              <a:ea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𝜏</m:t>
                              </m:r>
                            </m:e>
                          </m:d>
                          <m:r>
                            <a:rPr lang="en-US" altLang="zh-TW" b="0" i="1" smtClean="0">
                              <a:latin typeface="Cambria Math" panose="02040503050406030204" pitchFamily="18" charset="0"/>
                            </a:rPr>
                            <m:t>h</m:t>
                          </m:r>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r>
                            <a:rPr lang="zh-TW" altLang="en-US" b="0" i="1" smtClean="0">
                              <a:latin typeface="Cambria Math" panose="02040503050406030204" pitchFamily="18" charset="0"/>
                            </a:rPr>
                            <m:t>𝜏</m:t>
                          </m:r>
                          <m:r>
                            <a:rPr lang="en-US" altLang="zh-TW" b="0" i="1" smtClean="0">
                              <a:latin typeface="Cambria Math" panose="02040503050406030204" pitchFamily="18" charset="0"/>
                            </a:rPr>
                            <m:t>)</m:t>
                          </m:r>
                        </m:e>
                      </m:nary>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797799" y="1938578"/>
                <a:ext cx="3899657" cy="755271"/>
              </a:xfrm>
              <a:prstGeom prst="rect">
                <a:avLst/>
              </a:prstGeom>
              <a:blipFill rotWithShape="0">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78423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8207"/>
            <a:ext cx="8229600" cy="1143000"/>
          </a:xfrm>
        </p:spPr>
        <p:txBody>
          <a:bodyPr/>
          <a:lstStyle/>
          <a:p>
            <a:r>
              <a:rPr lang="en-US" altLang="zh-TW" dirty="0" err="1" smtClean="0"/>
              <a:t>Ex1</a:t>
            </a:r>
            <a:r>
              <a:rPr lang="en-US" altLang="zh-TW" dirty="0" smtClean="0"/>
              <a:t>:</a:t>
            </a:r>
            <a:r>
              <a:rPr lang="zh-TW" altLang="en-US" dirty="0" smtClean="0"/>
              <a:t> </a:t>
            </a:r>
            <a:r>
              <a:rPr lang="en-US" altLang="zh-TW" dirty="0" smtClean="0"/>
              <a:t>Convolution</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85683"/>
            <a:ext cx="50292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5</a:t>
            </a:fld>
            <a:endParaRPr lang="zh-TW" altLang="en-US"/>
          </a:p>
        </p:txBody>
      </p:sp>
      <p:sp>
        <p:nvSpPr>
          <p:cNvPr id="5" name="文字方塊 4"/>
          <p:cNvSpPr txBox="1"/>
          <p:nvPr/>
        </p:nvSpPr>
        <p:spPr>
          <a:xfrm>
            <a:off x="68382" y="3494028"/>
            <a:ext cx="6082114" cy="2862322"/>
          </a:xfrm>
          <a:prstGeom prst="rect">
            <a:avLst/>
          </a:prstGeom>
          <a:noFill/>
          <a:ln>
            <a:solidFill>
              <a:srgbClr val="00B0F0"/>
            </a:solidFill>
          </a:ln>
        </p:spPr>
        <p:txBody>
          <a:bodyPr wrap="none" rtlCol="0">
            <a:spAutoFit/>
          </a:bodyPr>
          <a:lstStyle/>
          <a:p>
            <a:r>
              <a:rPr lang="en-US" altLang="zh-TW" sz="3600" dirty="0" smtClean="0"/>
              <a:t>h(0)=3  </a:t>
            </a:r>
            <a:r>
              <a:rPr lang="en-US" altLang="zh-TW" sz="3600" dirty="0" smtClean="0">
                <a:sym typeface="Wingdings" panose="05000000000000000000" pitchFamily="2" charset="2"/>
              </a:rPr>
              <a:t> if t=</a:t>
            </a:r>
            <a:r>
              <a:rPr lang="el-GR" altLang="zh-TW" sz="3600" dirty="0" smtClean="0">
                <a:latin typeface="新細明體" panose="02020500000000000000" pitchFamily="18" charset="-120"/>
                <a:ea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 then h(t-</a:t>
            </a:r>
            <a:r>
              <a:rPr lang="el-GR" altLang="zh-TW" sz="3600" dirty="0" smtClean="0">
                <a:latin typeface="新細明體" panose="02020500000000000000" pitchFamily="18" charset="-120"/>
                <a:ea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)=3</a:t>
            </a:r>
          </a:p>
          <a:p>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h(1)=2   if  t-</a:t>
            </a:r>
            <a:r>
              <a:rPr lang="el-GR" altLang="zh-TW" sz="3600" dirty="0" smtClean="0">
                <a:latin typeface="新細明體" panose="02020500000000000000" pitchFamily="18" charset="-120"/>
                <a:ea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=1 (</a:t>
            </a:r>
            <a:r>
              <a:rPr lang="el-GR" altLang="zh-TW" sz="3600" dirty="0" smtClean="0">
                <a:latin typeface="新細明體" panose="02020500000000000000" pitchFamily="18" charset="-120"/>
                <a:ea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=t-1)</a:t>
            </a:r>
          </a:p>
          <a:p>
            <a:r>
              <a:rPr lang="en-US" altLang="zh-TW" sz="3600" dirty="0">
                <a:latin typeface="新細明體" panose="02020500000000000000" pitchFamily="18" charset="-120"/>
                <a:ea typeface="新細明體" panose="02020500000000000000" pitchFamily="18" charset="-120"/>
                <a:sym typeface="Wingdings" panose="05000000000000000000" pitchFamily="2" charset="2"/>
              </a:rPr>
              <a:t> </a:t>
            </a:r>
            <a:r>
              <a:rPr lang="en-US" altLang="zh-TW" sz="3600" dirty="0" smtClean="0">
                <a:latin typeface="新細明體" panose="02020500000000000000" pitchFamily="18" charset="-120"/>
                <a:ea typeface="新細明體" panose="02020500000000000000" pitchFamily="18" charset="-120"/>
                <a:sym typeface="Wingdings" panose="05000000000000000000" pitchFamily="2" charset="2"/>
              </a:rPr>
              <a:t>                </a:t>
            </a:r>
            <a:r>
              <a:rPr lang="en-US" altLang="zh-TW" sz="3600" dirty="0">
                <a:latin typeface="新細明體" panose="02020500000000000000" pitchFamily="18" charset="-120"/>
                <a:sym typeface="Wingdings" panose="05000000000000000000" pitchFamily="2" charset="2"/>
              </a:rPr>
              <a:t>then </a:t>
            </a:r>
            <a:r>
              <a:rPr lang="en-US" altLang="zh-TW" sz="3600" dirty="0" smtClean="0">
                <a:latin typeface="新細明體" panose="02020500000000000000" pitchFamily="18" charset="-120"/>
                <a:sym typeface="Wingdings" panose="05000000000000000000" pitchFamily="2" charset="2"/>
              </a:rPr>
              <a:t>h(t-</a:t>
            </a:r>
            <a:r>
              <a:rPr lang="el-GR" altLang="zh-TW" sz="3600" dirty="0">
                <a:latin typeface="新細明體" panose="02020500000000000000" pitchFamily="18" charset="-120"/>
                <a:sym typeface="Wingdings" panose="05000000000000000000" pitchFamily="2" charset="2"/>
              </a:rPr>
              <a:t>τ</a:t>
            </a:r>
            <a:r>
              <a:rPr lang="el-GR" altLang="zh-TW" sz="3600" dirty="0" smtClean="0">
                <a:latin typeface="新細明體" panose="02020500000000000000" pitchFamily="18" charset="-120"/>
                <a:sym typeface="Wingdings" panose="05000000000000000000" pitchFamily="2" charset="2"/>
              </a:rPr>
              <a:t>)=</a:t>
            </a:r>
            <a:r>
              <a:rPr lang="en-US" altLang="zh-TW" sz="3600" dirty="0" smtClean="0">
                <a:latin typeface="新細明體" panose="02020500000000000000" pitchFamily="18" charset="-120"/>
                <a:sym typeface="Wingdings" panose="05000000000000000000" pitchFamily="2" charset="2"/>
              </a:rPr>
              <a:t>2</a:t>
            </a:r>
          </a:p>
          <a:p>
            <a:r>
              <a:rPr lang="en-US" altLang="zh-TW" sz="3600" dirty="0" smtClean="0">
                <a:latin typeface="新細明體" panose="02020500000000000000" pitchFamily="18" charset="-120"/>
                <a:sym typeface="Wingdings" panose="05000000000000000000" pitchFamily="2" charset="2"/>
              </a:rPr>
              <a:t>h(2)=1  </a:t>
            </a:r>
            <a:r>
              <a:rPr lang="en-US" altLang="zh-TW" sz="3600" dirty="0">
                <a:latin typeface="新細明體" panose="02020500000000000000" pitchFamily="18" charset="-120"/>
                <a:sym typeface="Wingdings" panose="05000000000000000000" pitchFamily="2" charset="2"/>
              </a:rPr>
              <a:t>if  t-</a:t>
            </a:r>
            <a:r>
              <a:rPr lang="el-GR" altLang="zh-TW" sz="3600" dirty="0" smtClean="0">
                <a:latin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sym typeface="Wingdings" panose="05000000000000000000" pitchFamily="2" charset="2"/>
              </a:rPr>
              <a:t>2</a:t>
            </a:r>
            <a:r>
              <a:rPr lang="el-GR" altLang="zh-TW" sz="3600" dirty="0" smtClean="0">
                <a:latin typeface="新細明體" panose="02020500000000000000" pitchFamily="18" charset="-120"/>
                <a:sym typeface="Wingdings" panose="05000000000000000000" pitchFamily="2" charset="2"/>
              </a:rPr>
              <a:t> </a:t>
            </a:r>
            <a:r>
              <a:rPr lang="el-GR" altLang="zh-TW" sz="3600" dirty="0">
                <a:latin typeface="新細明體" panose="02020500000000000000" pitchFamily="18" charset="-120"/>
                <a:sym typeface="Wingdings" panose="05000000000000000000" pitchFamily="2" charset="2"/>
              </a:rPr>
              <a:t>(τ=</a:t>
            </a:r>
            <a:r>
              <a:rPr lang="en-US" altLang="zh-TW" sz="3600" dirty="0" smtClean="0">
                <a:latin typeface="新細明體" panose="02020500000000000000" pitchFamily="18" charset="-120"/>
                <a:sym typeface="Wingdings" panose="05000000000000000000" pitchFamily="2" charset="2"/>
              </a:rPr>
              <a:t>t-2)</a:t>
            </a:r>
            <a:endParaRPr lang="en-US" altLang="zh-TW" sz="3600" dirty="0">
              <a:latin typeface="新細明體" panose="02020500000000000000" pitchFamily="18" charset="-120"/>
              <a:sym typeface="Wingdings" panose="05000000000000000000" pitchFamily="2" charset="2"/>
            </a:endParaRPr>
          </a:p>
          <a:p>
            <a:r>
              <a:rPr lang="en-US" altLang="zh-TW" sz="3600" dirty="0">
                <a:latin typeface="新細明體" panose="02020500000000000000" pitchFamily="18" charset="-120"/>
                <a:sym typeface="Wingdings" panose="05000000000000000000" pitchFamily="2" charset="2"/>
              </a:rPr>
              <a:t>                 then h(t-</a:t>
            </a:r>
            <a:r>
              <a:rPr lang="el-GR" altLang="zh-TW" sz="3600" dirty="0">
                <a:latin typeface="新細明體" panose="02020500000000000000" pitchFamily="18" charset="-120"/>
                <a:sym typeface="Wingdings" panose="05000000000000000000" pitchFamily="2" charset="2"/>
              </a:rPr>
              <a:t>τ</a:t>
            </a:r>
            <a:r>
              <a:rPr lang="el-GR" altLang="zh-TW" sz="3600" dirty="0" smtClean="0">
                <a:latin typeface="新細明體" panose="02020500000000000000" pitchFamily="18" charset="-120"/>
                <a:sym typeface="Wingdings" panose="05000000000000000000" pitchFamily="2" charset="2"/>
              </a:rPr>
              <a:t>)=</a:t>
            </a:r>
            <a:r>
              <a:rPr lang="en-US" altLang="zh-TW" sz="3600" dirty="0" smtClean="0">
                <a:latin typeface="新細明體" panose="02020500000000000000" pitchFamily="18" charset="-120"/>
                <a:sym typeface="Wingdings" panose="05000000000000000000" pitchFamily="2" charset="2"/>
              </a:rPr>
              <a:t>1</a:t>
            </a:r>
            <a:r>
              <a:rPr lang="en-US" altLang="zh-TW" sz="3600" dirty="0" smtClean="0">
                <a:sym typeface="Wingdings" panose="05000000000000000000" pitchFamily="2" charset="2"/>
              </a:rPr>
              <a:t>  </a:t>
            </a:r>
            <a:endParaRPr lang="zh-TW" altLang="en-US" sz="3600" dirty="0"/>
          </a:p>
        </p:txBody>
      </p:sp>
      <p:pic>
        <p:nvPicPr>
          <p:cNvPr id="9" name="圖片 8"/>
          <p:cNvPicPr>
            <a:picLocks noChangeAspect="1"/>
          </p:cNvPicPr>
          <p:nvPr/>
        </p:nvPicPr>
        <p:blipFill>
          <a:blip r:embed="rId3"/>
          <a:stretch>
            <a:fillRect/>
          </a:stretch>
        </p:blipFill>
        <p:spPr>
          <a:xfrm>
            <a:off x="6150496" y="3494028"/>
            <a:ext cx="3106688" cy="2880620"/>
          </a:xfrm>
          <a:prstGeom prst="rect">
            <a:avLst/>
          </a:prstGeom>
        </p:spPr>
      </p:pic>
    </p:spTree>
    <p:extLst>
      <p:ext uri="{BB962C8B-B14F-4D97-AF65-F5344CB8AC3E}">
        <p14:creationId xmlns:p14="http://schemas.microsoft.com/office/powerpoint/2010/main" val="3375185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89" y="692696"/>
            <a:ext cx="359092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向右箭號 4"/>
          <p:cNvSpPr/>
          <p:nvPr/>
        </p:nvSpPr>
        <p:spPr>
          <a:xfrm>
            <a:off x="4498467" y="141763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486" y="298844"/>
            <a:ext cx="32099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投影片編號版面配置區 2"/>
          <p:cNvSpPr>
            <a:spLocks noGrp="1"/>
          </p:cNvSpPr>
          <p:nvPr>
            <p:ph type="sldNum" sz="quarter" idx="12"/>
          </p:nvPr>
        </p:nvSpPr>
        <p:spPr/>
        <p:txBody>
          <a:bodyPr/>
          <a:lstStyle/>
          <a:p>
            <a:fld id="{73DA0BB7-265A-403C-9275-D587AB510EDC}" type="slidenum">
              <a:rPr lang="zh-TW" altLang="en-US" smtClean="0"/>
              <a:t>6</a:t>
            </a:fld>
            <a:endParaRPr lang="zh-TW" altLang="en-US"/>
          </a:p>
        </p:txBody>
      </p:sp>
      <p:sp>
        <p:nvSpPr>
          <p:cNvPr id="6" name="文字方塊 5"/>
          <p:cNvSpPr txBox="1"/>
          <p:nvPr/>
        </p:nvSpPr>
        <p:spPr>
          <a:xfrm>
            <a:off x="3000876" y="4259473"/>
            <a:ext cx="5902578" cy="2308324"/>
          </a:xfrm>
          <a:prstGeom prst="rect">
            <a:avLst/>
          </a:prstGeom>
          <a:noFill/>
          <a:ln>
            <a:solidFill>
              <a:srgbClr val="0070C0"/>
            </a:solidFill>
          </a:ln>
        </p:spPr>
        <p:txBody>
          <a:bodyPr wrap="none" rtlCol="0">
            <a:spAutoFit/>
          </a:bodyPr>
          <a:lstStyle/>
          <a:p>
            <a:pPr marL="285750" indent="-285750">
              <a:buFont typeface="Arial" panose="020B0604020202020204" pitchFamily="34" charset="0"/>
              <a:buChar char="•"/>
            </a:pPr>
            <a:r>
              <a:rPr lang="en-US" altLang="zh-TW" sz="3600" dirty="0" smtClean="0"/>
              <a:t>t=0 </a:t>
            </a:r>
            <a:r>
              <a:rPr lang="en-US" altLang="zh-TW" sz="3600" dirty="0" smtClean="0">
                <a:sym typeface="Wingdings" panose="05000000000000000000" pitchFamily="2" charset="2"/>
              </a:rPr>
              <a:t>  y(0)=3x1=3</a:t>
            </a:r>
          </a:p>
          <a:p>
            <a:pPr marL="285750" indent="-285750">
              <a:buFont typeface="Arial" panose="020B0604020202020204" pitchFamily="34" charset="0"/>
              <a:buChar char="•"/>
            </a:pPr>
            <a:r>
              <a:rPr lang="en-US" altLang="zh-TW" sz="3600" dirty="0" smtClean="0">
                <a:sym typeface="Wingdings" panose="05000000000000000000" pitchFamily="2" charset="2"/>
              </a:rPr>
              <a:t>t=1  y(1)=3x2+2x1=8</a:t>
            </a:r>
          </a:p>
          <a:p>
            <a:pPr marL="285750" indent="-285750">
              <a:buFont typeface="Arial" panose="020B0604020202020204" pitchFamily="34" charset="0"/>
              <a:buChar char="•"/>
            </a:pPr>
            <a:r>
              <a:rPr lang="en-US" altLang="zh-TW" sz="3600" dirty="0" smtClean="0">
                <a:sym typeface="Wingdings" panose="05000000000000000000" pitchFamily="2" charset="2"/>
              </a:rPr>
              <a:t>t=2  y(2)=3x2+2x2+1x1=11</a:t>
            </a:r>
          </a:p>
          <a:p>
            <a:pPr marL="285750" indent="-285750">
              <a:buFont typeface="Arial" panose="020B0604020202020204" pitchFamily="34" charset="0"/>
              <a:buChar char="•"/>
            </a:pPr>
            <a:r>
              <a:rPr lang="en-US" altLang="zh-TW" sz="3600" dirty="0" smtClean="0">
                <a:sym typeface="Wingdings" panose="05000000000000000000" pitchFamily="2" charset="2"/>
              </a:rPr>
              <a:t>t=3  y(3)=…</a:t>
            </a:r>
            <a:endParaRPr lang="zh-TW" altLang="en-US" sz="3600" dirty="0"/>
          </a:p>
        </p:txBody>
      </p:sp>
    </p:spTree>
    <p:extLst>
      <p:ext uri="{BB962C8B-B14F-4D97-AF65-F5344CB8AC3E}">
        <p14:creationId xmlns:p14="http://schemas.microsoft.com/office/powerpoint/2010/main" val="1326235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1D</a:t>
            </a:r>
            <a:r>
              <a:rPr lang="en-US" altLang="zh-TW" dirty="0" smtClean="0"/>
              <a:t> convolution</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21394"/>
            <a:ext cx="7926461" cy="530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t>7</a:t>
            </a:fld>
            <a:endParaRPr lang="zh-TW" altLang="en-US"/>
          </a:p>
        </p:txBody>
      </p:sp>
    </p:spTree>
    <p:extLst>
      <p:ext uri="{BB962C8B-B14F-4D97-AF65-F5344CB8AC3E}">
        <p14:creationId xmlns:p14="http://schemas.microsoft.com/office/powerpoint/2010/main" val="835676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5711527" cy="6289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投影片編號版面配置區 1"/>
          <p:cNvSpPr>
            <a:spLocks noGrp="1"/>
          </p:cNvSpPr>
          <p:nvPr>
            <p:ph type="sldNum" sz="quarter" idx="12"/>
          </p:nvPr>
        </p:nvSpPr>
        <p:spPr/>
        <p:txBody>
          <a:bodyPr/>
          <a:lstStyle/>
          <a:p>
            <a:fld id="{73DA0BB7-265A-403C-9275-D587AB510EDC}" type="slidenum">
              <a:rPr lang="zh-TW" altLang="en-US" smtClean="0"/>
              <a:t>8</a:t>
            </a:fld>
            <a:endParaRPr lang="zh-TW" altLang="en-US"/>
          </a:p>
        </p:txBody>
      </p:sp>
    </p:spTree>
    <p:extLst>
      <p:ext uri="{BB962C8B-B14F-4D97-AF65-F5344CB8AC3E}">
        <p14:creationId xmlns:p14="http://schemas.microsoft.com/office/powerpoint/2010/main" val="3365093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2D</a:t>
            </a:r>
            <a:r>
              <a:rPr lang="en-US" altLang="zh-TW" dirty="0"/>
              <a:t> and 3D signals</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9253" y="1268760"/>
            <a:ext cx="2522537"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1600" y="1772816"/>
            <a:ext cx="3758818"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11560" y="2564904"/>
            <a:ext cx="6459788" cy="4154984"/>
          </a:xfrm>
          <a:prstGeom prst="rect">
            <a:avLst/>
          </a:prstGeom>
          <a:noFill/>
        </p:spPr>
        <p:txBody>
          <a:bodyPr wrap="square" rtlCol="0">
            <a:spAutoFit/>
          </a:bodyPr>
          <a:lstStyle/>
          <a:p>
            <a:r>
              <a:rPr lang="en-US" altLang="zh-TW" sz="2400" dirty="0"/>
              <a:t>where </a:t>
            </a:r>
            <a:r>
              <a:rPr lang="en-US" altLang="zh-TW" sz="2400" dirty="0" err="1"/>
              <a:t>n1</a:t>
            </a:r>
            <a:r>
              <a:rPr lang="en-US" altLang="zh-TW" sz="2400" dirty="0"/>
              <a:t> and </a:t>
            </a:r>
            <a:r>
              <a:rPr lang="en-US" altLang="zh-TW" sz="2400" dirty="0" err="1"/>
              <a:t>n2</a:t>
            </a:r>
            <a:r>
              <a:rPr lang="en-US" altLang="zh-TW" sz="2400" dirty="0"/>
              <a:t> are the discrete spatial coordinates along </a:t>
            </a:r>
            <a:r>
              <a:rPr lang="en-US" altLang="zh-TW" sz="2400" dirty="0" smtClean="0"/>
              <a:t>t</a:t>
            </a:r>
          </a:p>
          <a:p>
            <a:r>
              <a:rPr lang="en-US" altLang="zh-TW" sz="2400" dirty="0" smtClean="0"/>
              <a:t>he </a:t>
            </a:r>
            <a:r>
              <a:rPr lang="en-US" altLang="zh-TW" sz="2400" dirty="0"/>
              <a:t>horizontal and vertical axes respectively and</a:t>
            </a:r>
          </a:p>
          <a:p>
            <a:r>
              <a:rPr lang="en-US" altLang="zh-TW" sz="2400" dirty="0"/>
              <a:t>x(</a:t>
            </a:r>
            <a:r>
              <a:rPr lang="en-US" altLang="zh-TW" sz="2400" dirty="0" err="1"/>
              <a:t>n1</a:t>
            </a:r>
            <a:r>
              <a:rPr lang="en-US" altLang="zh-TW" sz="2400" dirty="0"/>
              <a:t>, </a:t>
            </a:r>
            <a:r>
              <a:rPr lang="en-US" altLang="zh-TW" sz="2400" dirty="0" err="1"/>
              <a:t>n2</a:t>
            </a:r>
            <a:r>
              <a:rPr lang="en-US" altLang="zh-TW" sz="2400" dirty="0"/>
              <a:t>) denotes the pixel intensity at the spatial coordinates</a:t>
            </a:r>
            <a:r>
              <a:rPr lang="en-US" altLang="zh-TW" sz="2400" dirty="0" smtClean="0"/>
              <a:t>.</a:t>
            </a:r>
          </a:p>
          <a:p>
            <a:r>
              <a:rPr lang="en-US" altLang="zh-TW" sz="2400" dirty="0"/>
              <a:t>coordinate. For an </a:t>
            </a:r>
            <a:r>
              <a:rPr lang="en-US" altLang="zh-TW" sz="2400" dirty="0" err="1"/>
              <a:t>RGB</a:t>
            </a:r>
            <a:r>
              <a:rPr lang="en-US" altLang="zh-TW" sz="2400" dirty="0"/>
              <a:t> image of </a:t>
            </a:r>
            <a:r>
              <a:rPr lang="en-US" altLang="zh-TW" sz="2400" dirty="0" smtClean="0"/>
              <a:t>dimensions</a:t>
            </a:r>
          </a:p>
          <a:p>
            <a:r>
              <a:rPr lang="en-US" altLang="zh-TW" sz="2400" dirty="0" smtClean="0"/>
              <a:t> </a:t>
            </a:r>
            <a:r>
              <a:rPr lang="en-US" altLang="zh-TW" sz="2400" dirty="0"/>
              <a:t>N </a:t>
            </a:r>
            <a:r>
              <a:rPr lang="en-US" altLang="zh-TW" sz="2400" dirty="0" err="1" smtClean="0"/>
              <a:t>xMx3</a:t>
            </a:r>
            <a:r>
              <a:rPr lang="en-US" altLang="zh-TW" sz="2400" dirty="0" smtClean="0"/>
              <a:t> </a:t>
            </a:r>
            <a:r>
              <a:rPr lang="en-US" altLang="zh-TW" sz="2400" dirty="0"/>
              <a:t>, the signal can be expressed as</a:t>
            </a:r>
          </a:p>
          <a:p>
            <a:endParaRPr lang="en-US" altLang="zh-TW" sz="2400" dirty="0"/>
          </a:p>
          <a:p>
            <a:endParaRPr lang="en-US" altLang="zh-TW" sz="2400" dirty="0" smtClean="0"/>
          </a:p>
          <a:p>
            <a:r>
              <a:rPr lang="en-US" altLang="zh-TW" sz="2400" dirty="0" smtClean="0"/>
              <a:t>where </a:t>
            </a:r>
            <a:r>
              <a:rPr lang="en-US" altLang="zh-TW" sz="2400" dirty="0" err="1"/>
              <a:t>xR</a:t>
            </a:r>
            <a:r>
              <a:rPr lang="en-US" altLang="zh-TW" sz="2400" dirty="0"/>
              <a:t>, </a:t>
            </a:r>
            <a:r>
              <a:rPr lang="en-US" altLang="zh-TW" sz="2400" dirty="0" err="1"/>
              <a:t>xG</a:t>
            </a:r>
            <a:r>
              <a:rPr lang="en-US" altLang="zh-TW" sz="2400" dirty="0"/>
              <a:t>, and </a:t>
            </a:r>
            <a:r>
              <a:rPr lang="en-US" altLang="zh-TW" sz="2400" dirty="0" err="1"/>
              <a:t>xB</a:t>
            </a:r>
            <a:r>
              <a:rPr lang="en-US" altLang="zh-TW" sz="2400" dirty="0"/>
              <a:t> denote the pixel intensities along the Red, Green, and Blue color channels.</a:t>
            </a:r>
            <a:endParaRPr lang="zh-TW" altLang="en-US" sz="2400"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9" y="5275386"/>
            <a:ext cx="5832648" cy="529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投影片編號版面配置區 2"/>
          <p:cNvSpPr>
            <a:spLocks noGrp="1"/>
          </p:cNvSpPr>
          <p:nvPr>
            <p:ph type="sldNum" sz="quarter" idx="12"/>
          </p:nvPr>
        </p:nvSpPr>
        <p:spPr/>
        <p:txBody>
          <a:bodyPr/>
          <a:lstStyle/>
          <a:p>
            <a:fld id="{73DA0BB7-265A-403C-9275-D587AB510EDC}" type="slidenum">
              <a:rPr lang="zh-TW" altLang="en-US" smtClean="0"/>
              <a:t>9</a:t>
            </a:fld>
            <a:endParaRPr lang="zh-TW" altLang="en-US"/>
          </a:p>
        </p:txBody>
      </p:sp>
    </p:spTree>
    <p:extLst>
      <p:ext uri="{BB962C8B-B14F-4D97-AF65-F5344CB8AC3E}">
        <p14:creationId xmlns:p14="http://schemas.microsoft.com/office/powerpoint/2010/main" val="405580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1628</Words>
  <Application>Microsoft Office PowerPoint</Application>
  <PresentationFormat>如螢幕大小 (4:3)</PresentationFormat>
  <Paragraphs>193</Paragraphs>
  <Slides>34</Slides>
  <Notes>0</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3" baseType="lpstr">
      <vt:lpstr>宋体</vt:lpstr>
      <vt:lpstr>新細明體</vt:lpstr>
      <vt:lpstr>Arial</vt:lpstr>
      <vt:lpstr>Calibri</vt:lpstr>
      <vt:lpstr>Cambria Math</vt:lpstr>
      <vt:lpstr>Times New Roman</vt:lpstr>
      <vt:lpstr>Wingdings</vt:lpstr>
      <vt:lpstr>Office 佈景主題</vt:lpstr>
      <vt:lpstr>方程式</vt:lpstr>
      <vt:lpstr>Convolutional Neural Networks</vt:lpstr>
      <vt:lpstr>Convolution</vt:lpstr>
      <vt:lpstr>PowerPoint 簡報</vt:lpstr>
      <vt:lpstr>Convolution for Signals in 1-D</vt:lpstr>
      <vt:lpstr>Ex1: Convolution</vt:lpstr>
      <vt:lpstr> </vt:lpstr>
      <vt:lpstr>1D convolution</vt:lpstr>
      <vt:lpstr>PowerPoint 簡報</vt:lpstr>
      <vt:lpstr>2D and 3D signals</vt:lpstr>
      <vt:lpstr>Two-dimensional Unit Step Function</vt:lpstr>
      <vt:lpstr>PowerPoint 簡報</vt:lpstr>
      <vt:lpstr>2D Convolution</vt:lpstr>
      <vt:lpstr>PowerPoint 簡報</vt:lpstr>
      <vt:lpstr>An example of 2D convolution</vt:lpstr>
      <vt:lpstr>PowerPoint 簡報</vt:lpstr>
      <vt:lpstr>Common Image-Processing Filters</vt:lpstr>
      <vt:lpstr> 2. Median filter</vt:lpstr>
      <vt:lpstr>2. Median Filter</vt:lpstr>
      <vt:lpstr>PowerPoint 簡報</vt:lpstr>
      <vt:lpstr>Median Filter</vt:lpstr>
      <vt:lpstr>3. Gaussian Filter</vt:lpstr>
      <vt:lpstr>PowerPoint 簡報</vt:lpstr>
      <vt:lpstr>Gaussian Function 1D</vt:lpstr>
      <vt:lpstr>Gaussian Function 2D</vt:lpstr>
      <vt:lpstr>Gaussian </vt:lpstr>
      <vt:lpstr>PowerPoint 簡報</vt:lpstr>
      <vt:lpstr>convolve2d</vt:lpstr>
      <vt:lpstr>PowerPoint 簡報</vt:lpstr>
      <vt:lpstr>矩陣旋轉90°函數： </vt:lpstr>
      <vt:lpstr>Example:</vt:lpstr>
      <vt:lpstr>Example: convolution </vt:lpstr>
      <vt:lpstr>Ex1:</vt:lpstr>
      <vt:lpstr>PowerPoint 簡報</vt:lpstr>
      <vt:lpstr>tf.nn.conv2d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hpz420</dc:creator>
  <cp:lastModifiedBy>Windows 使用者</cp:lastModifiedBy>
  <cp:revision>70</cp:revision>
  <cp:lastPrinted>2018-11-28T05:12:15Z</cp:lastPrinted>
  <dcterms:created xsi:type="dcterms:W3CDTF">2018-11-08T02:17:38Z</dcterms:created>
  <dcterms:modified xsi:type="dcterms:W3CDTF">2020-11-30T06:50:43Z</dcterms:modified>
</cp:coreProperties>
</file>