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83" r:id="rId7"/>
    <p:sldId id="261" r:id="rId8"/>
    <p:sldId id="262" r:id="rId9"/>
    <p:sldId id="266" r:id="rId10"/>
    <p:sldId id="282" r:id="rId11"/>
    <p:sldId id="263" r:id="rId12"/>
    <p:sldId id="264" r:id="rId13"/>
    <p:sldId id="267" r:id="rId14"/>
    <p:sldId id="265" r:id="rId15"/>
    <p:sldId id="284" r:id="rId16"/>
    <p:sldId id="268" r:id="rId17"/>
    <p:sldId id="269" r:id="rId18"/>
    <p:sldId id="271" r:id="rId19"/>
    <p:sldId id="285" r:id="rId20"/>
    <p:sldId id="270" r:id="rId21"/>
    <p:sldId id="274" r:id="rId22"/>
    <p:sldId id="273" r:id="rId23"/>
    <p:sldId id="287" r:id="rId24"/>
    <p:sldId id="286" r:id="rId25"/>
    <p:sldId id="272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400C58A-23E6-447E-A5CF-EDF16B6E372D}">
          <p14:sldIdLst>
            <p14:sldId id="256"/>
            <p14:sldId id="257"/>
            <p14:sldId id="258"/>
            <p14:sldId id="260"/>
            <p14:sldId id="259"/>
            <p14:sldId id="283"/>
            <p14:sldId id="261"/>
            <p14:sldId id="262"/>
            <p14:sldId id="266"/>
            <p14:sldId id="282"/>
            <p14:sldId id="263"/>
          </p14:sldIdLst>
        </p14:section>
        <p14:section name="未命名的章節" id="{ECDEE9E4-756D-44DF-990B-2E4A5CAB83E5}">
          <p14:sldIdLst>
            <p14:sldId id="264"/>
            <p14:sldId id="267"/>
            <p14:sldId id="265"/>
            <p14:sldId id="284"/>
            <p14:sldId id="268"/>
            <p14:sldId id="269"/>
            <p14:sldId id="271"/>
            <p14:sldId id="285"/>
            <p14:sldId id="270"/>
            <p14:sldId id="274"/>
            <p14:sldId id="273"/>
            <p14:sldId id="287"/>
            <p14:sldId id="286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Gradient-Descent Optimization Methods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07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54560" cy="1143000"/>
          </a:xfrm>
        </p:spPr>
        <p:txBody>
          <a:bodyPr/>
          <a:lstStyle/>
          <a:p>
            <a:r>
              <a:rPr lang="en-US" altLang="zh-TW" dirty="0"/>
              <a:t>Ex: 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0648"/>
            <a:ext cx="381298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4" y="2756337"/>
            <a:ext cx="4359399" cy="290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56337"/>
            <a:ext cx="4417094" cy="319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66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(2) Momentum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5401773" cy="289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216024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256938" y="1484784"/>
                <a:ext cx="6054863" cy="501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/>
                  <a:t>Where  </a:t>
                </a:r>
              </a:p>
              <a:p>
                <a:r>
                  <a:rPr lang="en-US" altLang="zh-TW" sz="32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sz="32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sz="3200" dirty="0"/>
                  <a:t>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b="0" i="1" dirty="0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zh-TW" sz="32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3200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altLang="zh-TW" sz="32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3200" dirty="0"/>
                  <a:t>: </a:t>
                </a:r>
                <a:r>
                  <a:rPr lang="zh-TW" altLang="en-US" sz="3200" dirty="0"/>
                  <a:t>上次的改變量</a:t>
                </a:r>
                <a:endParaRPr lang="en-US" altLang="zh-TW" sz="3200" dirty="0"/>
              </a:p>
              <a:p>
                <a:r>
                  <a:rPr lang="zh-TW" altLang="en-US" sz="3200" dirty="0"/>
                  <a:t>　　　　　　　　　</a:t>
                </a:r>
                <a:r>
                  <a:rPr lang="en-US" altLang="zh-TW" sz="3200" dirty="0"/>
                  <a:t>(</a:t>
                </a:r>
                <a:r>
                  <a:rPr lang="zh-TW" altLang="en-US" sz="3200" dirty="0"/>
                  <a:t>速度方向）</a:t>
                </a:r>
                <a:endParaRPr lang="en-US" altLang="zh-TW" sz="3200" dirty="0"/>
              </a:p>
              <a:p>
                <a:r>
                  <a:rPr lang="en-US" altLang="zh-TW" sz="3200" dirty="0">
                    <a:latin typeface="標楷體"/>
                    <a:ea typeface="標楷體"/>
                  </a:rPr>
                  <a:t>        </a:t>
                </a:r>
                <a:r>
                  <a:rPr lang="zh-TW" altLang="zh-TW" sz="3200" dirty="0">
                    <a:latin typeface="標楷體"/>
                    <a:ea typeface="標楷體"/>
                  </a:rPr>
                  <a:t>α</a:t>
                </a:r>
                <a:r>
                  <a:rPr lang="zh-TW" altLang="en-US" sz="3200" dirty="0">
                    <a:latin typeface="標楷體"/>
                    <a:ea typeface="標楷體"/>
                  </a:rPr>
                  <a:t>，</a:t>
                </a:r>
                <a:r>
                  <a:rPr lang="el-GR" altLang="zh-TW" sz="3200" dirty="0">
                    <a:latin typeface="標楷體"/>
                    <a:ea typeface="標楷體"/>
                  </a:rPr>
                  <a:t>γ</a:t>
                </a:r>
                <a:r>
                  <a:rPr lang="zh-TW" altLang="en-US" sz="3200" dirty="0">
                    <a:latin typeface="標楷體"/>
                    <a:ea typeface="標楷體"/>
                  </a:rPr>
                  <a:t>　</a:t>
                </a:r>
                <a:r>
                  <a:rPr lang="en-US" altLang="zh-TW" sz="3200" dirty="0">
                    <a:latin typeface="標楷體"/>
                    <a:ea typeface="標楷體"/>
                  </a:rPr>
                  <a:t>are constant</a:t>
                </a:r>
                <a:endParaRPr lang="en-US" altLang="zh-TW" sz="3200" dirty="0"/>
              </a:p>
              <a:p>
                <a:endParaRPr lang="en-US" altLang="zh-TW" sz="3200" dirty="0"/>
              </a:p>
              <a:p>
                <a:r>
                  <a:rPr lang="zh-TW" altLang="en-US" sz="3200" dirty="0"/>
                  <a:t>優點</a:t>
                </a:r>
                <a:r>
                  <a:rPr lang="en-US" altLang="zh-TW" sz="3200" dirty="0"/>
                  <a:t>: </a:t>
                </a:r>
                <a:r>
                  <a:rPr lang="zh-TW" altLang="en-US" sz="3200" dirty="0"/>
                  <a:t>每次改變方向會把上次</a:t>
                </a:r>
                <a:endParaRPr lang="en-US" altLang="zh-TW" sz="3200" dirty="0"/>
              </a:p>
              <a:p>
                <a:r>
                  <a:rPr lang="zh-TW" altLang="en-US" sz="3200" dirty="0"/>
                  <a:t>考慮進來， </a:t>
                </a:r>
                <a:endParaRPr lang="en-US" altLang="zh-TW" sz="3200" dirty="0"/>
              </a:p>
              <a:p>
                <a:r>
                  <a:rPr lang="zh-TW" altLang="en-US" sz="3200" dirty="0"/>
                  <a:t>減少</a:t>
                </a:r>
                <a:r>
                  <a:rPr lang="en-US" altLang="zh-TW" sz="3200" dirty="0"/>
                  <a:t>Oscillation </a:t>
                </a:r>
              </a:p>
              <a:p>
                <a:r>
                  <a:rPr lang="en-US" altLang="zh-TW" sz="3200" dirty="0"/>
                  <a:t>  faster convergence </a:t>
                </a: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38" y="1484784"/>
                <a:ext cx="6054863" cy="5016758"/>
              </a:xfrm>
              <a:prstGeom prst="rect">
                <a:avLst/>
              </a:prstGeom>
              <a:blipFill rotWithShape="1">
                <a:blip r:embed="rId4"/>
                <a:stretch>
                  <a:fillRect l="-2515" t="-1580" r="-1710" b="-30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75" y="1395684"/>
            <a:ext cx="3756423" cy="90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53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-32544" y="116632"/>
            <a:ext cx="791114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而由於動量積了歷史的梯度，</a:t>
            </a:r>
            <a:endParaRPr lang="en-US" altLang="zh-TW" sz="2800" dirty="0"/>
          </a:p>
          <a:p>
            <a:r>
              <a:rPr lang="zh-TW" altLang="en-US" sz="2800" dirty="0"/>
              <a:t>如點</a:t>
            </a:r>
            <a:r>
              <a:rPr lang="en-US" altLang="zh-TW" sz="2800" dirty="0"/>
              <a:t>P</a:t>
            </a:r>
            <a:r>
              <a:rPr lang="zh-TW" altLang="en-US" sz="2800" dirty="0"/>
              <a:t>前一刻的梯度與當前的梯度方向幾乎相反。</a:t>
            </a:r>
            <a:endParaRPr lang="en-US" altLang="zh-TW" sz="2800" dirty="0"/>
          </a:p>
          <a:p>
            <a:r>
              <a:rPr lang="zh-TW" altLang="en-US" sz="2800" dirty="0"/>
              <a:t>因此原本在</a:t>
            </a:r>
            <a:r>
              <a:rPr lang="en-US" altLang="zh-TW" sz="2800" dirty="0"/>
              <a:t>P</a:t>
            </a:r>
            <a:r>
              <a:rPr lang="zh-TW" altLang="en-US" sz="2800" dirty="0"/>
              <a:t>點原本要大幅徘徊的梯度，</a:t>
            </a:r>
            <a:endParaRPr lang="en-US" altLang="zh-TW" sz="2800" dirty="0"/>
          </a:p>
          <a:p>
            <a:r>
              <a:rPr lang="zh-TW" altLang="en-US" sz="2800" dirty="0"/>
              <a:t>主要受到前一時刻的影響，</a:t>
            </a:r>
            <a:endParaRPr lang="en-US" altLang="zh-TW" sz="2800" dirty="0"/>
          </a:p>
          <a:p>
            <a:r>
              <a:rPr lang="zh-TW" altLang="en-US" sz="2800" dirty="0"/>
              <a:t>而導致在當前時刻的梯度幅度減小。 </a:t>
            </a:r>
          </a:p>
          <a:p>
            <a:endParaRPr lang="en-US" altLang="zh-TW" sz="2800" dirty="0"/>
          </a:p>
          <a:p>
            <a:r>
              <a:rPr lang="zh-TW" altLang="en-US" sz="2800" dirty="0"/>
              <a:t>直觀上講就是，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要是當前時刻的梯度與</a:t>
            </a:r>
            <a:endParaRPr lang="en-US" altLang="zh-TW" sz="2800" dirty="0"/>
          </a:p>
          <a:p>
            <a:r>
              <a:rPr lang="zh-TW" altLang="en-US" sz="2800" dirty="0"/>
              <a:t>歷史時刻梯度方向相似，</a:t>
            </a:r>
            <a:endParaRPr lang="en-US" altLang="zh-TW" sz="2800" dirty="0"/>
          </a:p>
          <a:p>
            <a:r>
              <a:rPr lang="en-US" altLang="zh-TW" sz="2800" dirty="0"/>
              <a:t> </a:t>
            </a:r>
            <a:r>
              <a:rPr lang="zh-TW" altLang="en-US" sz="2800" dirty="0"/>
              <a:t>這種趨勢在當前時刻則會加強；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2. </a:t>
            </a:r>
            <a:r>
              <a:rPr lang="zh-TW" altLang="en-US" sz="2800" dirty="0"/>
              <a:t>要是不同，</a:t>
            </a:r>
            <a:endParaRPr lang="en-US" altLang="zh-TW" sz="2800" dirty="0"/>
          </a:p>
          <a:p>
            <a:r>
              <a:rPr lang="zh-TW" altLang="en-US" sz="2800" dirty="0"/>
              <a:t>前一刻的梯度與當前的梯度</a:t>
            </a:r>
            <a:endParaRPr lang="en-US" altLang="zh-TW" sz="2800" dirty="0"/>
          </a:p>
          <a:p>
            <a:r>
              <a:rPr lang="zh-TW" altLang="en-US" sz="2800" dirty="0"/>
              <a:t>方向幾乎相反，</a:t>
            </a:r>
            <a:endParaRPr lang="en-US" altLang="zh-TW" sz="2800" dirty="0"/>
          </a:p>
          <a:p>
            <a:r>
              <a:rPr lang="zh-TW" altLang="en-US" sz="2800" dirty="0"/>
              <a:t>則當前時刻的梯度方向減弱。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60848"/>
            <a:ext cx="3240360" cy="406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59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train_op</a:t>
            </a:r>
            <a:r>
              <a:rPr lang="en-US" altLang="zh-TW" dirty="0"/>
              <a:t> = </a:t>
            </a:r>
            <a:r>
              <a:rPr lang="en-US" altLang="zh-TW" dirty="0" err="1"/>
              <a:t>tf.train.MomentumOptimizer</a:t>
            </a:r>
            <a:r>
              <a:rPr lang="en-US" altLang="zh-TW" dirty="0"/>
              <a:t>(</a:t>
            </a:r>
            <a:r>
              <a:rPr lang="en-US" altLang="zh-TW" dirty="0" err="1"/>
              <a:t>learning_rate</a:t>
            </a:r>
            <a:r>
              <a:rPr lang="en-US" altLang="zh-TW" dirty="0"/>
              <a:t>=</a:t>
            </a:r>
            <a:r>
              <a:rPr lang="en-US" altLang="zh-TW" dirty="0" err="1"/>
              <a:t>0.01,</a:t>
            </a:r>
            <a:r>
              <a:rPr lang="en-US" altLang="zh-TW" dirty="0" err="1">
                <a:solidFill>
                  <a:srgbClr val="FF0000"/>
                </a:solidFill>
              </a:rPr>
              <a:t>momentum</a:t>
            </a:r>
            <a:r>
              <a:rPr lang="en-US" altLang="zh-TW" dirty="0">
                <a:solidFill>
                  <a:srgbClr val="FF0000"/>
                </a:solidFill>
              </a:rPr>
              <a:t>=0.9</a:t>
            </a:r>
            <a:r>
              <a:rPr lang="en-US" altLang="zh-TW" dirty="0"/>
              <a:t>).minimize(loss)</a:t>
            </a:r>
          </a:p>
          <a:p>
            <a:r>
              <a:rPr lang="en-US" altLang="zh-TW" dirty="0"/>
              <a:t> </a:t>
            </a:r>
            <a:r>
              <a:rPr lang="el-GR" altLang="zh-TW" dirty="0"/>
              <a:t>α</a:t>
            </a:r>
            <a:r>
              <a:rPr lang="en-US" altLang="zh-TW" dirty="0"/>
              <a:t>=</a:t>
            </a:r>
            <a:r>
              <a:rPr lang="en-US" altLang="zh-TW" dirty="0" err="1"/>
              <a:t>learing_rate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l-GR" altLang="zh-TW" dirty="0"/>
              <a:t>γ</a:t>
            </a:r>
            <a:r>
              <a:rPr lang="en-US" altLang="zh-TW" dirty="0"/>
              <a:t> =</a:t>
            </a:r>
            <a:r>
              <a:rPr lang="en-US" altLang="zh-TW" dirty="0" err="1"/>
              <a:t>mometum</a:t>
            </a:r>
            <a:r>
              <a:rPr lang="zh-TW" altLang="el-GR" dirty="0"/>
              <a:t>　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1.x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23528" y="4417642"/>
            <a:ext cx="77048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/>
              <a:t>Tensorflow</a:t>
            </a:r>
            <a:r>
              <a:rPr lang="en-US" altLang="zh-TW" dirty="0"/>
              <a:t> 2.x</a:t>
            </a:r>
            <a:endParaRPr lang="zh-TW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5250686"/>
            <a:ext cx="8731560" cy="129266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tf.keras.optimizers.SGD(learning_rate=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0"/>
                <a:ea typeface="Roboto Mono"/>
              </a:rPr>
              <a:t>0.01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  <a:ea typeface="Roboto Mono"/>
              </a:rPr>
              <a:t>momentum=0.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  <a:ea typeface="Roboto Mono"/>
              </a:rPr>
              <a:t>9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  <a:ea typeface="Roboto Mono"/>
              </a:rPr>
              <a:t>nesterov=False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name=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 panose="020B0604020202020204" pitchFamily="34" charset="-120"/>
                <a:ea typeface="Roboto Mono"/>
              </a:rPr>
              <a:t>'SGD'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**kwargs)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6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Nesterov</a:t>
            </a:r>
            <a:r>
              <a:rPr lang="en-US" altLang="zh-TW" dirty="0"/>
              <a:t> Accelerated Gradient (NAS)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nesterov</a:t>
            </a:r>
            <a:r>
              <a:rPr lang="zh-CN" altLang="en-US" dirty="0"/>
              <a:t>項在梯度更新時做一個校正，避免前進太快，同時提高靈敏度。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32043"/>
            <a:ext cx="5256584" cy="309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84849"/>
            <a:ext cx="4047965" cy="79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99995"/>
            <a:ext cx="216024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5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1.x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9" y="1268760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train_op</a:t>
            </a:r>
            <a:r>
              <a:rPr lang="en-US" altLang="zh-TW" sz="2800" dirty="0"/>
              <a:t> =</a:t>
            </a:r>
          </a:p>
          <a:p>
            <a:r>
              <a:rPr lang="en-US" altLang="zh-TW" sz="2800" dirty="0"/>
              <a:t> </a:t>
            </a:r>
            <a:r>
              <a:rPr lang="en-US" altLang="zh-TW" sz="2800" dirty="0" err="1"/>
              <a:t>tf.train.MomentumOptimizer</a:t>
            </a:r>
            <a:r>
              <a:rPr lang="en-US" altLang="zh-TW" sz="2800" dirty="0"/>
              <a:t>(</a:t>
            </a:r>
            <a:r>
              <a:rPr lang="en-US" altLang="zh-TW" sz="2800" dirty="0" err="1"/>
              <a:t>learning_rate</a:t>
            </a:r>
            <a:r>
              <a:rPr lang="en-US" altLang="zh-TW" sz="2800" dirty="0"/>
              <a:t>=0.01,</a:t>
            </a:r>
          </a:p>
          <a:p>
            <a:r>
              <a:rPr lang="en-US" altLang="zh-TW" sz="2800" dirty="0"/>
              <a:t>momentum=0.9, </a:t>
            </a:r>
            <a:r>
              <a:rPr lang="en-US" altLang="zh-TW" sz="2800" dirty="0" err="1">
                <a:solidFill>
                  <a:srgbClr val="FF0000"/>
                </a:solidFill>
              </a:rPr>
              <a:t>use_nesterov</a:t>
            </a:r>
            <a:r>
              <a:rPr lang="en-US" altLang="zh-TW" sz="2800" dirty="0">
                <a:solidFill>
                  <a:srgbClr val="FF0000"/>
                </a:solidFill>
              </a:rPr>
              <a:t>=True</a:t>
            </a:r>
            <a:r>
              <a:rPr lang="en-US" altLang="zh-TW" sz="2800" dirty="0"/>
              <a:t>).minimize</a:t>
            </a:r>
            <a:endParaRPr lang="zh-TW" altLang="en-US" sz="28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11560" y="3647877"/>
            <a:ext cx="77048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/>
              <a:t>Tensorflow</a:t>
            </a:r>
            <a:r>
              <a:rPr lang="en-US" altLang="zh-TW" dirty="0"/>
              <a:t> 2.x</a:t>
            </a: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5250686"/>
            <a:ext cx="8731560" cy="129266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tf.keras.optimizers.SGD(learning_rate=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0"/>
                <a:ea typeface="Roboto Mono"/>
              </a:rPr>
              <a:t>0.01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  <a:ea typeface="Roboto Mono"/>
              </a:rPr>
              <a:t>momentum=0.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  <a:ea typeface="Roboto Mono"/>
              </a:rPr>
              <a:t>9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  <a:ea typeface="Roboto Mono"/>
              </a:rPr>
              <a:t>nesterov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  <a:ea typeface="Roboto Mono"/>
              </a:rPr>
              <a:t>=True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name=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 panose="020B0604020202020204" pitchFamily="34" charset="-120"/>
                <a:ea typeface="Roboto Mono"/>
              </a:rPr>
              <a:t>'SGD'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**kwargs)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9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學習率</a:t>
            </a:r>
            <a:r>
              <a:rPr lang="en-US" altLang="zh-TW" dirty="0"/>
              <a:t>(</a:t>
            </a:r>
            <a:r>
              <a:rPr lang="en-US" altLang="zh-TW" dirty="0" err="1"/>
              <a:t>learning_rate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前面的一系列的優化演算法有一個共同的特點，就是對於每一個參數都用</a:t>
            </a:r>
            <a:r>
              <a:rPr lang="zh-TW" altLang="en-US" dirty="0">
                <a:solidFill>
                  <a:srgbClr val="FF0000"/>
                </a:solidFill>
              </a:rPr>
              <a:t>相同的學習率</a:t>
            </a:r>
            <a:r>
              <a:rPr lang="zh-TW" altLang="en-US" dirty="0"/>
              <a:t>進行更新。但是在實際應用中各個參數的重要性肯定是不一樣的，所以我們對於不同的參數要動態的採取不同的學習率，讓目標函數更快的收斂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自我調整參數的優化演算法</a:t>
            </a:r>
          </a:p>
          <a:p>
            <a:endParaRPr lang="zh-TW" altLang="en-US" dirty="0"/>
          </a:p>
          <a:p>
            <a:r>
              <a:rPr lang="zh-TW" altLang="en-US" dirty="0"/>
              <a:t>這類演算法最大的特點就是，每個參數有不同的學習率，在整個學習過程中自動適應這些學習率。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90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r>
              <a:rPr lang="en-US" altLang="zh-CN" dirty="0" err="1"/>
              <a:t>Adagrad</a:t>
            </a:r>
            <a:r>
              <a:rPr lang="en-US" altLang="zh-CN" dirty="0"/>
              <a:t> </a:t>
            </a:r>
            <a:r>
              <a:rPr lang="zh-CN" altLang="en-US" dirty="0"/>
              <a:t>其實是對學習率進行了一個約束。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TW" altLang="en-US" dirty="0"/>
              <a:t>學習率逐參數的除以歷史梯度平方和的平方根，使得每個參數的學習率不同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歷史梯度大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學習率</a:t>
            </a:r>
            <a:r>
              <a:rPr lang="zh-TW" altLang="en-US" dirty="0"/>
              <a:t>小</a:t>
            </a:r>
            <a:endParaRPr lang="en-US" altLang="zh-TW" dirty="0"/>
          </a:p>
          <a:p>
            <a:r>
              <a:rPr lang="zh-TW" altLang="en-US" dirty="0"/>
              <a:t>歷史梯度小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/>
              <a:t>學習率大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52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260648"/>
                <a:ext cx="8229600" cy="458680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x is actually a large number of parameters, each of which is  being updated with the same learning rate. </a:t>
                </a:r>
              </a:p>
              <a:p>
                <a:r>
                  <a:rPr lang="en-US" altLang="zh-TW" dirty="0"/>
                  <a:t>Let xi denote one of the parameters 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altLang="zh-TW" sz="18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zh-TW" altLang="en-US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altLang="zh-TW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denote the gradient for xi at step s. For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260648"/>
                <a:ext cx="8229600" cy="4586808"/>
              </a:xfrm>
              <a:blipFill rotWithShape="1">
                <a:blip r:embed="rId2"/>
                <a:stretch>
                  <a:fillRect l="-1926" t="-1729" r="-2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56" y="2348880"/>
            <a:ext cx="33909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907704" y="4795771"/>
                <a:ext cx="6120680" cy="94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4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4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sz="4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  <m:sSubSup>
                      <m:sSubSupPr>
                        <m:ctrlP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zh-TW" altLang="en-US" sz="4400" dirty="0"/>
                  <a:t> </a:t>
                </a: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95771"/>
                <a:ext cx="6120680" cy="943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21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train_op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tf.train.AdagradOptimizer</a:t>
            </a:r>
            <a:r>
              <a:rPr lang="en-US" altLang="zh-TW" sz="2400" dirty="0"/>
              <a:t>(</a:t>
            </a:r>
            <a:r>
              <a:rPr lang="en-US" altLang="zh-TW" sz="2400" dirty="0" err="1"/>
              <a:t>learning_rate</a:t>
            </a:r>
            <a:r>
              <a:rPr lang="en-US" altLang="zh-TW" sz="2400" dirty="0"/>
              <a:t>=0.01,initial_accumulator_value=0.01).minimize(cost)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1.x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07504" y="3510808"/>
            <a:ext cx="77048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/>
              <a:t>Tensorflow</a:t>
            </a:r>
            <a:r>
              <a:rPr lang="en-US" altLang="zh-TW" dirty="0"/>
              <a:t> 2.x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200" y="5373216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>
                <a:solidFill>
                  <a:srgbClr val="000000"/>
                </a:solidFill>
                <a:latin typeface="SFMono-Regular"/>
              </a:rPr>
              <a:t>keras.optimizers.Adagrad</a:t>
            </a:r>
            <a:r>
              <a:rPr lang="en-US" altLang="zh-TW" sz="32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zh-TW" sz="3200" dirty="0" err="1">
                <a:solidFill>
                  <a:srgbClr val="000000"/>
                </a:solidFill>
                <a:latin typeface="SFMono-Regular"/>
              </a:rPr>
              <a:t>lr</a:t>
            </a:r>
            <a:r>
              <a:rPr lang="en-US" altLang="zh-TW" sz="32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zh-TW" sz="3200" dirty="0">
                <a:solidFill>
                  <a:srgbClr val="008080"/>
                </a:solidFill>
                <a:latin typeface="SFMono-Regular"/>
              </a:rPr>
              <a:t>0.01</a:t>
            </a:r>
            <a:r>
              <a:rPr lang="en-US" altLang="zh-TW" sz="3200" dirty="0">
                <a:solidFill>
                  <a:srgbClr val="000000"/>
                </a:solidFill>
                <a:latin typeface="SFMono-Regular"/>
              </a:rPr>
              <a:t>, epsilon=</a:t>
            </a:r>
            <a:r>
              <a:rPr lang="en-US" altLang="zh-TW" sz="3200" b="1" dirty="0">
                <a:solidFill>
                  <a:srgbClr val="333333"/>
                </a:solidFill>
                <a:latin typeface="SFMono-Regular"/>
              </a:rPr>
              <a:t>None</a:t>
            </a:r>
            <a:r>
              <a:rPr lang="en-US" altLang="zh-TW" sz="3200" dirty="0">
                <a:solidFill>
                  <a:srgbClr val="000000"/>
                </a:solidFill>
                <a:latin typeface="SFMono-Regular"/>
              </a:rPr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78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 The cost function with one variable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5688632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(1) If the learning rate is small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Step A</a:t>
                </a:r>
                <a:r>
                  <a:rPr lang="en-US" altLang="zh-TW" dirty="0">
                    <a:sym typeface="Wingdings" panose="05000000000000000000" pitchFamily="2" charset="2"/>
                  </a:rPr>
                  <a:t>BCD</a:t>
                </a:r>
              </a:p>
              <a:p>
                <a:pPr marL="0" indent="0">
                  <a:buNone/>
                </a:pPr>
                <a:endParaRPr lang="en-US" altLang="zh-TW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(2) If the learning rate is big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Step ACD’E</a:t>
                </a:r>
              </a:p>
              <a:p>
                <a:pPr marL="0" indent="0">
                  <a:buNone/>
                </a:pPr>
                <a:endParaRPr lang="en-US" altLang="zh-TW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sym typeface="Wingdings" panose="05000000000000000000" pitchFamily="2" charset="2"/>
                  </a:rPr>
                  <a:t>Consider the sign of the 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 gradient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  <a:sym typeface="Wingdings" panose="05000000000000000000" pitchFamily="2" charset="2"/>
                          </a:rPr>
                          <m:t>𝑑𝐶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  <a:sym typeface="Wingdings" panose="05000000000000000000" pitchFamily="2" charset="2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  in successive iterations</a:t>
                </a:r>
              </a:p>
              <a:p>
                <a:pPr marL="0" indent="0">
                  <a:buNone/>
                </a:pPr>
                <a:endParaRPr lang="en-US" altLang="zh-TW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zh-TW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5688632" cy="4525963"/>
              </a:xfrm>
              <a:blipFill rotWithShape="0">
                <a:blip r:embed="rId2"/>
                <a:stretch>
                  <a:fillRect l="-2463" t="-3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65" y="2877480"/>
            <a:ext cx="397273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58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9063"/>
            <a:ext cx="8229600" cy="1143000"/>
          </a:xfrm>
        </p:spPr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6"/>
            <a:ext cx="8363272" cy="5256584"/>
          </a:xfrm>
        </p:spPr>
        <p:txBody>
          <a:bodyPr>
            <a:normAutofit/>
          </a:bodyPr>
          <a:lstStyle/>
          <a:p>
            <a:r>
              <a:rPr lang="zh-CN" altLang="en-US" dirty="0"/>
              <a:t>優勢</a:t>
            </a:r>
            <a:r>
              <a:rPr lang="en-US" altLang="zh-CN" dirty="0"/>
              <a:t>: </a:t>
            </a:r>
            <a:r>
              <a:rPr lang="zh-CN" altLang="en-US" dirty="0"/>
              <a:t>是它不需要對每個學習率手工地調節。而大多數演算法，只是簡單地使用一個相同地預設值如 </a:t>
            </a:r>
            <a:r>
              <a:rPr lang="en-US" altLang="zh-CN" dirty="0"/>
              <a:t>0.1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劣勢</a:t>
            </a:r>
            <a:r>
              <a:rPr lang="en-US" altLang="zh-CN" dirty="0"/>
              <a:t>: </a:t>
            </a:r>
            <a:r>
              <a:rPr lang="zh-CN" altLang="en-US" dirty="0"/>
              <a:t>是他在</a:t>
            </a:r>
            <a:r>
              <a:rPr lang="zh-CN" altLang="en-US" dirty="0">
                <a:solidFill>
                  <a:srgbClr val="FF0000"/>
                </a:solidFill>
              </a:rPr>
              <a:t>分母上的項中積累了平方梯度和。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因為每次加入的項總是一個正值，所以累積的和將會隨著訓練過程而增大。因而，這會</a:t>
            </a:r>
            <a:r>
              <a:rPr lang="zh-CN" altLang="en-US" dirty="0">
                <a:solidFill>
                  <a:srgbClr val="FF0000"/>
                </a:solidFill>
              </a:rPr>
              <a:t>導致學習率不斷縮小</a:t>
            </a:r>
            <a:r>
              <a:rPr lang="zh-CN" altLang="en-US" dirty="0"/>
              <a:t>，並最終變為一個無限小值</a:t>
            </a:r>
            <a:r>
              <a:rPr lang="en-US" altLang="zh-CN" dirty="0"/>
              <a:t>——</a:t>
            </a:r>
            <a:r>
              <a:rPr lang="zh-CN" altLang="en-US" dirty="0"/>
              <a:t>此時，這個演算法已經不能從資料中學到額外的資訊。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74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r>
              <a:rPr lang="en-US" altLang="zh-TW" dirty="0"/>
              <a:t>(I)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這個演算法相當於在</a:t>
            </a:r>
            <a:r>
              <a:rPr lang="en-US" altLang="zh-TW" dirty="0" err="1"/>
              <a:t>AdaGrad</a:t>
            </a:r>
            <a:r>
              <a:rPr lang="zh-TW" altLang="en-US" dirty="0"/>
              <a:t>中引入了</a:t>
            </a:r>
            <a:r>
              <a:rPr lang="en-US" altLang="zh-TW" dirty="0"/>
              <a:t>Momentum</a:t>
            </a:r>
            <a:r>
              <a:rPr lang="zh-TW" altLang="en-US" dirty="0"/>
              <a:t>的慣性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 over only the past W steps.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23528" y="4293096"/>
                <a:ext cx="8712968" cy="1051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Where   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latin typeface="Cambria Math"/>
                          </a:rPr>
                          <m:t>[(</m:t>
                        </m:r>
                        <m:sSub>
                          <m:sSub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𝑊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[(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𝑊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+….. +[(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b="0" i="1" dirty="0" smtClean="0">
                            <a:latin typeface="Cambria Math"/>
                          </a:rPr>
                          <m:t>𝑊</m:t>
                        </m:r>
                      </m:den>
                    </m:f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endParaRPr lang="en-US" altLang="zh-TW" sz="2400" b="0" dirty="0"/>
              </a:p>
              <a:p>
                <a:r>
                  <a:rPr lang="en-US" altLang="zh-TW" sz="2400" dirty="0">
                    <a:ea typeface="標楷體"/>
                  </a:rPr>
                  <a:t>  </a:t>
                </a:r>
                <a:r>
                  <a:rPr lang="el-GR" altLang="zh-TW" sz="2400" dirty="0">
                    <a:ea typeface="標楷體"/>
                  </a:rPr>
                  <a:t>ρ</a:t>
                </a:r>
                <a:r>
                  <a:rPr lang="en-US" altLang="zh-TW" sz="2400" dirty="0">
                    <a:ea typeface="標楷體"/>
                  </a:rPr>
                  <a:t>  is the decay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293096"/>
                <a:ext cx="8712968" cy="1051185"/>
              </a:xfrm>
              <a:prstGeom prst="rect">
                <a:avLst/>
              </a:prstGeom>
              <a:blipFill rotWithShape="0">
                <a:blip r:embed="rId2"/>
                <a:stretch>
                  <a:fillRect l="-1050" b="-12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19672" y="3513380"/>
                <a:ext cx="66247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TW" sz="3200" dirty="0">
                    <a:solidFill>
                      <a:prstClr val="black"/>
                    </a:solidFill>
                  </a:rPr>
                  <a:t>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prstClr val="black"/>
                    </a:solidFill>
                  </a:rPr>
                  <a:t>=</a:t>
                </a:r>
                <a:r>
                  <a:rPr lang="el-GR" altLang="zh-TW" sz="3200" dirty="0">
                    <a:solidFill>
                      <a:prstClr val="black"/>
                    </a:solidFill>
                    <a:ea typeface="標楷體"/>
                  </a:rPr>
                  <a:t>ρ</a:t>
                </a:r>
                <a:r>
                  <a:rPr lang="en-US" altLang="zh-TW" sz="3200" dirty="0">
                    <a:solidFill>
                      <a:prstClr val="black"/>
                    </a:solidFill>
                  </a:rPr>
                  <a:t> 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prstClr val="black"/>
                    </a:solidFill>
                  </a:rPr>
                  <a:t>+(1-</a:t>
                </a:r>
                <a:r>
                  <a:rPr lang="el-GR" altLang="zh-TW" sz="3200" dirty="0">
                    <a:solidFill>
                      <a:prstClr val="black"/>
                    </a:solidFill>
                    <a:ea typeface="標楷體"/>
                  </a:rPr>
                  <a:t>ρ</a:t>
                </a:r>
                <a:r>
                  <a:rPr lang="en-US" altLang="zh-TW" sz="3200" dirty="0">
                    <a:solidFill>
                      <a:prstClr val="black"/>
                    </a:solidFill>
                    <a:ea typeface="標楷體"/>
                  </a:rPr>
                  <a:t>)</a:t>
                </a:r>
                <a:r>
                  <a:rPr lang="en-US" altLang="zh-TW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  <m:sSup>
                      <m:sSupPr>
                        <m:ctrlP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513380"/>
                <a:ext cx="6624736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394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-30338" y="5685946"/>
                <a:ext cx="9144000" cy="880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3200" dirty="0">
                        <a:solidFill>
                          <a:prstClr val="black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altLang="zh-TW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3200" dirty="0">
                        <a:solidFill>
                          <a:prstClr val="black"/>
                        </a:solidFill>
                      </a:rPr>
                      <m:t>= (</m:t>
                    </m:r>
                    <m:f>
                      <m:f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zh-TW" altLang="en-US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TW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32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altLang="zh-TW" sz="3200" i="1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3200" dirty="0">
                        <a:solidFill>
                          <a:prstClr val="black"/>
                        </a:solidFill>
                      </a:rPr>
                      <m:t>denote</m:t>
                    </m:r>
                  </m:oMath>
                </a14:m>
                <a:r>
                  <a:rPr lang="en-US" altLang="zh-TW" sz="3200" dirty="0">
                    <a:solidFill>
                      <a:prstClr val="black"/>
                    </a:solidFill>
                  </a:rPr>
                  <a:t>denote the gradient for xi at step s.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338" y="5685946"/>
                <a:ext cx="9144000" cy="880434"/>
              </a:xfrm>
              <a:prstGeom prst="rect">
                <a:avLst/>
              </a:prstGeom>
              <a:blipFill rotWithShape="0">
                <a:blip r:embed="rId4"/>
                <a:stretch>
                  <a:fillRect r="-3933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91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r>
              <a:rPr lang="en-US" altLang="zh-TW" dirty="0"/>
              <a:t>(II)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RMS[</a:t>
                </a:r>
                <a:r>
                  <a:rPr lang="en-US" altLang="zh-TW" dirty="0" err="1"/>
                  <a:t>gi</a:t>
                </a:r>
                <a:r>
                  <a:rPr lang="en-US" altLang="zh-TW" dirty="0"/>
                  <a:t>]=  </a:t>
                </a:r>
                <a:r>
                  <a:rPr lang="en-US" altLang="zh-TW" dirty="0" err="1"/>
                  <a:t>SQRT</a:t>
                </a:r>
                <a:r>
                  <a:rPr lang="en-US" altLang="zh-TW" dirty="0"/>
                  <a:t>(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2132856"/>
            <a:ext cx="2921670" cy="136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043608" y="4487418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這個優化器通常是訓練迴圈神經網路</a:t>
            </a:r>
            <a:r>
              <a:rPr lang="en-US" altLang="zh-CN" sz="3600" dirty="0"/>
              <a:t>RNN</a:t>
            </a:r>
            <a:r>
              <a:rPr lang="zh-CN" altLang="en-US" sz="3600" dirty="0"/>
              <a:t>的不錯選擇。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7473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 : s=100</a:t>
            </a:r>
            <a:r>
              <a:rPr lang="zh-TW" altLang="en-US" dirty="0"/>
              <a:t>  </a:t>
            </a:r>
            <a:r>
              <a:rPr lang="en-US" altLang="zh-TW" dirty="0"/>
              <a:t>,w=10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RMS[</a:t>
            </a:r>
            <a:r>
              <a:rPr lang="en-US" altLang="zh-TW" dirty="0" err="1"/>
              <a:t>gi</a:t>
            </a:r>
            <a:r>
              <a:rPr lang="en-US" altLang="zh-TW" dirty="0"/>
              <a:t>]=  SQRT(                      )</a:t>
            </a:r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55576" y="2492896"/>
                <a:ext cx="7110536" cy="668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prstClr val="black"/>
                    </a:solidFill>
                  </a:rPr>
                  <a:t>Where   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[(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[(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91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+….. +[(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99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2896"/>
                <a:ext cx="7110536" cy="668260"/>
              </a:xfrm>
              <a:prstGeom prst="rect">
                <a:avLst/>
              </a:prstGeom>
              <a:blipFill rotWithShape="0">
                <a:blip r:embed="rId2"/>
                <a:stretch>
                  <a:fillRect l="-1372" b="-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98476" y="3469077"/>
                <a:ext cx="66247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TW" sz="3200" dirty="0">
                    <a:solidFill>
                      <a:prstClr val="black"/>
                    </a:solidFill>
                  </a:rPr>
                  <a:t>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prstClr val="black"/>
                    </a:solidFill>
                  </a:rPr>
                  <a:t>=</a:t>
                </a:r>
                <a:r>
                  <a:rPr lang="el-GR" altLang="zh-TW" sz="3200" dirty="0">
                    <a:solidFill>
                      <a:prstClr val="black"/>
                    </a:solidFill>
                    <a:ea typeface="標楷體"/>
                  </a:rPr>
                  <a:t>ρ</a:t>
                </a:r>
                <a:r>
                  <a:rPr lang="en-US" altLang="zh-TW" sz="3200" dirty="0">
                    <a:solidFill>
                      <a:prstClr val="black"/>
                    </a:solidFill>
                  </a:rPr>
                  <a:t> 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</m:sSup>
                  </m:oMath>
                </a14:m>
                <a:r>
                  <a:rPr lang="en-US" altLang="zh-TW" sz="3200" dirty="0">
                    <a:solidFill>
                      <a:prstClr val="black"/>
                    </a:solidFill>
                  </a:rPr>
                  <a:t>+(1-</a:t>
                </a:r>
                <a:r>
                  <a:rPr lang="el-GR" altLang="zh-TW" sz="3200" dirty="0">
                    <a:solidFill>
                      <a:prstClr val="black"/>
                    </a:solidFill>
                    <a:ea typeface="標楷體"/>
                  </a:rPr>
                  <a:t>ρ</a:t>
                </a:r>
                <a:r>
                  <a:rPr lang="en-US" altLang="zh-TW" sz="3200" dirty="0">
                    <a:solidFill>
                      <a:prstClr val="black"/>
                    </a:solidFill>
                    <a:ea typeface="標楷體"/>
                  </a:rPr>
                  <a:t>)</a:t>
                </a:r>
                <a:r>
                  <a:rPr lang="en-US" altLang="zh-TW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  <m:sSup>
                      <m:sSupPr>
                        <m:ctrlP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76" y="3469077"/>
                <a:ext cx="6624736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392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563888" y="4581128"/>
                <a:ext cx="25202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TW" sz="3200" dirty="0">
                    <a:solidFill>
                      <a:prstClr val="black"/>
                    </a:solidFill>
                  </a:rPr>
                  <a:t>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32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3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altLang="zh-TW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zh-TW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2520280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6295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979712" y="5424302"/>
                <a:ext cx="6120680" cy="1013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4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4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Sup>
                      <m:sSubSupPr>
                        <m:ctrlP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zh-TW" altLang="en-US" sz="4400" dirty="0"/>
                  <a:t> 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424302"/>
                <a:ext cx="6120680" cy="10130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629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train_op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tf.train.RMSPropOptimizer</a:t>
            </a:r>
            <a:r>
              <a:rPr lang="en-US" altLang="zh-TW" sz="3200" dirty="0"/>
              <a:t>(</a:t>
            </a:r>
            <a:r>
              <a:rPr lang="en-US" altLang="zh-TW" sz="3200" dirty="0" err="1"/>
              <a:t>learning_rate</a:t>
            </a:r>
            <a:r>
              <a:rPr lang="en-US" altLang="zh-TW" sz="3200" dirty="0"/>
              <a:t>=0.01, decay=0.9).minimize(loss)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5085184"/>
            <a:ext cx="7499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/>
              <a:t>keras.optimizers.RMSprop</a:t>
            </a:r>
            <a:r>
              <a:rPr lang="en-US" altLang="zh-TW" sz="4000" dirty="0"/>
              <a:t>(</a:t>
            </a:r>
            <a:r>
              <a:rPr lang="en-US" altLang="zh-TW" sz="4000" dirty="0" err="1"/>
              <a:t>lr</a:t>
            </a:r>
            <a:r>
              <a:rPr lang="en-US" altLang="zh-TW" sz="4000" dirty="0"/>
              <a:t>=0.001, rho=0.9, epsilon=None)</a:t>
            </a:r>
            <a:endParaRPr lang="zh-TW" altLang="en-US" sz="4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1.x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496" y="35730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/>
              <a:t>Tensorflow</a:t>
            </a:r>
            <a:r>
              <a:rPr lang="en-US" altLang="zh-TW" dirty="0"/>
              <a:t> 2.x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3221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Adadelta</a:t>
            </a:r>
            <a:r>
              <a:rPr lang="en-US" altLang="zh-TW" dirty="0"/>
              <a:t>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Adadelta</a:t>
            </a:r>
            <a:r>
              <a:rPr lang="zh-CN" altLang="en-US" dirty="0"/>
              <a:t>是對</a:t>
            </a:r>
            <a:r>
              <a:rPr lang="en-US" altLang="zh-CN" dirty="0" err="1"/>
              <a:t>Adagrad</a:t>
            </a:r>
            <a:r>
              <a:rPr lang="zh-CN" altLang="en-US" dirty="0"/>
              <a:t>的擴展，最初方案依然是對學習率進行自我調整約束，但是進行了計算上的簡化。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Adagrad</a:t>
            </a:r>
            <a:r>
              <a:rPr lang="zh-CN" altLang="en-US" dirty="0"/>
              <a:t>會累加之前所有的梯度平方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Adadelta</a:t>
            </a:r>
            <a:r>
              <a:rPr lang="zh-CN" altLang="en-US" dirty="0"/>
              <a:t>只累加固定大小的項，並且也不直接存儲這些項，僅僅是近似計算對應的平均值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30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662880" y="2924944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TW" sz="800" dirty="0">
                    <a:latin typeface="LrvbpqRbrdmtJxwyhxUtopiaStd-Regular"/>
                  </a:rPr>
                  <a:t> </a:t>
                </a:r>
                <a:r>
                  <a:rPr lang="en-US" altLang="zh-TW" dirty="0">
                    <a:latin typeface="+mn-ea"/>
                    <a:ea typeface="+mn-ea"/>
                  </a:rPr>
                  <a:t>Where RMS[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>
                    <a:latin typeface="+mn-ea"/>
                    <a:ea typeface="+mn-ea"/>
                  </a:rPr>
                  <a:t> the root-mean-square of the actual updates to </a:t>
                </a:r>
                <a:r>
                  <a:rPr lang="en-US" altLang="zh-TW" i="1" dirty="0">
                    <a:latin typeface="+mn-ea"/>
                    <a:ea typeface="+mn-ea"/>
                  </a:rPr>
                  <a:t>x</a:t>
                </a:r>
                <a:r>
                  <a:rPr lang="en-US" altLang="zh-TW" dirty="0">
                    <a:latin typeface="+mn-ea"/>
                    <a:ea typeface="+mn-ea"/>
                  </a:rPr>
                  <a:t>.</a:t>
                </a:r>
                <a:endParaRPr lang="zh-TW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2880" y="2924944"/>
                <a:ext cx="8229600" cy="1143000"/>
              </a:xfrm>
              <a:blipFill rotWithShape="1">
                <a:blip r:embed="rId2"/>
                <a:stretch>
                  <a:fillRect t="-17112" b="-30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91" y="1417638"/>
            <a:ext cx="3661200" cy="120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/>
              <a:t>Adadelta</a:t>
            </a:r>
            <a:r>
              <a:rPr lang="en-US" altLang="zh-TW" dirty="0"/>
              <a:t>(II)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723" y="4509120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#rho: The decay rate for </a:t>
            </a:r>
            <a:r>
              <a:rPr lang="en-US" altLang="zh-TW" sz="3200" dirty="0" err="1"/>
              <a:t>adadelta</a:t>
            </a:r>
            <a:endParaRPr lang="en-US" altLang="zh-TW" sz="3200" dirty="0"/>
          </a:p>
          <a:p>
            <a:r>
              <a:rPr lang="en-US" altLang="zh-TW" sz="3200" dirty="0" err="1"/>
              <a:t>train_op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tf.train.AdadeltaOptimizer</a:t>
            </a:r>
            <a:r>
              <a:rPr lang="en-US" altLang="zh-TW" sz="3200" dirty="0"/>
              <a:t>(</a:t>
            </a:r>
            <a:r>
              <a:rPr lang="en-US" altLang="zh-TW" sz="3200" dirty="0" err="1"/>
              <a:t>learning_rate</a:t>
            </a:r>
            <a:r>
              <a:rPr lang="en-US" altLang="zh-TW" sz="3200" dirty="0"/>
              <a:t>=1, rho=0.9).minimize(loss)</a:t>
            </a:r>
          </a:p>
        </p:txBody>
      </p:sp>
    </p:spTree>
    <p:extLst>
      <p:ext uri="{BB962C8B-B14F-4D97-AF65-F5344CB8AC3E}">
        <p14:creationId xmlns:p14="http://schemas.microsoft.com/office/powerpoint/2010/main" val="1951189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3872" y="1196752"/>
            <a:ext cx="8330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Adam Optimizer </a:t>
            </a:r>
            <a:r>
              <a:rPr lang="zh-TW" altLang="en-US" sz="2400" dirty="0"/>
              <a:t>其實可以說就是把前面介紹的</a:t>
            </a:r>
            <a:r>
              <a:rPr lang="en-US" altLang="zh-TW" sz="2400" dirty="0"/>
              <a:t>Momentum </a:t>
            </a:r>
            <a:r>
              <a:rPr lang="zh-TW" altLang="en-US" sz="2400" dirty="0"/>
              <a:t>跟 </a:t>
            </a:r>
            <a:r>
              <a:rPr lang="en-US" altLang="zh-TW" sz="2400" dirty="0" err="1"/>
              <a:t>AdaGrad</a:t>
            </a:r>
            <a:r>
              <a:rPr lang="zh-TW" altLang="en-US" sz="2400" dirty="0"/>
              <a:t>這二種</a:t>
            </a:r>
            <a:r>
              <a:rPr lang="en-US" altLang="zh-TW" sz="2400" dirty="0"/>
              <a:t>Optimizer</a:t>
            </a:r>
            <a:r>
              <a:rPr lang="zh-TW" altLang="en-US" sz="2400" dirty="0"/>
              <a:t>做結合，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58" y="2018213"/>
            <a:ext cx="40767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7504" y="3731319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像</a:t>
            </a:r>
            <a:r>
              <a:rPr lang="en-US" altLang="zh-TW" sz="2800" dirty="0"/>
              <a:t>Momentum</a:t>
            </a:r>
            <a:r>
              <a:rPr lang="zh-TW" altLang="en-US" sz="2800" dirty="0"/>
              <a:t>一樣保持了過去梯度的指數衰減平均值，像</a:t>
            </a:r>
            <a:r>
              <a:rPr lang="en-US" altLang="zh-TW" sz="2800" dirty="0"/>
              <a:t>Adam</a:t>
            </a:r>
            <a:r>
              <a:rPr lang="zh-TW" altLang="en-US" sz="2800" dirty="0"/>
              <a:t>一樣存了過去梯度的平方衰減平均值，並對</a:t>
            </a:r>
            <a:r>
              <a:rPr lang="en-US" altLang="zh-TW" sz="2800" dirty="0" err="1"/>
              <a:t>mt</a:t>
            </a:r>
            <a:r>
              <a:rPr lang="zh-TW" altLang="en-US" sz="2800" dirty="0"/>
              <a:t>跟</a:t>
            </a:r>
            <a:r>
              <a:rPr lang="en-US" altLang="zh-TW" sz="2800" dirty="0" err="1"/>
              <a:t>vt</a:t>
            </a:r>
            <a:r>
              <a:rPr lang="zh-TW" altLang="en-US" sz="2800" dirty="0"/>
              <a:t>做偏離校正</a:t>
            </a:r>
          </a:p>
        </p:txBody>
      </p:sp>
      <p:pic>
        <p:nvPicPr>
          <p:cNvPr id="1028" name="Picture 4" descr="https://cdn-images-1.medium.com/max/1000/1*4b7GUhHlzoqum1U4PCTFW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733" y="4941168"/>
            <a:ext cx="21145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18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5"/>
            <a:ext cx="8568952" cy="2952328"/>
          </a:xfrm>
        </p:spPr>
        <p:txBody>
          <a:bodyPr/>
          <a:lstStyle/>
          <a:p>
            <a:r>
              <a:rPr lang="en-US" altLang="zh-TW" dirty="0"/>
              <a:t>Adam </a:t>
            </a:r>
            <a:r>
              <a:rPr lang="zh-TW" altLang="en-US" dirty="0"/>
              <a:t>保留了 </a:t>
            </a:r>
            <a:r>
              <a:rPr lang="en-US" altLang="zh-TW" dirty="0"/>
              <a:t>Momentum </a:t>
            </a:r>
            <a:r>
              <a:rPr lang="zh-TW" altLang="en-US" dirty="0"/>
              <a:t>對過去梯度的方向做梯度速度調整與</a:t>
            </a:r>
            <a:r>
              <a:rPr lang="en-US" altLang="zh-TW" dirty="0"/>
              <a:t>Adam</a:t>
            </a:r>
            <a:r>
              <a:rPr lang="zh-TW" altLang="en-US" dirty="0"/>
              <a:t>對過去梯度的平方值做</a:t>
            </a:r>
            <a:r>
              <a:rPr lang="en-US" altLang="zh-TW" dirty="0"/>
              <a:t>learning rate</a:t>
            </a:r>
            <a:r>
              <a:rPr lang="zh-TW" altLang="en-US" dirty="0"/>
              <a:t>的調整，再加上</a:t>
            </a:r>
            <a:r>
              <a:rPr lang="en-US" altLang="zh-TW" dirty="0"/>
              <a:t>Adam</a:t>
            </a:r>
            <a:r>
              <a:rPr lang="zh-TW" altLang="en-US" dirty="0"/>
              <a:t>有做參數的”偏離校正”，使得每一次的學習率都會有個確定的範圍，會讓參數的更新較為平穩。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4789603"/>
            <a:ext cx="76225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</a:t>
            </a:r>
            <a:r>
              <a:rPr lang="en-US" altLang="zh-TW" dirty="0" err="1"/>
              <a:t>beta1</a:t>
            </a:r>
            <a:r>
              <a:rPr lang="en-US" altLang="zh-TW" dirty="0"/>
              <a:t>: A float value or a constant float tensor.</a:t>
            </a:r>
          </a:p>
          <a:p>
            <a:r>
              <a:rPr lang="en-US" altLang="zh-TW" dirty="0"/>
              <a:t>#         The exponential decay rate for the 1st moment estimates.</a:t>
            </a:r>
          </a:p>
          <a:p>
            <a:r>
              <a:rPr lang="en-US" altLang="zh-TW" dirty="0"/>
              <a:t># </a:t>
            </a:r>
            <a:r>
              <a:rPr lang="en-US" altLang="zh-TW" dirty="0" err="1"/>
              <a:t>beta2</a:t>
            </a:r>
            <a:r>
              <a:rPr lang="en-US" altLang="zh-TW" dirty="0"/>
              <a:t>: A float value or a constant float tensor.</a:t>
            </a:r>
          </a:p>
          <a:p>
            <a:r>
              <a:rPr lang="en-US" altLang="zh-TW" dirty="0"/>
              <a:t>#         The exponential decay rate for the 2nd moment estimates.</a:t>
            </a:r>
          </a:p>
          <a:p>
            <a:r>
              <a:rPr lang="en-US" altLang="zh-TW" dirty="0" err="1"/>
              <a:t>train_op</a:t>
            </a:r>
            <a:r>
              <a:rPr lang="en-US" altLang="zh-TW" dirty="0"/>
              <a:t> = </a:t>
            </a:r>
            <a:r>
              <a:rPr lang="en-US" altLang="zh-TW" dirty="0" err="1"/>
              <a:t>tf.train.AdamOptimizer</a:t>
            </a:r>
            <a:r>
              <a:rPr lang="en-US" altLang="zh-TW" dirty="0"/>
              <a:t>(</a:t>
            </a:r>
            <a:r>
              <a:rPr lang="en-US" altLang="zh-TW" dirty="0" err="1"/>
              <a:t>learning_rate</a:t>
            </a:r>
            <a:r>
              <a:rPr lang="en-US" altLang="zh-TW" dirty="0"/>
              <a:t>=0.1, </a:t>
            </a:r>
            <a:r>
              <a:rPr lang="en-US" altLang="zh-TW" dirty="0" err="1"/>
              <a:t>beta1</a:t>
            </a:r>
            <a:r>
              <a:rPr lang="en-US" altLang="zh-TW" dirty="0"/>
              <a:t>=0.9, </a:t>
            </a:r>
            <a:r>
              <a:rPr lang="en-US" altLang="zh-TW" dirty="0" err="1"/>
              <a:t>beta2</a:t>
            </a:r>
            <a:r>
              <a:rPr lang="en-US" altLang="zh-TW" dirty="0"/>
              <a:t>=0.99).minimize(loss)</a:t>
            </a:r>
          </a:p>
          <a:p>
            <a:r>
              <a:rPr lang="en-US" altLang="zh-TW" dirty="0"/>
              <a:t> </a:t>
            </a:r>
          </a:p>
        </p:txBody>
      </p:sp>
      <p:pic>
        <p:nvPicPr>
          <p:cNvPr id="2050" name="Picture 2" descr="https://cdn-images-1.medium.com/max/1000/1*uhyuvY_h-NFYU_hmKwfaF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6632"/>
            <a:ext cx="30861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20" y="4221088"/>
            <a:ext cx="428870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95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Ex1:   Find min f(x)=x^2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3600" dirty="0"/>
              <a:t>import </a:t>
            </a:r>
            <a:r>
              <a:rPr lang="en-US" altLang="zh-TW" sz="3600" dirty="0" err="1"/>
              <a:t>tensorflow</a:t>
            </a:r>
            <a:r>
              <a:rPr lang="en-US" altLang="zh-TW" sz="3600" dirty="0"/>
              <a:t> as </a:t>
            </a:r>
            <a:r>
              <a:rPr lang="en-US" altLang="zh-TW" sz="3600" dirty="0" err="1"/>
              <a:t>tf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import </a:t>
            </a:r>
            <a:r>
              <a:rPr lang="en-US" altLang="zh-TW" sz="3600" dirty="0" err="1"/>
              <a:t>numpy</a:t>
            </a:r>
            <a:r>
              <a:rPr lang="en-US" altLang="zh-TW" sz="3600" dirty="0"/>
              <a:t> as np</a:t>
            </a:r>
          </a:p>
          <a:p>
            <a:pPr marL="0" indent="0">
              <a:buNone/>
            </a:pPr>
            <a:r>
              <a:rPr lang="en-US" altLang="zh-TW" sz="3600" dirty="0"/>
              <a:t>import </a:t>
            </a:r>
            <a:r>
              <a:rPr lang="en-US" altLang="zh-TW" sz="3600" dirty="0" err="1"/>
              <a:t>matplotlib.pyplot</a:t>
            </a:r>
            <a:r>
              <a:rPr lang="en-US" altLang="zh-TW" sz="3600" dirty="0"/>
              <a:t> as </a:t>
            </a:r>
            <a:r>
              <a:rPr lang="en-US" altLang="zh-TW" sz="3600" dirty="0" err="1"/>
              <a:t>plt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err="1"/>
              <a:t>TRAINING_STEPS</a:t>
            </a:r>
            <a:r>
              <a:rPr lang="en-US" altLang="zh-TW" sz="3600" dirty="0"/>
              <a:t>=10</a:t>
            </a:r>
          </a:p>
          <a:p>
            <a:pPr marL="0" indent="0">
              <a:buNone/>
            </a:pPr>
            <a:r>
              <a:rPr lang="en-US" altLang="zh-TW" sz="3600" dirty="0"/>
              <a:t>x=</a:t>
            </a:r>
            <a:r>
              <a:rPr lang="en-US" altLang="zh-TW" sz="3600" dirty="0" err="1"/>
              <a:t>tf.Variable</a:t>
            </a:r>
            <a:r>
              <a:rPr lang="en-US" altLang="zh-TW" sz="3600" dirty="0"/>
              <a:t>(</a:t>
            </a:r>
            <a:r>
              <a:rPr lang="en-US" altLang="zh-TW" sz="3600" dirty="0" err="1"/>
              <a:t>tf.constant</a:t>
            </a:r>
            <a:r>
              <a:rPr lang="en-US" altLang="zh-TW" sz="3600" dirty="0"/>
              <a:t>(</a:t>
            </a:r>
            <a:r>
              <a:rPr lang="en-US" altLang="zh-TW" sz="3600" dirty="0" err="1"/>
              <a:t>9,dtype</a:t>
            </a:r>
            <a:r>
              <a:rPr lang="en-US" altLang="zh-TW" sz="3600" dirty="0"/>
              <a:t>=</a:t>
            </a:r>
            <a:r>
              <a:rPr lang="en-US" altLang="zh-TW" sz="3600" dirty="0" err="1"/>
              <a:t>tf.float32</a:t>
            </a:r>
            <a:r>
              <a:rPr lang="en-US" altLang="zh-TW" sz="3600" dirty="0"/>
              <a:t>),name='x')</a:t>
            </a:r>
          </a:p>
          <a:p>
            <a:pPr marL="0" indent="0">
              <a:buNone/>
            </a:pPr>
            <a:r>
              <a:rPr lang="en-US" altLang="zh-TW" sz="3600" dirty="0"/>
              <a:t>y=</a:t>
            </a:r>
            <a:r>
              <a:rPr lang="en-US" altLang="zh-TW" sz="3600" dirty="0" err="1"/>
              <a:t>tf.square</a:t>
            </a:r>
            <a:r>
              <a:rPr lang="en-US" altLang="zh-TW" sz="3600" dirty="0"/>
              <a:t>(x)</a:t>
            </a:r>
          </a:p>
          <a:p>
            <a:pPr marL="0" indent="0">
              <a:buNone/>
            </a:pPr>
            <a:r>
              <a:rPr lang="en-US" altLang="zh-TW" sz="3600" dirty="0" err="1"/>
              <a:t>train_op</a:t>
            </a:r>
            <a:r>
              <a:rPr lang="en-US" altLang="zh-TW" sz="3600" dirty="0"/>
              <a:t>=</a:t>
            </a:r>
            <a:r>
              <a:rPr lang="en-US" altLang="zh-TW" sz="3600" dirty="0" err="1"/>
              <a:t>tf.train.GradientDescentOptimizer</a:t>
            </a:r>
            <a:r>
              <a:rPr lang="en-US" altLang="zh-TW" sz="3600" dirty="0"/>
              <a:t>(0.2).minimize(y)</a:t>
            </a:r>
          </a:p>
          <a:p>
            <a:r>
              <a:rPr lang="en-US" altLang="zh-TW" sz="3600" dirty="0"/>
              <a:t>#</a:t>
            </a:r>
            <a:r>
              <a:rPr lang="zh-TW" altLang="en-US" sz="3600" dirty="0"/>
              <a:t>實現梯度下降算法的優化器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with </a:t>
            </a:r>
            <a:r>
              <a:rPr lang="en-US" altLang="zh-TW" sz="3600" dirty="0" err="1"/>
              <a:t>tf.Session</a:t>
            </a:r>
            <a:r>
              <a:rPr lang="en-US" altLang="zh-TW" sz="3600" dirty="0"/>
              <a:t>() as </a:t>
            </a:r>
            <a:r>
              <a:rPr lang="en-US" altLang="zh-TW" sz="3600" dirty="0" err="1"/>
              <a:t>sess</a:t>
            </a:r>
            <a:r>
              <a:rPr lang="en-US" altLang="zh-TW" sz="3600" dirty="0"/>
              <a:t>:</a:t>
            </a:r>
          </a:p>
          <a:p>
            <a:pPr marL="0" indent="0">
              <a:buNone/>
            </a:pPr>
            <a:r>
              <a:rPr lang="en-US" altLang="zh-TW" sz="3600" dirty="0"/>
              <a:t>    </a:t>
            </a:r>
            <a:r>
              <a:rPr lang="en-US" altLang="zh-TW" sz="3600" dirty="0" err="1"/>
              <a:t>sess.run</a:t>
            </a:r>
            <a:r>
              <a:rPr lang="en-US" altLang="zh-TW" sz="3600" dirty="0"/>
              <a:t>(</a:t>
            </a:r>
            <a:r>
              <a:rPr lang="en-US" altLang="zh-TW" sz="3600" dirty="0" err="1"/>
              <a:t>tf.global_variables_initializer</a:t>
            </a:r>
            <a:r>
              <a:rPr lang="en-US" altLang="zh-TW" sz="3600" dirty="0"/>
              <a:t>())</a:t>
            </a:r>
          </a:p>
          <a:p>
            <a:pPr marL="0" indent="0">
              <a:buNone/>
            </a:pPr>
            <a:r>
              <a:rPr lang="en-US" altLang="zh-TW" sz="3600" dirty="0"/>
              <a:t>    for </a:t>
            </a:r>
            <a:r>
              <a:rPr lang="en-US" altLang="zh-TW" sz="3600" dirty="0" err="1"/>
              <a:t>i</a:t>
            </a:r>
            <a:r>
              <a:rPr lang="en-US" altLang="zh-TW" sz="3600" dirty="0"/>
              <a:t> in range(</a:t>
            </a:r>
            <a:r>
              <a:rPr lang="en-US" altLang="zh-TW" sz="3600" dirty="0" err="1"/>
              <a:t>TRAINING_STEPS</a:t>
            </a:r>
            <a:r>
              <a:rPr lang="en-US" altLang="zh-TW" sz="3600" dirty="0"/>
              <a:t>):</a:t>
            </a:r>
          </a:p>
          <a:p>
            <a:pPr marL="0" indent="0">
              <a:buNone/>
            </a:pPr>
            <a:r>
              <a:rPr lang="en-US" altLang="zh-TW" sz="3600" dirty="0"/>
              <a:t>        </a:t>
            </a:r>
            <a:r>
              <a:rPr lang="en-US" altLang="zh-TW" sz="3600" dirty="0" err="1"/>
              <a:t>sess.run</a:t>
            </a:r>
            <a:r>
              <a:rPr lang="en-US" altLang="zh-TW" sz="3600" dirty="0"/>
              <a:t>(</a:t>
            </a:r>
            <a:r>
              <a:rPr lang="en-US" altLang="zh-TW" sz="3600" dirty="0" err="1"/>
              <a:t>train_op</a:t>
            </a:r>
            <a:r>
              <a:rPr lang="en-US" altLang="zh-TW" sz="3600" dirty="0"/>
              <a:t>)</a:t>
            </a:r>
          </a:p>
          <a:p>
            <a:pPr marL="0" indent="0">
              <a:buNone/>
            </a:pPr>
            <a:r>
              <a:rPr lang="en-US" altLang="zh-TW" sz="3600" dirty="0"/>
              <a:t>        </a:t>
            </a:r>
            <a:r>
              <a:rPr lang="en-US" altLang="zh-TW" sz="3600" dirty="0" err="1"/>
              <a:t>x_value</a:t>
            </a:r>
            <a:r>
              <a:rPr lang="en-US" altLang="zh-TW" sz="3600" dirty="0"/>
              <a:t>=</a:t>
            </a:r>
            <a:r>
              <a:rPr lang="en-US" altLang="zh-TW" sz="3600" dirty="0" err="1"/>
              <a:t>sess.run</a:t>
            </a:r>
            <a:r>
              <a:rPr lang="en-US" altLang="zh-TW" sz="3600" dirty="0"/>
              <a:t>(x)</a:t>
            </a:r>
          </a:p>
          <a:p>
            <a:pPr marL="0" indent="0">
              <a:buNone/>
            </a:pPr>
            <a:r>
              <a:rPr lang="en-US" altLang="zh-TW" sz="3600" dirty="0"/>
              <a:t>        print(</a:t>
            </a:r>
            <a:r>
              <a:rPr lang="en-US" altLang="zh-TW" sz="3600" dirty="0" err="1"/>
              <a:t>i+1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x_value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3" y="1196752"/>
            <a:ext cx="4176464" cy="9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7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Selecting the Learning Rate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33907"/>
            <a:ext cx="411097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95498"/>
            <a:ext cx="4157645" cy="24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26" y="4075965"/>
            <a:ext cx="4176464" cy="249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080690" y="5157192"/>
            <a:ext cx="2444900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TW" altLang="en-US" sz="3200" dirty="0"/>
              <a:t>𝑑</a:t>
            </a:r>
            <a:r>
              <a:rPr lang="en-US" altLang="zh-TW" sz="3200" dirty="0"/>
              <a:t>f/</a:t>
            </a:r>
            <a:r>
              <a:rPr lang="zh-TW" altLang="en-US" sz="3200" dirty="0"/>
              <a:t>𝑑</a:t>
            </a:r>
            <a:r>
              <a:rPr lang="en-US" altLang="zh-TW" sz="3200" dirty="0"/>
              <a:t>x </a:t>
            </a:r>
            <a:r>
              <a:rPr lang="zh-TW" altLang="en-US" sz="3200" dirty="0"/>
              <a:t>方向及</a:t>
            </a:r>
            <a:endParaRPr lang="en-US" altLang="zh-TW" sz="3200" dirty="0"/>
          </a:p>
          <a:p>
            <a:r>
              <a:rPr lang="zh-TW" altLang="en-US" sz="3200" dirty="0"/>
              <a:t>絕對值大小</a:t>
            </a:r>
          </a:p>
        </p:txBody>
      </p:sp>
    </p:spTree>
    <p:extLst>
      <p:ext uri="{BB962C8B-B14F-4D97-AF65-F5344CB8AC3E}">
        <p14:creationId xmlns:p14="http://schemas.microsoft.com/office/powerpoint/2010/main" val="2219183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484" y="116632"/>
            <a:ext cx="8229600" cy="1143000"/>
          </a:xfrm>
        </p:spPr>
        <p:txBody>
          <a:bodyPr/>
          <a:lstStyle/>
          <a:p>
            <a:r>
              <a:rPr lang="en-US" altLang="zh-TW" dirty="0" err="1"/>
              <a:t>Ex2</a:t>
            </a:r>
            <a:r>
              <a:rPr lang="en-US" altLang="zh-TW" dirty="0"/>
              <a:t>: min f(x)=</a:t>
            </a:r>
            <a:r>
              <a:rPr lang="en-US" altLang="zh-TW" dirty="0" err="1"/>
              <a:t>x^3+sin</a:t>
            </a:r>
            <a:r>
              <a:rPr lang="en-US" altLang="zh-TW" dirty="0"/>
              <a:t>(</a:t>
            </a:r>
            <a:r>
              <a:rPr lang="en-US" altLang="zh-TW" dirty="0" err="1"/>
              <a:t>10x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84785"/>
            <a:ext cx="8229600" cy="3672408"/>
          </a:xfrm>
        </p:spPr>
        <p:txBody>
          <a:bodyPr>
            <a:normAutofit/>
          </a:bodyPr>
          <a:lstStyle/>
          <a:p>
            <a:r>
              <a:rPr lang="en-US" altLang="zh-TW" dirty="0"/>
              <a:t>Ex3  (2dim):min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實作此簡易方程式，最小值為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)=(0,0)</a:t>
            </a:r>
          </a:p>
          <a:p>
            <a:r>
              <a:rPr lang="en-US" altLang="zh-TW" dirty="0" err="1"/>
              <a:t>Tensorflow</a:t>
            </a:r>
            <a:r>
              <a:rPr lang="zh-TW" altLang="en-US" dirty="0"/>
              <a:t>去實作以下簡單的方程式在不同</a:t>
            </a:r>
            <a:r>
              <a:rPr lang="en-US" altLang="zh-TW" dirty="0"/>
              <a:t>Optimizer</a:t>
            </a:r>
            <a:r>
              <a:rPr lang="zh-TW" altLang="en-US" dirty="0"/>
              <a:t>所呈現的學習情</a:t>
            </a:r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12379"/>
            <a:ext cx="4670850" cy="11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7504" y="4797152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</a:t>
            </a:r>
            <a:r>
              <a:rPr lang="en-US" altLang="zh-TW" dirty="0" err="1"/>
              <a:t>train_step1</a:t>
            </a:r>
            <a:r>
              <a:rPr lang="en-US" altLang="zh-TW" dirty="0"/>
              <a:t> = </a:t>
            </a:r>
            <a:r>
              <a:rPr lang="en-US" altLang="zh-TW" dirty="0" err="1"/>
              <a:t>tf.train.</a:t>
            </a:r>
            <a:r>
              <a:rPr lang="en-US" altLang="zh-TW" dirty="0" err="1">
                <a:solidFill>
                  <a:srgbClr val="FF0000"/>
                </a:solidFill>
              </a:rPr>
              <a:t>GradientDescent</a:t>
            </a:r>
            <a:r>
              <a:rPr lang="en-US" altLang="zh-TW" dirty="0" err="1"/>
              <a:t>Optimizer</a:t>
            </a:r>
            <a:r>
              <a:rPr lang="en-US" altLang="zh-TW" dirty="0"/>
              <a:t>(</a:t>
            </a:r>
            <a:r>
              <a:rPr lang="en-US" altLang="zh-TW" dirty="0" err="1"/>
              <a:t>learning_rate</a:t>
            </a:r>
            <a:r>
              <a:rPr lang="en-US" altLang="zh-TW" dirty="0"/>
              <a:t> = 0.35).minimize(output)</a:t>
            </a:r>
          </a:p>
          <a:p>
            <a:r>
              <a:rPr lang="en-US" altLang="zh-TW" dirty="0"/>
              <a:t>#</a:t>
            </a:r>
            <a:r>
              <a:rPr lang="en-US" altLang="zh-TW" dirty="0" err="1"/>
              <a:t>train_step1</a:t>
            </a:r>
            <a:r>
              <a:rPr lang="en-US" altLang="zh-TW" dirty="0"/>
              <a:t> = </a:t>
            </a:r>
            <a:r>
              <a:rPr lang="en-US" altLang="zh-TW" dirty="0" err="1"/>
              <a:t>tf.train</a:t>
            </a:r>
            <a:r>
              <a:rPr lang="en-US" altLang="zh-TW" dirty="0" err="1">
                <a:solidFill>
                  <a:srgbClr val="FF0000"/>
                </a:solidFill>
              </a:rPr>
              <a:t>.Momentum</a:t>
            </a:r>
            <a:r>
              <a:rPr lang="en-US" altLang="zh-TW" dirty="0" err="1"/>
              <a:t>Optimizer</a:t>
            </a:r>
            <a:r>
              <a:rPr lang="en-US" altLang="zh-TW" dirty="0"/>
              <a:t>(</a:t>
            </a:r>
            <a:r>
              <a:rPr lang="en-US" altLang="zh-TW" dirty="0" err="1"/>
              <a:t>learning_rate</a:t>
            </a:r>
            <a:r>
              <a:rPr lang="en-US" altLang="zh-TW" dirty="0"/>
              <a:t> = 0.03, momentum=0.9).minimize(output)</a:t>
            </a:r>
          </a:p>
          <a:p>
            <a:r>
              <a:rPr lang="en-US" altLang="zh-TW" dirty="0"/>
              <a:t>#train_step1 = </a:t>
            </a:r>
            <a:r>
              <a:rPr lang="en-US" altLang="zh-TW" dirty="0" err="1"/>
              <a:t>tf.train.</a:t>
            </a:r>
            <a:r>
              <a:rPr lang="en-US" altLang="zh-TW" dirty="0" err="1">
                <a:solidFill>
                  <a:srgbClr val="FF0000"/>
                </a:solidFill>
              </a:rPr>
              <a:t>Adagrad</a:t>
            </a:r>
            <a:r>
              <a:rPr lang="en-US" altLang="zh-TW" dirty="0" err="1"/>
              <a:t>Optimizer</a:t>
            </a:r>
            <a:r>
              <a:rPr lang="en-US" altLang="zh-TW" dirty="0"/>
              <a:t>(</a:t>
            </a:r>
            <a:r>
              <a:rPr lang="en-US" altLang="zh-TW" dirty="0" err="1"/>
              <a:t>learning_rate</a:t>
            </a:r>
            <a:r>
              <a:rPr lang="en-US" altLang="zh-TW" dirty="0"/>
              <a:t> = 2).minimize(output)</a:t>
            </a:r>
          </a:p>
          <a:p>
            <a:r>
              <a:rPr lang="en-US" altLang="zh-TW" dirty="0" err="1"/>
              <a:t>tf.train.</a:t>
            </a:r>
            <a:r>
              <a:rPr lang="en-US" altLang="zh-TW" dirty="0" err="1">
                <a:solidFill>
                  <a:srgbClr val="FF0000"/>
                </a:solidFill>
              </a:rPr>
              <a:t>RMSProp</a:t>
            </a:r>
            <a:r>
              <a:rPr lang="en-US" altLang="zh-TW" dirty="0" err="1"/>
              <a:t>Optimizer</a:t>
            </a:r>
            <a:r>
              <a:rPr lang="en-US" altLang="zh-TW" dirty="0"/>
              <a:t>(</a:t>
            </a:r>
            <a:r>
              <a:rPr lang="en-US" altLang="zh-TW" dirty="0" err="1"/>
              <a:t>learning_rate</a:t>
            </a:r>
            <a:r>
              <a:rPr lang="en-US" altLang="zh-TW" dirty="0"/>
              <a:t>=0.03, decay=0.9).minimize(loss)</a:t>
            </a:r>
          </a:p>
          <a:p>
            <a:r>
              <a:rPr lang="en-US" altLang="zh-TW" dirty="0" err="1"/>
              <a:t>train_step1</a:t>
            </a:r>
            <a:r>
              <a:rPr lang="en-US" altLang="zh-TW" dirty="0"/>
              <a:t> = </a:t>
            </a:r>
            <a:r>
              <a:rPr lang="en-US" altLang="zh-TW" dirty="0" err="1"/>
              <a:t>tf.train.</a:t>
            </a:r>
            <a:r>
              <a:rPr lang="en-US" altLang="zh-TW" dirty="0" err="1">
                <a:solidFill>
                  <a:srgbClr val="FF0000"/>
                </a:solidFill>
              </a:rPr>
              <a:t>Adam</a:t>
            </a:r>
            <a:r>
              <a:rPr lang="en-US" altLang="zh-TW" dirty="0" err="1"/>
              <a:t>Optimizer</a:t>
            </a:r>
            <a:r>
              <a:rPr lang="en-US" altLang="zh-TW" dirty="0"/>
              <a:t>(</a:t>
            </a:r>
            <a:r>
              <a:rPr lang="en-US" altLang="zh-TW" dirty="0" err="1"/>
              <a:t>learning_rate</a:t>
            </a:r>
            <a:r>
              <a:rPr lang="en-US" altLang="zh-TW" dirty="0"/>
              <a:t> = 0.8).minimize(output)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8580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5104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特點比較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538" y="1844824"/>
            <a:ext cx="921153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69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50768"/>
            <a:ext cx="7416824" cy="57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2dim Cost Function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3984625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</a:t>
            </a:r>
            <a:r>
              <a:rPr lang="zh-TW" altLang="en-US" dirty="0"/>
              <a:t>∂𝐶</a:t>
            </a:r>
            <a:r>
              <a:rPr lang="en-US" altLang="zh-TW" dirty="0"/>
              <a:t>/∂</a:t>
            </a:r>
            <a:r>
              <a:rPr lang="zh-TW" altLang="en-US" dirty="0"/>
              <a:t>𝑤</a:t>
            </a:r>
            <a:r>
              <a:rPr lang="en-US" altLang="zh-TW" sz="1600" dirty="0"/>
              <a:t>1  </a:t>
            </a:r>
            <a:r>
              <a:rPr lang="en-US" altLang="zh-TW" sz="3600" dirty="0"/>
              <a:t> and</a:t>
            </a:r>
          </a:p>
          <a:p>
            <a:pPr marL="0" indent="0">
              <a:buNone/>
            </a:pPr>
            <a:r>
              <a:rPr lang="en-US" altLang="zh-TW" sz="3600" dirty="0"/>
              <a:t>   ∂</a:t>
            </a:r>
            <a:r>
              <a:rPr lang="zh-TW" altLang="en-US" sz="3600" dirty="0"/>
              <a:t>𝐶</a:t>
            </a:r>
            <a:r>
              <a:rPr lang="en-US" altLang="zh-TW" sz="3600" dirty="0"/>
              <a:t>/∂</a:t>
            </a:r>
            <a:r>
              <a:rPr lang="zh-TW" altLang="en-US" sz="3600" dirty="0"/>
              <a:t>𝑤</a:t>
            </a:r>
            <a:r>
              <a:rPr lang="en-US" altLang="zh-TW" sz="1600" dirty="0"/>
              <a:t>2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54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9928"/>
            <a:ext cx="8229600" cy="1143000"/>
          </a:xfrm>
        </p:spPr>
        <p:txBody>
          <a:bodyPr/>
          <a:lstStyle/>
          <a:p>
            <a:r>
              <a:rPr lang="en-US" altLang="zh-TW" dirty="0"/>
              <a:t>Non-Convexity of Cost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242928"/>
            <a:ext cx="8435280" cy="4883235"/>
          </a:xfrm>
        </p:spPr>
        <p:txBody>
          <a:bodyPr/>
          <a:lstStyle/>
          <a:p>
            <a:r>
              <a:rPr lang="en-US" altLang="zh-TW" dirty="0"/>
              <a:t>1-dim</a:t>
            </a:r>
            <a:endParaRPr lang="zh-TW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7812362" cy="454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28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Non-Convexity of Cost function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5555"/>
            <a:ext cx="7742211" cy="527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09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2-dim Cost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 Stochastic Gradient Descent (SGD)</a:t>
            </a:r>
            <a:endParaRPr lang="en-US" altLang="zh-TW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080" y="1700808"/>
            <a:ext cx="6122264" cy="327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85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(1) Method of Steepest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/>
              <a:lstStyle/>
              <a:p>
                <a:r>
                  <a:rPr lang="en-US" altLang="zh-TW" dirty="0"/>
                  <a:t>Find u such that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l-GR" altLang="zh-TW" i="1" smtClean="0">
                                    <a:latin typeface="Cambria Math"/>
                                  </a:rPr>
                                  <m:t>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zh-TW" altLang="en-US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 smtClean="0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b>
                        <m:r>
                          <a:rPr lang="en-US" altLang="zh-TW" sz="40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40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4000" b="0" i="0" smtClean="0">
                        <a:latin typeface="Cambria Math"/>
                      </a:rPr>
                      <m:t>L</m:t>
                    </m:r>
                    <m:r>
                      <a:rPr lang="en-US" altLang="zh-TW" sz="40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4000" b="0" i="0" smtClean="0">
                        <a:latin typeface="Cambria Math"/>
                      </a:rPr>
                      <m:t>u</m:t>
                    </m:r>
                    <m:r>
                      <a:rPr lang="en-US" altLang="zh-TW" sz="4000" b="0" i="0" smtClean="0">
                        <a:latin typeface="Cambria Math"/>
                      </a:rPr>
                      <m:t> </m:t>
                    </m:r>
                    <m:r>
                      <a:rPr lang="en-US" altLang="zh-TW" sz="4000" i="1">
                        <a:latin typeface="Cambria Math"/>
                      </a:rPr>
                      <m:t>․</m:t>
                    </m:r>
                    <m:r>
                      <a:rPr lang="en-US" altLang="zh-TW" sz="4000" i="1">
                        <a:latin typeface="Cambria Math"/>
                      </a:rPr>
                      <m:t>𝛻</m:t>
                    </m:r>
                  </m:oMath>
                </a14:m>
                <a:r>
                  <a:rPr lang="en-US" altLang="zh-TW" sz="2000" dirty="0"/>
                  <a:t>x  </a:t>
                </a:r>
                <a:r>
                  <a:rPr lang="en-US" altLang="zh-TW" sz="3600" dirty="0"/>
                  <a:t> L=|u||</a:t>
                </a:r>
                <a:r>
                  <a:rPr lang="en-US" altLang="zh-TW" sz="3600" dirty="0" err="1"/>
                  <a:t>L|cos</a:t>
                </a:r>
                <a:r>
                  <a:rPr lang="el-GR" altLang="zh-TW" sz="3600" dirty="0">
                    <a:ea typeface="標楷體"/>
                  </a:rPr>
                  <a:t>θ</a:t>
                </a:r>
                <a:endParaRPr lang="en-US" altLang="zh-TW" sz="3600" dirty="0">
                  <a:ea typeface="標楷體"/>
                </a:endParaRPr>
              </a:p>
              <a:p>
                <a:pPr marL="0" indent="0">
                  <a:buNone/>
                </a:pPr>
                <a:r>
                  <a:rPr lang="en-US" altLang="zh-TW" sz="3600" dirty="0">
                    <a:ea typeface="標楷體"/>
                  </a:rPr>
                  <a:t> We choice </a:t>
                </a:r>
              </a:p>
              <a:p>
                <a:pPr marL="0" indent="0">
                  <a:buNone/>
                </a:pPr>
                <a:r>
                  <a:rPr lang="en-US" altLang="zh-TW" sz="3600" dirty="0"/>
                  <a:t>          u=-</a:t>
                </a:r>
                <a:r>
                  <a:rPr lang="zh-TW" altLang="en-US" sz="3600" dirty="0"/>
                  <a:t>𝛻</a:t>
                </a:r>
                <a:r>
                  <a:rPr lang="en-US" altLang="zh-TW" sz="3600" dirty="0"/>
                  <a:t>x L</a:t>
                </a:r>
              </a:p>
              <a:p>
                <a:pPr marL="0" indent="0">
                  <a:buNone/>
                </a:pPr>
                <a:endParaRPr lang="zh-TW" altLang="en-US" sz="4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0">
                <a:blip r:embed="rId2"/>
                <a:stretch>
                  <a:fillRect l="-1704" t="-16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93096"/>
            <a:ext cx="4432058" cy="201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4658073"/>
            <a:ext cx="3888432" cy="218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635896" y="62373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>
                <a:ea typeface="標楷體"/>
              </a:rPr>
              <a:t>α</a:t>
            </a:r>
            <a:r>
              <a:rPr lang="en-US" altLang="zh-TW" dirty="0">
                <a:ea typeface="標楷體"/>
              </a:rPr>
              <a:t>: Learning 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74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9814" y="48651"/>
            <a:ext cx="7704856" cy="864096"/>
          </a:xfrm>
        </p:spPr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1.x</a:t>
            </a:r>
            <a:endParaRPr lang="zh-TW" altLang="en-US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70413"/>
            <a:ext cx="787287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53187" y="3508463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tf.compat.v1.train.GradientDescentOptimizer( </a:t>
            </a:r>
            <a:r>
              <a:rPr lang="en-US" altLang="zh-TW" dirty="0" err="1"/>
              <a:t>learning_rate</a:t>
            </a:r>
            <a:r>
              <a:rPr lang="en-US" altLang="zh-TW" dirty="0"/>
              <a:t>, </a:t>
            </a:r>
            <a:r>
              <a:rPr lang="en-US" altLang="zh-TW" dirty="0" err="1"/>
              <a:t>use_locking</a:t>
            </a:r>
            <a:r>
              <a:rPr lang="en-US" altLang="zh-TW" dirty="0"/>
              <a:t>=False, name='</a:t>
            </a:r>
            <a:r>
              <a:rPr lang="en-US" altLang="zh-TW" dirty="0" err="1"/>
              <a:t>GradientDescent</a:t>
            </a:r>
            <a:r>
              <a:rPr lang="en-US" altLang="zh-TW" dirty="0"/>
              <a:t>')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200" y="4425511"/>
            <a:ext cx="72008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rial Unicode MS" panose="020B0604020202020204" pitchFamily="34" charset="-120"/>
                <a:ea typeface="SFMono-Regular"/>
              </a:rPr>
              <a:t>(2</a:t>
            </a:r>
            <a:r>
              <a:rPr lang="en-US" altLang="zh-TW" sz="2000" dirty="0">
                <a:solidFill>
                  <a:srgbClr val="E83E8C"/>
                </a:solidFill>
                <a:latin typeface="Arial Unicode MS" panose="020B0604020202020204" pitchFamily="34" charset="-120"/>
                <a:ea typeface="SFMono-Regular"/>
              </a:rPr>
              <a:t>) </a:t>
            </a:r>
          </a:p>
          <a:p>
            <a:pPr lvl="0"/>
            <a:r>
              <a:rPr lang="en-US" altLang="zh-TW" sz="2000" dirty="0">
                <a:solidFill>
                  <a:srgbClr val="E83E8C"/>
                </a:solidFill>
                <a:latin typeface="Arial Unicode MS" panose="020B0604020202020204" pitchFamily="34" charset="-120"/>
                <a:ea typeface="SFMono-Regular"/>
              </a:rPr>
              <a:t>from </a:t>
            </a:r>
            <a:r>
              <a:rPr lang="en-US" altLang="zh-TW" sz="2000" dirty="0" err="1">
                <a:solidFill>
                  <a:srgbClr val="E83E8C"/>
                </a:solidFill>
                <a:latin typeface="Arial Unicode MS" panose="020B0604020202020204" pitchFamily="34" charset="-120"/>
                <a:ea typeface="SFMono-Regular"/>
              </a:rPr>
              <a:t>tensorflow</a:t>
            </a:r>
            <a:r>
              <a:rPr lang="en-US" altLang="zh-TW" sz="2000" dirty="0">
                <a:solidFill>
                  <a:srgbClr val="E83E8C"/>
                </a:solidFill>
                <a:latin typeface="Arial Unicode MS" panose="020B0604020202020204" pitchFamily="34" charset="-120"/>
                <a:ea typeface="SFMono-Regular"/>
              </a:rPr>
              <a:t> import </a:t>
            </a:r>
            <a:r>
              <a:rPr lang="en-US" altLang="zh-TW" sz="2000" dirty="0" err="1">
                <a:solidFill>
                  <a:srgbClr val="E83E8C"/>
                </a:solidFill>
                <a:latin typeface="Arial Unicode MS" panose="020B0604020202020204" pitchFamily="34" charset="-120"/>
                <a:ea typeface="SFMono-Regular"/>
              </a:rPr>
              <a:t>keras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rgbClr val="E83E8C"/>
              </a:solidFill>
              <a:effectLst/>
              <a:latin typeface="Arial Unicode MS" panose="020B0604020202020204" pitchFamily="34" charset="-120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Arial Unicode MS" panose="020B0604020202020204" pitchFamily="34" charset="-120"/>
                <a:ea typeface="SFMono-Regular"/>
              </a:rPr>
              <a:t>tf.keras.optimizers.SGD()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936" y="5948654"/>
            <a:ext cx="8731560" cy="615553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tf.keras.optimizers.SGD(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learning_rate=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0"/>
                <a:ea typeface="Roboto Mono"/>
              </a:rPr>
              <a:t>0.01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momentum=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 panose="020B0604020202020204" pitchFamily="34" charset="-120"/>
                <a:ea typeface="Roboto Mono"/>
              </a:rPr>
              <a:t>0.0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0"/>
                <a:ea typeface="Roboto Mono"/>
              </a:rPr>
              <a:t>nesterov=False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name=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 panose="020B0604020202020204" pitchFamily="34" charset="-120"/>
                <a:ea typeface="Roboto Mono"/>
              </a:rPr>
              <a:t>'SGD'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 panose="020B0604020202020204" pitchFamily="34" charset="-120"/>
                <a:ea typeface="Roboto Mono"/>
              </a:rPr>
              <a:t>, **kwargs)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28243" y="2585365"/>
            <a:ext cx="77048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/>
              <a:t>Tensorflow</a:t>
            </a:r>
            <a:r>
              <a:rPr lang="en-US" altLang="zh-TW" dirty="0"/>
              <a:t> 2.x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8810" y="353264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90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1703</Words>
  <Application>Microsoft Office PowerPoint</Application>
  <PresentationFormat>如螢幕大小 (4:3)</PresentationFormat>
  <Paragraphs>191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5" baseType="lpstr">
      <vt:lpstr>-apple-system</vt:lpstr>
      <vt:lpstr>Arial Unicode MS</vt:lpstr>
      <vt:lpstr>LrvbpqRbrdmtJxwyhxUtopiaStd-Regular</vt:lpstr>
      <vt:lpstr>Roboto Mono</vt:lpstr>
      <vt:lpstr>SFMono-Regular</vt:lpstr>
      <vt:lpstr>宋体</vt:lpstr>
      <vt:lpstr>新細明體</vt:lpstr>
      <vt:lpstr>標楷體</vt:lpstr>
      <vt:lpstr>Arial</vt:lpstr>
      <vt:lpstr>Calibri</vt:lpstr>
      <vt:lpstr>Cambria Math</vt:lpstr>
      <vt:lpstr>Wingdings</vt:lpstr>
      <vt:lpstr>Office 佈景主題</vt:lpstr>
      <vt:lpstr>Gradient-Descent Optimization Methods</vt:lpstr>
      <vt:lpstr> The cost function with one variable </vt:lpstr>
      <vt:lpstr>Selecting the Learning Rate</vt:lpstr>
      <vt:lpstr>2dim Cost Function</vt:lpstr>
      <vt:lpstr>Non-Convexity of Cost function</vt:lpstr>
      <vt:lpstr>Non-Convexity of Cost function</vt:lpstr>
      <vt:lpstr>2-dim Cost Function</vt:lpstr>
      <vt:lpstr>(1) Method of Steepest Descent</vt:lpstr>
      <vt:lpstr>Tensorflow 1.x</vt:lpstr>
      <vt:lpstr>Ex: </vt:lpstr>
      <vt:lpstr>(2) Momentum</vt:lpstr>
      <vt:lpstr>PowerPoint 簡報</vt:lpstr>
      <vt:lpstr>Tensorflow 1.x</vt:lpstr>
      <vt:lpstr>Nesterov Accelerated Gradient (NAS)</vt:lpstr>
      <vt:lpstr>Tensorflow 1.x</vt:lpstr>
      <vt:lpstr>學習率(learning_rate)</vt:lpstr>
      <vt:lpstr>Adagrad</vt:lpstr>
      <vt:lpstr>PowerPoint 簡報</vt:lpstr>
      <vt:lpstr>Tensorflow 1.x</vt:lpstr>
      <vt:lpstr>Adagrad</vt:lpstr>
      <vt:lpstr>RMSProp(I) </vt:lpstr>
      <vt:lpstr>RMSProp(II) </vt:lpstr>
      <vt:lpstr>Example</vt:lpstr>
      <vt:lpstr>Tensorflow 1.x</vt:lpstr>
      <vt:lpstr>Adadelta(I)</vt:lpstr>
      <vt:lpstr> Where RMS[∆x_i ]^(s-1) the root-mean-square of the actual updates to x.</vt:lpstr>
      <vt:lpstr>Adam</vt:lpstr>
      <vt:lpstr>PowerPoint 簡報</vt:lpstr>
      <vt:lpstr>Ex1:   Find min f(x)=x^2</vt:lpstr>
      <vt:lpstr>Ex2: min f(x)=x^3+sin(10x) </vt:lpstr>
      <vt:lpstr>特點比較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Gradient-Descent Optimization Methods</dc:title>
  <dc:creator>hpz420</dc:creator>
  <cp:lastModifiedBy>User</cp:lastModifiedBy>
  <cp:revision>79</cp:revision>
  <dcterms:created xsi:type="dcterms:W3CDTF">2018-12-14T04:41:12Z</dcterms:created>
  <dcterms:modified xsi:type="dcterms:W3CDTF">2020-12-07T06:49:09Z</dcterms:modified>
</cp:coreProperties>
</file>