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77" r:id="rId4"/>
    <p:sldId id="257" r:id="rId5"/>
    <p:sldId id="258" r:id="rId6"/>
    <p:sldId id="278" r:id="rId7"/>
    <p:sldId id="259" r:id="rId8"/>
    <p:sldId id="266" r:id="rId9"/>
    <p:sldId id="260" r:id="rId10"/>
    <p:sldId id="264" r:id="rId11"/>
    <p:sldId id="261" r:id="rId12"/>
    <p:sldId id="262" r:id="rId13"/>
    <p:sldId id="263" r:id="rId14"/>
    <p:sldId id="279" r:id="rId15"/>
    <p:sldId id="280" r:id="rId16"/>
    <p:sldId id="281" r:id="rId17"/>
    <p:sldId id="282" r:id="rId18"/>
    <p:sldId id="283" r:id="rId19"/>
    <p:sldId id="284" r:id="rId20"/>
    <p:sldId id="268" r:id="rId21"/>
    <p:sldId id="265" r:id="rId22"/>
    <p:sldId id="267" r:id="rId23"/>
    <p:sldId id="270" r:id="rId24"/>
    <p:sldId id="269" r:id="rId25"/>
    <p:sldId id="272" r:id="rId26"/>
    <p:sldId id="285" r:id="rId27"/>
    <p:sldId id="271" r:id="rId28"/>
    <p:sldId id="275" r:id="rId29"/>
    <p:sldId id="287" r:id="rId30"/>
    <p:sldId id="289" r:id="rId31"/>
    <p:sldId id="273" r:id="rId32"/>
    <p:sldId id="276" r:id="rId33"/>
    <p:sldId id="274" r:id="rId34"/>
    <p:sldId id="290" r:id="rId35"/>
    <p:sldId id="291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910-B7BC-4D11-9FBB-74989623E0DB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8E34-F8FE-445C-9E4F-2E03FED44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6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CB9BB-4384-4D52-AED5-6B1D7CAAA29E}" type="slidenum">
              <a:rPr lang="zh-TW" altLang="en-US" smtClean="0">
                <a:solidFill>
                  <a:prstClr val="black"/>
                </a:solidFill>
              </a:rPr>
              <a:pPr/>
              <a:t>28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08E34-F8FE-445C-9E4F-2E03FED44CB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08E34-F8FE-445C-9E4F-2E03FED44CB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7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0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3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8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3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88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0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keras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8964488" cy="2971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Learn </a:t>
            </a:r>
            <a:r>
              <a:rPr lang="en-US" altLang="zh-TW" dirty="0" err="1"/>
              <a:t>TensorFlow</a:t>
            </a:r>
            <a:r>
              <a:rPr lang="en-US" altLang="zh-TW" dirty="0"/>
              <a:t> 2.0</a:t>
            </a:r>
          </a:p>
          <a:p>
            <a:r>
              <a:rPr lang="en-US" altLang="zh-TW" dirty="0"/>
              <a:t>Implement Machine Learning</a:t>
            </a:r>
          </a:p>
          <a:p>
            <a:r>
              <a:rPr lang="en-US" altLang="zh-TW" dirty="0"/>
              <a:t>and Deep Learning Models</a:t>
            </a:r>
          </a:p>
          <a:p>
            <a:r>
              <a:rPr lang="en-US" altLang="zh-TW" dirty="0"/>
              <a:t>with Python</a:t>
            </a:r>
          </a:p>
          <a:p>
            <a:r>
              <a:rPr lang="en-US" altLang="zh-TW" dirty="0"/>
              <a:t>By </a:t>
            </a:r>
            <a:r>
              <a:rPr lang="en-US" altLang="zh-TW" dirty="0" err="1"/>
              <a:t>Pramod</a:t>
            </a:r>
            <a:r>
              <a:rPr lang="en-US" altLang="zh-TW" dirty="0"/>
              <a:t> Singh</a:t>
            </a:r>
          </a:p>
          <a:p>
            <a:r>
              <a:rPr lang="en-US" altLang="zh-TW" dirty="0" err="1"/>
              <a:t>Avinash</a:t>
            </a:r>
            <a:r>
              <a:rPr lang="en-US" altLang="zh-TW" dirty="0"/>
              <a:t> Manure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87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9328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(3)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models are trained on </a:t>
            </a:r>
            <a:r>
              <a:rPr lang="en-US" altLang="zh-TW" dirty="0" err="1"/>
              <a:t>Numpy</a:t>
            </a:r>
            <a:r>
              <a:rPr lang="en-US" altLang="zh-TW" dirty="0"/>
              <a:t> arrays of input data and labels. For training a model, you will typically use the fit function.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56992"/>
            <a:ext cx="84969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# Generate dummy data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</a:t>
            </a:r>
          </a:p>
          <a:p>
            <a:r>
              <a:rPr lang="en-US" altLang="zh-TW" sz="2400" dirty="0"/>
              <a:t>data = </a:t>
            </a:r>
            <a:r>
              <a:rPr lang="en-US" altLang="zh-TW" sz="2400" dirty="0" err="1"/>
              <a:t>np.random.random</a:t>
            </a:r>
            <a:r>
              <a:rPr lang="en-US" altLang="zh-TW" sz="2400" dirty="0"/>
              <a:t>((1000, 100))</a:t>
            </a:r>
          </a:p>
          <a:p>
            <a:r>
              <a:rPr lang="en-US" altLang="zh-TW" sz="2400" dirty="0"/>
              <a:t>labels = </a:t>
            </a:r>
            <a:r>
              <a:rPr lang="en-US" altLang="zh-TW" sz="2400" dirty="0" err="1"/>
              <a:t>np.random.randint</a:t>
            </a:r>
            <a:r>
              <a:rPr lang="en-US" altLang="zh-TW" sz="2400" dirty="0"/>
              <a:t>(2, size=(1000, 1))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Train the model, iterating on the data in batches of 32 samples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model.fit</a:t>
            </a:r>
            <a:r>
              <a:rPr lang="en-US" altLang="zh-TW" sz="2400" dirty="0"/>
              <a:t>(data, labels, </a:t>
            </a:r>
            <a:r>
              <a:rPr lang="en-US" altLang="zh-TW" sz="2400" dirty="0">
                <a:solidFill>
                  <a:srgbClr val="FF0000"/>
                </a:solidFill>
              </a:rPr>
              <a:t>epochs=10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=32)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665"/>
            <a:ext cx="396884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 Evaluate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1"/>
            <a:ext cx="8784976" cy="32689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evaluate(x=None, y=None, </a:t>
            </a:r>
            <a:r>
              <a:rPr lang="en-US" altLang="zh-TW" dirty="0" err="1"/>
              <a:t>batch_size</a:t>
            </a:r>
            <a:r>
              <a:rPr lang="en-US" altLang="zh-TW" dirty="0"/>
              <a:t>=None, verbose=1, </a:t>
            </a:r>
            <a:r>
              <a:rPr lang="en-US" altLang="zh-TW" dirty="0" err="1"/>
              <a:t>sample_weight</a:t>
            </a:r>
            <a:r>
              <a:rPr lang="en-US" altLang="zh-TW" dirty="0"/>
              <a:t>=None, steps=None)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Returns the loss value &amp; metrics values for the model in test mode. </a:t>
            </a:r>
          </a:p>
          <a:p>
            <a:r>
              <a:rPr lang="en-US" altLang="zh-TW" dirty="0"/>
              <a:t>verbose: 0 or 1. Verbosity mode. 0 = silent, 1 = progress bar.</a:t>
            </a:r>
          </a:p>
          <a:p>
            <a:r>
              <a:rPr lang="en-US" altLang="zh-TW" dirty="0"/>
              <a:t>Computation is done in batches.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5085184"/>
            <a:ext cx="8640960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loss,accuracy</a:t>
            </a:r>
            <a:r>
              <a:rPr lang="en-US" altLang="zh-TW" sz="2800" dirty="0"/>
              <a:t> = </a:t>
            </a:r>
            <a:r>
              <a:rPr lang="en-US" altLang="zh-TW" sz="2800" dirty="0" err="1">
                <a:solidFill>
                  <a:srgbClr val="FF0000"/>
                </a:solidFill>
              </a:rPr>
              <a:t>model.evaluate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X_train,Y_train</a:t>
            </a:r>
            <a:r>
              <a:rPr lang="en-US" altLang="zh-TW" sz="2800" dirty="0"/>
              <a:t>, verbose=0)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40" y="5824428"/>
            <a:ext cx="396884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1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37066"/>
            <a:ext cx="8435280" cy="5288277"/>
          </a:xfrm>
        </p:spPr>
        <p:txBody>
          <a:bodyPr>
            <a:normAutofit fontScale="62500" lnSpcReduction="20000"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en-US" altLang="zh-TW" sz="4200" dirty="0"/>
              <a:t>predict(x, </a:t>
            </a:r>
            <a:r>
              <a:rPr lang="en-US" altLang="zh-TW" sz="4200" dirty="0" err="1"/>
              <a:t>batch_size</a:t>
            </a:r>
            <a:r>
              <a:rPr lang="en-US" altLang="zh-TW" sz="4200" dirty="0"/>
              <a:t>=None, verbose=0, steps=None)</a:t>
            </a:r>
          </a:p>
          <a:p>
            <a:pPr marL="0" indent="0">
              <a:buNone/>
            </a:pPr>
            <a:endParaRPr lang="en-US" altLang="zh-TW" sz="4200" dirty="0"/>
          </a:p>
          <a:p>
            <a:r>
              <a:rPr lang="en-US" altLang="zh-TW" sz="3300" dirty="0"/>
              <a:t>Generates output predictions for the input samples.</a:t>
            </a:r>
          </a:p>
          <a:p>
            <a:r>
              <a:rPr lang="en-US" altLang="zh-TW" sz="3300" dirty="0"/>
              <a:t>Computation is done in batches. Arguments</a:t>
            </a:r>
          </a:p>
          <a:p>
            <a:r>
              <a:rPr lang="en-US" altLang="zh-TW" sz="3300" dirty="0"/>
              <a:t>The input data, as a </a:t>
            </a:r>
            <a:r>
              <a:rPr lang="en-US" altLang="zh-TW" sz="3300" dirty="0" err="1"/>
              <a:t>Numpy</a:t>
            </a:r>
            <a:r>
              <a:rPr lang="en-US" altLang="zh-TW" sz="3300" dirty="0"/>
              <a:t> array (or list of </a:t>
            </a:r>
            <a:r>
              <a:rPr lang="en-US" altLang="zh-TW" sz="3300" dirty="0" err="1"/>
              <a:t>Numpy</a:t>
            </a:r>
            <a:r>
              <a:rPr lang="en-US" altLang="zh-TW" sz="3300" dirty="0"/>
              <a:t> arrays if the model has multiple inputs).</a:t>
            </a:r>
          </a:p>
          <a:p>
            <a:r>
              <a:rPr lang="en-US" altLang="zh-TW" sz="3300" dirty="0" err="1"/>
              <a:t>batch_size</a:t>
            </a:r>
            <a:r>
              <a:rPr lang="en-US" altLang="zh-TW" sz="3300" dirty="0"/>
              <a:t>: Integer. If unspecified, it will default to 32.</a:t>
            </a:r>
          </a:p>
          <a:p>
            <a:pPr marL="0" indent="0">
              <a:buNone/>
            </a:pPr>
            <a:r>
              <a:rPr lang="en-US" altLang="zh-TW" sz="3300" dirty="0"/>
              <a:t>•     verbose: Verbosity mode, 0 or 1.</a:t>
            </a:r>
          </a:p>
          <a:p>
            <a:r>
              <a:rPr lang="en-US" altLang="zh-TW" sz="3300" dirty="0"/>
              <a:t>steps: Total number of steps (batches of samples) before declaring the prediction round finished. Ignored with the default value of None.</a:t>
            </a:r>
          </a:p>
          <a:p>
            <a:endParaRPr lang="en-US" altLang="zh-TW" sz="3300" dirty="0"/>
          </a:p>
          <a:p>
            <a:r>
              <a:rPr lang="en-US" altLang="zh-TW" sz="3300" dirty="0"/>
              <a:t>Returns</a:t>
            </a:r>
          </a:p>
          <a:p>
            <a:endParaRPr lang="en-US" altLang="zh-TW" sz="3300" dirty="0"/>
          </a:p>
          <a:p>
            <a:r>
              <a:rPr lang="en-US" altLang="zh-TW" sz="3300" dirty="0" err="1"/>
              <a:t>Numpy</a:t>
            </a:r>
            <a:r>
              <a:rPr lang="en-US" altLang="zh-TW" sz="3300" dirty="0"/>
              <a:t> array(s) of predictions</a:t>
            </a:r>
          </a:p>
          <a:p>
            <a:endParaRPr lang="zh-TW" altLang="en-US" sz="3300" dirty="0"/>
          </a:p>
        </p:txBody>
      </p:sp>
      <p:sp>
        <p:nvSpPr>
          <p:cNvPr id="2" name="矩形 1"/>
          <p:cNvSpPr/>
          <p:nvPr/>
        </p:nvSpPr>
        <p:spPr>
          <a:xfrm>
            <a:off x="3491880" y="188640"/>
            <a:ext cx="256249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(5) predict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22" y="5949280"/>
            <a:ext cx="396884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2.0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2.0 has introduced </a:t>
            </a:r>
            <a:r>
              <a:rPr lang="en-US" altLang="zh-TW" dirty="0" err="1"/>
              <a:t>th</a:t>
            </a:r>
            <a:r>
              <a:rPr lang="en-US" altLang="zh-TW" dirty="0"/>
              <a:t> standardized version of </a:t>
            </a:r>
            <a:r>
              <a:rPr lang="en-US" altLang="zh-TW" dirty="0" err="1">
                <a:solidFill>
                  <a:srgbClr val="FF0000"/>
                </a:solidFill>
              </a:rPr>
              <a:t>tf.keras</a:t>
            </a:r>
            <a:r>
              <a:rPr lang="en-US" altLang="zh-TW" dirty="0"/>
              <a:t>, which combines the simplicity of </a:t>
            </a:r>
            <a:r>
              <a:rPr lang="en-US" altLang="zh-TW" dirty="0" err="1"/>
              <a:t>Keras</a:t>
            </a:r>
            <a:r>
              <a:rPr lang="en-US" altLang="zh-TW" dirty="0"/>
              <a:t> and power of estimators.</a:t>
            </a:r>
          </a:p>
          <a:p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終於正式整合到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架構當中，開發者不用再另外安裝其他函式庫了直接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Model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就能呼叫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API</a:t>
            </a:r>
            <a:r>
              <a:rPr lang="zh-TW" altLang="en-US" dirty="0"/>
              <a:t>。或許你可能會問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跟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差別在哪裡？簡單來說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將模型架構包成一個</a:t>
            </a:r>
            <a:r>
              <a:rPr lang="en-US" altLang="zh-TW" dirty="0"/>
              <a:t>API</a:t>
            </a:r>
            <a:r>
              <a:rPr lang="zh-TW" altLang="en-US" dirty="0"/>
              <a:t>讓開發者可以快速的搭建網路並呼叫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底層的架構，簡單來說就是一個簡單的抽象介面。</a:t>
            </a:r>
          </a:p>
        </p:txBody>
      </p:sp>
    </p:spTree>
    <p:extLst>
      <p:ext uri="{BB962C8B-B14F-4D97-AF65-F5344CB8AC3E}">
        <p14:creationId xmlns:p14="http://schemas.microsoft.com/office/powerpoint/2010/main" val="289458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三種快速搭建網路的方式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300" y="1628800"/>
            <a:ext cx="6323700" cy="48965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513" y="1916832"/>
            <a:ext cx="28083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TW" sz="2800" dirty="0"/>
              <a:t>Sequential API</a:t>
            </a:r>
          </a:p>
          <a:p>
            <a:pPr marL="342900" indent="-342900">
              <a:buAutoNum type="arabicParenBoth"/>
            </a:pPr>
            <a:endParaRPr lang="en-US" altLang="zh-TW" dirty="0"/>
          </a:p>
          <a:p>
            <a:pPr marL="342900" indent="-342900">
              <a:buAutoNum type="arabicParenBoth"/>
            </a:pPr>
            <a:endParaRPr lang="en-US" altLang="zh-TW" dirty="0"/>
          </a:p>
          <a:p>
            <a:r>
              <a:rPr lang="en-US" altLang="zh-TW" sz="2400" dirty="0"/>
              <a:t>(2)Functional API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/>
              <a:t>(3)Model </a:t>
            </a:r>
            <a:r>
              <a:rPr lang="en-US" altLang="zh-TW" sz="2400" dirty="0" err="1"/>
              <a:t>Subclassing</a:t>
            </a:r>
            <a:endParaRPr lang="en-US" altLang="zh-TW" sz="2400" dirty="0"/>
          </a:p>
        </p:txBody>
      </p:sp>
      <p:sp>
        <p:nvSpPr>
          <p:cNvPr id="3" name="矩形 2"/>
          <p:cNvSpPr/>
          <p:nvPr/>
        </p:nvSpPr>
        <p:spPr>
          <a:xfrm>
            <a:off x="3515" y="6028469"/>
            <a:ext cx="3721468" cy="76944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4400" dirty="0" err="1">
                <a:solidFill>
                  <a:prstClr val="black"/>
                </a:solidFill>
                <a:cs typeface="+mj-cs"/>
              </a:rPr>
              <a:t>TensorFlow</a:t>
            </a:r>
            <a:r>
              <a:rPr lang="en-US" altLang="zh-TW" sz="4400" dirty="0">
                <a:solidFill>
                  <a:prstClr val="black"/>
                </a:solidFill>
                <a:cs typeface="+mj-cs"/>
              </a:rPr>
              <a:t> 2.x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1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4624"/>
            <a:ext cx="4752528" cy="815101"/>
          </a:xfrm>
        </p:spPr>
        <p:txBody>
          <a:bodyPr>
            <a:normAutofit/>
          </a:bodyPr>
          <a:lstStyle/>
          <a:p>
            <a:r>
              <a:rPr lang="en-US" altLang="zh-TW" dirty="0"/>
              <a:t>Sequential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24745"/>
            <a:ext cx="8229600" cy="2664296"/>
          </a:xfrm>
        </p:spPr>
        <p:txBody>
          <a:bodyPr/>
          <a:lstStyle/>
          <a:p>
            <a:r>
              <a:rPr lang="zh-TW" altLang="en-US" dirty="0"/>
              <a:t>這個寫法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的用戶應該最為熟悉，我們一層一層有序的</a:t>
            </a:r>
            <a:r>
              <a:rPr lang="en-US" altLang="zh-TW" dirty="0"/>
              <a:t>(Sequential)</a:t>
            </a:r>
            <a:r>
              <a:rPr lang="zh-TW" altLang="en-US" dirty="0"/>
              <a:t>搭建神經網路架構。每一層你可以使用 </a:t>
            </a:r>
            <a:r>
              <a:rPr lang="en-US" altLang="zh-TW" dirty="0"/>
              <a:t>Dense </a:t>
            </a:r>
            <a:r>
              <a:rPr lang="zh-TW" altLang="en-US" dirty="0"/>
              <a:t>並設定神經元個數以及 </a:t>
            </a:r>
            <a:r>
              <a:rPr lang="en-US" altLang="zh-TW" dirty="0"/>
              <a:t>Activation </a:t>
            </a:r>
            <a:r>
              <a:rPr lang="zh-TW" altLang="en-US" dirty="0"/>
              <a:t>激發函數，最終變數</a:t>
            </a:r>
            <a:r>
              <a:rPr lang="en-US" altLang="zh-TW" dirty="0"/>
              <a:t>model</a:t>
            </a:r>
            <a:r>
              <a:rPr lang="zh-TW" altLang="en-US" dirty="0"/>
              <a:t>中就儲存了我們所設定的網路。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850218"/>
            <a:ext cx="6220057" cy="20313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from </a:t>
            </a:r>
            <a:r>
              <a:rPr lang="en-US" altLang="zh-TW" dirty="0" err="1">
                <a:solidFill>
                  <a:srgbClr val="C00000"/>
                </a:solidFill>
              </a:rPr>
              <a:t>tensorflow.keras.layers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import Dense, Activation</a:t>
            </a:r>
          </a:p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from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tensorflow.keras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import Sequential</a:t>
            </a:r>
          </a:p>
          <a:p>
            <a:endParaRPr lang="en-US" altLang="zh-TW" dirty="0"/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(Dense(8, Activation('</a:t>
            </a:r>
            <a:r>
              <a:rPr lang="en-US" altLang="zh-TW" dirty="0" err="1"/>
              <a:t>relu</a:t>
            </a:r>
            <a:r>
              <a:rPr lang="en-US" altLang="zh-TW" dirty="0"/>
              <a:t>'), </a:t>
            </a:r>
            <a:r>
              <a:rPr lang="en-US" altLang="zh-TW" dirty="0" err="1"/>
              <a:t>input_dim</a:t>
            </a:r>
            <a:r>
              <a:rPr lang="en-US" altLang="zh-TW" dirty="0"/>
              <a:t>=</a:t>
            </a:r>
            <a:r>
              <a:rPr lang="en-US" altLang="zh-TW" dirty="0" err="1"/>
              <a:t>X.shape</a:t>
            </a:r>
            <a:r>
              <a:rPr lang="en-US" altLang="zh-TW" dirty="0"/>
              <a:t>[-1]))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(Dense(16, Activation('</a:t>
            </a:r>
            <a:r>
              <a:rPr lang="en-US" altLang="zh-TW" dirty="0" err="1"/>
              <a:t>relu</a:t>
            </a:r>
            <a:r>
              <a:rPr lang="en-US" altLang="zh-TW" dirty="0"/>
              <a:t>')))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(Dense(3, Activation('</a:t>
            </a:r>
            <a:r>
              <a:rPr lang="en-US" altLang="zh-TW" dirty="0" err="1"/>
              <a:t>softmax</a:t>
            </a:r>
            <a:r>
              <a:rPr lang="en-US" altLang="zh-TW" dirty="0"/>
              <a:t>')))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91680" y="6006004"/>
            <a:ext cx="720080" cy="735364"/>
          </a:xfrm>
          <a:prstGeom prst="roundRect">
            <a:avLst>
              <a:gd name="adj" fmla="val 275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 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261048" y="6032697"/>
            <a:ext cx="770384" cy="712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 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032261" y="6006005"/>
            <a:ext cx="659359" cy="6633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 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93558" y="6032697"/>
            <a:ext cx="906996" cy="7158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data 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1176337" y="6146563"/>
            <a:ext cx="5153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60" y="6146563"/>
            <a:ext cx="548688" cy="5486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56" y="6120673"/>
            <a:ext cx="548688" cy="5486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91619" y="1"/>
            <a:ext cx="3128853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600" dirty="0" err="1">
                <a:solidFill>
                  <a:prstClr val="black"/>
                </a:solidFill>
                <a:cs typeface="+mj-cs"/>
              </a:rPr>
              <a:t>TensorFlow</a:t>
            </a:r>
            <a:r>
              <a:rPr lang="en-US" altLang="zh-TW" sz="3600" dirty="0">
                <a:solidFill>
                  <a:prstClr val="black"/>
                </a:solidFill>
                <a:cs typeface="+mj-cs"/>
              </a:rPr>
              <a:t> 2.x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859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Functional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此寫法利用函式自定義模型並提供了更靈活的方法。每一層的輸入即為上一層的輸出。這種方法可以更彈性的設定每一層的 </a:t>
            </a:r>
            <a:r>
              <a:rPr lang="en-US" altLang="zh-TW" dirty="0"/>
              <a:t>input</a:t>
            </a:r>
            <a:r>
              <a:rPr lang="zh-TW" altLang="en-US" dirty="0"/>
              <a:t>，或是可以自由的修改神經網路的資料流。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717033"/>
            <a:ext cx="555496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from </a:t>
            </a:r>
            <a:r>
              <a:rPr lang="en-US" altLang="zh-TW" dirty="0" err="1">
                <a:solidFill>
                  <a:srgbClr val="C00000"/>
                </a:solidFill>
              </a:rPr>
              <a:t>tensorflow.keras</a:t>
            </a:r>
            <a:r>
              <a:rPr lang="en-US" altLang="zh-TW" dirty="0">
                <a:solidFill>
                  <a:srgbClr val="C00000"/>
                </a:solidFill>
              </a:rPr>
              <a:t> import layers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from </a:t>
            </a:r>
            <a:r>
              <a:rPr lang="en-US" altLang="zh-TW" dirty="0" err="1">
                <a:solidFill>
                  <a:srgbClr val="C00000"/>
                </a:solidFill>
              </a:rPr>
              <a:t>tensorflow.keras.models</a:t>
            </a:r>
            <a:r>
              <a:rPr lang="en-US" altLang="zh-TW" dirty="0">
                <a:solidFill>
                  <a:srgbClr val="C00000"/>
                </a:solidFill>
              </a:rPr>
              <a:t> import Model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build_model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model_input</a:t>
            </a:r>
            <a:r>
              <a:rPr lang="en-US" altLang="zh-TW" dirty="0"/>
              <a:t> = </a:t>
            </a:r>
            <a:r>
              <a:rPr lang="en-US" altLang="zh-TW" dirty="0" err="1"/>
              <a:t>layers.Input</a:t>
            </a:r>
            <a:r>
              <a:rPr lang="en-US" altLang="zh-TW" dirty="0"/>
              <a:t>(shape=</a:t>
            </a:r>
            <a:r>
              <a:rPr lang="en-US" altLang="zh-TW" dirty="0" err="1"/>
              <a:t>X.shape</a:t>
            </a:r>
            <a:r>
              <a:rPr lang="en-US" altLang="zh-TW" dirty="0"/>
              <a:t>[-1])</a:t>
            </a:r>
          </a:p>
          <a:p>
            <a:r>
              <a:rPr lang="en-US" altLang="zh-TW" dirty="0"/>
              <a:t>    x = </a:t>
            </a:r>
            <a:r>
              <a:rPr lang="en-US" altLang="zh-TW" dirty="0" err="1"/>
              <a:t>layers.Dense</a:t>
            </a:r>
            <a:r>
              <a:rPr lang="en-US" altLang="zh-TW" dirty="0"/>
              <a:t>(8,activation='</a:t>
            </a:r>
            <a:r>
              <a:rPr lang="en-US" altLang="zh-TW" dirty="0" err="1"/>
              <a:t>relu</a:t>
            </a:r>
            <a:r>
              <a:rPr lang="en-US" altLang="zh-TW" dirty="0"/>
              <a:t>')(</a:t>
            </a:r>
            <a:r>
              <a:rPr lang="en-US" altLang="zh-TW" dirty="0" err="1"/>
              <a:t>model_input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x = </a:t>
            </a:r>
            <a:r>
              <a:rPr lang="en-US" altLang="zh-TW" dirty="0" err="1"/>
              <a:t>layers.Dense</a:t>
            </a:r>
            <a:r>
              <a:rPr lang="en-US" altLang="zh-TW" dirty="0"/>
              <a:t>(16,activation='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model_output</a:t>
            </a:r>
            <a:r>
              <a:rPr lang="en-US" altLang="zh-TW" dirty="0"/>
              <a:t> = </a:t>
            </a:r>
            <a:r>
              <a:rPr lang="en-US" altLang="zh-TW" dirty="0" err="1"/>
              <a:t>layers.Dense</a:t>
            </a:r>
            <a:r>
              <a:rPr lang="en-US" altLang="zh-TW" dirty="0"/>
              <a:t>(3,activation='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return Model(</a:t>
            </a:r>
            <a:r>
              <a:rPr lang="en-US" altLang="zh-TW" dirty="0" err="1"/>
              <a:t>model_input</a:t>
            </a:r>
            <a:r>
              <a:rPr lang="en-US" altLang="zh-TW" dirty="0"/>
              <a:t> ,</a:t>
            </a:r>
            <a:r>
              <a:rPr lang="en-US" altLang="zh-TW" dirty="0" err="1"/>
              <a:t>model_output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88224" y="5148194"/>
            <a:ext cx="232627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model = </a:t>
            </a:r>
            <a:r>
              <a:rPr lang="en-US" altLang="zh-TW" dirty="0" err="1"/>
              <a:t>build_model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64288" y="4769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78631"/>
            <a:ext cx="3414056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Complie+fit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model = Sequential()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</a:t>
            </a:r>
            <a:r>
              <a:rPr lang="en-US" altLang="zh-TW" dirty="0" err="1"/>
              <a:t>layers.Dense</a:t>
            </a:r>
            <a:r>
              <a:rPr lang="en-US" altLang="zh-TW" dirty="0"/>
              <a:t>(1, activation = ‘</a:t>
            </a:r>
            <a:r>
              <a:rPr lang="en-US" altLang="zh-TW" dirty="0" err="1"/>
              <a:t>relu</a:t>
            </a:r>
            <a:r>
              <a:rPr lang="en-US" altLang="zh-TW" dirty="0"/>
              <a:t>', </a:t>
            </a:r>
            <a:r>
              <a:rPr lang="en-US" altLang="zh-TW" dirty="0" err="1"/>
              <a:t>input_dim</a:t>
            </a:r>
            <a:r>
              <a:rPr lang="en-US" altLang="zh-TW" dirty="0"/>
              <a:t> = 784)) </a:t>
            </a:r>
            <a:r>
              <a:rPr lang="en-US" altLang="zh-TW" dirty="0" err="1">
                <a:solidFill>
                  <a:srgbClr val="C00000"/>
                </a:solidFill>
              </a:rPr>
              <a:t>model.compile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7030A0"/>
                </a:solidFill>
              </a:rPr>
              <a:t>optimizer=</a:t>
            </a:r>
            <a:r>
              <a:rPr lang="en-US" altLang="zh-TW" dirty="0" err="1">
                <a:solidFill>
                  <a:srgbClr val="7030A0"/>
                </a:solidFill>
              </a:rPr>
              <a:t>tf.keras.optimizers.RMSprop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en-US" altLang="zh-TW" dirty="0" err="1">
                <a:solidFill>
                  <a:srgbClr val="7030A0"/>
                </a:solidFill>
              </a:rPr>
              <a:t>lr</a:t>
            </a:r>
            <a:r>
              <a:rPr lang="en-US" altLang="zh-TW" dirty="0">
                <a:solidFill>
                  <a:srgbClr val="7030A0"/>
                </a:solidFill>
              </a:rPr>
              <a:t>=0.1)</a:t>
            </a:r>
            <a:r>
              <a:rPr lang="en-US" altLang="zh-TW" dirty="0"/>
              <a:t>, loss='</a:t>
            </a:r>
            <a:r>
              <a:rPr lang="en-US" altLang="zh-TW" dirty="0" err="1"/>
              <a:t>mean_squared_error</a:t>
            </a:r>
            <a:r>
              <a:rPr lang="en-US" altLang="zh-TW" dirty="0"/>
              <a:t>', metrics=[‘accuracy'])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y_train,batch_size</a:t>
            </a:r>
            <a:r>
              <a:rPr lang="en-US" altLang="zh-TW" dirty="0"/>
              <a:t>=64,</a:t>
            </a:r>
          </a:p>
          <a:p>
            <a:pPr marL="0" indent="0">
              <a:buNone/>
            </a:pPr>
            <a:r>
              <a:rPr lang="en-US" altLang="zh-TW" dirty="0"/>
              <a:t>           epochs=15,   verbose=0,    </a:t>
            </a:r>
            <a:r>
              <a:rPr lang="en-US" altLang="zh-TW" dirty="0">
                <a:solidFill>
                  <a:srgbClr val="C00000"/>
                </a:solidFill>
              </a:rPr>
              <a:t>callbacks=[</a:t>
            </a:r>
            <a:r>
              <a:rPr lang="en-US" altLang="zh-TW" dirty="0" err="1">
                <a:solidFill>
                  <a:srgbClr val="C00000"/>
                </a:solidFill>
              </a:rPr>
              <a:t>LearningRateScheduler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lr_schedule</a:t>
            </a:r>
            <a:r>
              <a:rPr lang="en-US" altLang="zh-TW" dirty="0">
                <a:solidFill>
                  <a:srgbClr val="C00000"/>
                </a:solidFill>
              </a:rPr>
              <a:t>)]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rate scheduling </a:t>
            </a:r>
            <a:r>
              <a:rPr lang="zh-TW" altLang="en-US" dirty="0"/>
              <a:t>是一種 </a:t>
            </a:r>
            <a:r>
              <a:rPr lang="en-US" altLang="zh-TW" dirty="0"/>
              <a:t>adaptive learning rate </a:t>
            </a:r>
            <a:r>
              <a:rPr lang="zh-TW" altLang="en-US" dirty="0"/>
              <a:t>的方法，主要的觀察是當 </a:t>
            </a:r>
            <a:r>
              <a:rPr lang="en-US" altLang="zh-TW" dirty="0"/>
              <a:t>training epochs </a:t>
            </a:r>
            <a:r>
              <a:rPr lang="zh-TW" altLang="en-US" dirty="0"/>
              <a:t>增加時，相對應的 </a:t>
            </a:r>
            <a:r>
              <a:rPr lang="en-US" altLang="zh-TW" dirty="0"/>
              <a:t>learning rate </a:t>
            </a:r>
            <a:r>
              <a:rPr lang="zh-TW" altLang="en-US" dirty="0"/>
              <a:t>應該減緩。</a:t>
            </a:r>
            <a:r>
              <a:rPr lang="en-US" altLang="zh-TW" dirty="0"/>
              <a:t>Learning rate scheduling </a:t>
            </a:r>
            <a:r>
              <a:rPr lang="zh-TW" altLang="en-US" dirty="0"/>
              <a:t>則是手動提供 </a:t>
            </a:r>
            <a:r>
              <a:rPr lang="en-US" altLang="zh-TW" dirty="0"/>
              <a:t>learning rate </a:t>
            </a:r>
            <a:r>
              <a:rPr lang="zh-TW" altLang="en-US" dirty="0"/>
              <a:t>減少的時程表。</a:t>
            </a:r>
          </a:p>
        </p:txBody>
      </p:sp>
      <p:sp>
        <p:nvSpPr>
          <p:cNvPr id="4" name="矩形 3"/>
          <p:cNvSpPr/>
          <p:nvPr/>
        </p:nvSpPr>
        <p:spPr>
          <a:xfrm>
            <a:off x="5508104" y="5662394"/>
            <a:ext cx="3128853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600" dirty="0" err="1">
                <a:solidFill>
                  <a:prstClr val="black"/>
                </a:solidFill>
                <a:cs typeface="+mj-cs"/>
              </a:rPr>
              <a:t>TensorFlow</a:t>
            </a:r>
            <a:r>
              <a:rPr lang="en-US" altLang="zh-TW" sz="3600" dirty="0">
                <a:solidFill>
                  <a:prstClr val="black"/>
                </a:solidFill>
                <a:cs typeface="+mj-cs"/>
              </a:rPr>
              <a:t> 2.x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436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3685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107504" y="404664"/>
            <a:ext cx="8517632" cy="655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prstClr val="black"/>
                </a:solidFill>
              </a:rPr>
              <a:t>HW1: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  <a:sym typeface="Wingdings" panose="05000000000000000000" pitchFamily="2" charset="2"/>
              </a:rPr>
              <a:t>(a)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建置另</a:t>
            </a:r>
            <a:r>
              <a:rPr lang="en-US" altLang="zh-TW" dirty="0">
                <a:solidFill>
                  <a:prstClr val="black"/>
                </a:solidFill>
              </a:rPr>
              <a:t>100 </a:t>
            </a:r>
            <a:r>
              <a:rPr lang="zh-TW" altLang="en-US" dirty="0">
                <a:solidFill>
                  <a:prstClr val="black"/>
                </a:solidFill>
              </a:rPr>
              <a:t>曲線 </a:t>
            </a:r>
            <a:r>
              <a:rPr lang="en-US" altLang="zh-TW" dirty="0">
                <a:solidFill>
                  <a:prstClr val="black"/>
                </a:solidFill>
              </a:rPr>
              <a:t>y=0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dirty="0">
                <a:solidFill>
                  <a:prstClr val="black"/>
                </a:solidFill>
              </a:rPr>
              <a:t>   每個曲線有</a:t>
            </a:r>
            <a:r>
              <a:rPr lang="en-US" altLang="zh-TW" dirty="0">
                <a:solidFill>
                  <a:prstClr val="black"/>
                </a:solidFill>
              </a:rPr>
              <a:t>50</a:t>
            </a:r>
            <a:r>
              <a:rPr lang="zh-TW" altLang="en-US" dirty="0">
                <a:solidFill>
                  <a:prstClr val="black"/>
                </a:solidFill>
              </a:rPr>
              <a:t>個皆為</a:t>
            </a:r>
            <a:r>
              <a:rPr lang="en-US" altLang="zh-TW" dirty="0">
                <a:solidFill>
                  <a:prstClr val="black"/>
                </a:solidFill>
              </a:rPr>
              <a:t>1.0</a:t>
            </a:r>
            <a:r>
              <a:rPr lang="zh-TW" altLang="en-US" dirty="0">
                <a:solidFill>
                  <a:prstClr val="black"/>
                </a:solidFill>
              </a:rPr>
              <a:t>點 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dirty="0">
                <a:solidFill>
                  <a:prstClr val="black"/>
                </a:solidFill>
              </a:rPr>
              <a:t>  </a:t>
            </a:r>
            <a:r>
              <a:rPr lang="en-US" altLang="zh-TW" dirty="0">
                <a:solidFill>
                  <a:prstClr val="black"/>
                </a:solidFill>
              </a:rPr>
              <a:t>+noise ε  is random number (-0.1,0.1)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(b)</a:t>
            </a:r>
            <a:r>
              <a:rPr lang="zh-TW" altLang="en-US" dirty="0">
                <a:solidFill>
                  <a:prstClr val="black"/>
                </a:solidFill>
              </a:rPr>
              <a:t>建置另</a:t>
            </a:r>
            <a:r>
              <a:rPr lang="en-US" altLang="zh-TW" dirty="0">
                <a:solidFill>
                  <a:prstClr val="black"/>
                </a:solidFill>
              </a:rPr>
              <a:t>100 </a:t>
            </a:r>
            <a:r>
              <a:rPr lang="zh-TW" altLang="en-US" dirty="0">
                <a:solidFill>
                  <a:prstClr val="black"/>
                </a:solidFill>
              </a:rPr>
              <a:t>曲線 </a:t>
            </a:r>
            <a:r>
              <a:rPr lang="en-US" altLang="zh-TW" dirty="0">
                <a:solidFill>
                  <a:prstClr val="black"/>
                </a:solidFill>
              </a:rPr>
              <a:t>y=1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    </a:t>
            </a:r>
            <a:r>
              <a:rPr lang="zh-TW" altLang="en-US" dirty="0">
                <a:solidFill>
                  <a:prstClr val="black"/>
                </a:solidFill>
              </a:rPr>
              <a:t>每個曲線有</a:t>
            </a:r>
            <a:r>
              <a:rPr lang="en-US" altLang="zh-TW" dirty="0">
                <a:solidFill>
                  <a:prstClr val="black"/>
                </a:solidFill>
              </a:rPr>
              <a:t>50</a:t>
            </a:r>
            <a:r>
              <a:rPr lang="zh-TW" altLang="en-US" dirty="0">
                <a:solidFill>
                  <a:prstClr val="black"/>
                </a:solidFill>
              </a:rPr>
              <a:t>個點 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dirty="0">
                <a:solidFill>
                  <a:prstClr val="black"/>
                </a:solidFill>
              </a:rPr>
              <a:t>    任選其中連續</a:t>
            </a:r>
            <a:r>
              <a:rPr lang="en-US" altLang="zh-TW" dirty="0">
                <a:solidFill>
                  <a:prstClr val="black"/>
                </a:solidFill>
              </a:rPr>
              <a:t>5</a:t>
            </a:r>
            <a:r>
              <a:rPr lang="zh-TW" altLang="en-US" dirty="0">
                <a:solidFill>
                  <a:prstClr val="black"/>
                </a:solidFill>
              </a:rPr>
              <a:t>個點降到</a:t>
            </a:r>
            <a:r>
              <a:rPr lang="en-US" altLang="zh-TW" dirty="0">
                <a:solidFill>
                  <a:prstClr val="black"/>
                </a:solidFill>
              </a:rPr>
              <a:t>0.1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    </a:t>
            </a:r>
            <a:r>
              <a:rPr lang="zh-TW" altLang="en-US" dirty="0">
                <a:solidFill>
                  <a:prstClr val="black"/>
                </a:solidFill>
              </a:rPr>
              <a:t>其他點皆為</a:t>
            </a:r>
            <a:r>
              <a:rPr lang="en-US" altLang="zh-TW" dirty="0">
                <a:solidFill>
                  <a:prstClr val="black"/>
                </a:solidFill>
              </a:rPr>
              <a:t>1.0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    +noise ε  is random number (-0.1,0.1)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mp1=100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np1=50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err="1">
                <a:solidFill>
                  <a:prstClr val="black"/>
                </a:solidFill>
              </a:rPr>
              <a:t>noise1</a:t>
            </a:r>
            <a:r>
              <a:rPr lang="en-US" altLang="zh-TW" dirty="0">
                <a:solidFill>
                  <a:prstClr val="black"/>
                </a:solidFill>
              </a:rPr>
              <a:t>= (2.0*</a:t>
            </a:r>
            <a:r>
              <a:rPr lang="en-US" altLang="zh-TW" dirty="0" err="1">
                <a:solidFill>
                  <a:prstClr val="black"/>
                </a:solidFill>
              </a:rPr>
              <a:t>np.random.random</a:t>
            </a:r>
            <a:r>
              <a:rPr lang="en-US" altLang="zh-TW" dirty="0">
                <a:solidFill>
                  <a:prstClr val="black"/>
                </a:solidFill>
              </a:rPr>
              <a:t>((</a:t>
            </a:r>
            <a:r>
              <a:rPr lang="en-US" altLang="zh-TW" dirty="0" err="1">
                <a:solidFill>
                  <a:prstClr val="black"/>
                </a:solidFill>
              </a:rPr>
              <a:t>mp1,np1</a:t>
            </a:r>
            <a:r>
              <a:rPr lang="en-US" altLang="zh-TW" dirty="0">
                <a:solidFill>
                  <a:prstClr val="black"/>
                </a:solidFill>
              </a:rPr>
              <a:t>))-1)*0.1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err="1">
                <a:solidFill>
                  <a:prstClr val="black"/>
                </a:solidFill>
              </a:rPr>
              <a:t>X_train1</a:t>
            </a:r>
            <a:r>
              <a:rPr lang="en-US" altLang="zh-TW" dirty="0">
                <a:solidFill>
                  <a:prstClr val="black"/>
                </a:solidFill>
              </a:rPr>
              <a:t>=</a:t>
            </a:r>
            <a:r>
              <a:rPr lang="en-US" altLang="zh-TW" dirty="0" err="1">
                <a:solidFill>
                  <a:prstClr val="black"/>
                </a:solidFill>
              </a:rPr>
              <a:t>np.ones</a:t>
            </a:r>
            <a:r>
              <a:rPr lang="en-US" altLang="zh-TW" dirty="0">
                <a:solidFill>
                  <a:prstClr val="black"/>
                </a:solidFill>
              </a:rPr>
              <a:t>((</a:t>
            </a:r>
            <a:r>
              <a:rPr lang="en-US" altLang="zh-TW" dirty="0" err="1">
                <a:solidFill>
                  <a:prstClr val="black"/>
                </a:solidFill>
              </a:rPr>
              <a:t>mp1,np1</a:t>
            </a:r>
            <a:r>
              <a:rPr lang="en-US" altLang="zh-TW" dirty="0">
                <a:solidFill>
                  <a:prstClr val="black"/>
                </a:solidFill>
              </a:rPr>
              <a:t>))+</a:t>
            </a:r>
            <a:r>
              <a:rPr lang="en-US" altLang="zh-TW" dirty="0" err="1">
                <a:solidFill>
                  <a:prstClr val="black"/>
                </a:solidFill>
              </a:rPr>
              <a:t>noise1</a:t>
            </a:r>
            <a:endParaRPr lang="en-US" altLang="zh-TW" dirty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is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580" y="548680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is an API designed for human beings, not machines.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follows best practices for reducing cognitive load: it offers consistent &amp; simple APIs, it minimizes the number of user actions required for common use cases, and it provides clear and actionable feedback upon user error.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This makes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easy to learn and easy to use</a:t>
            </a:r>
            <a:r>
              <a:rPr lang="en-US" altLang="zh-TW" sz="2400" dirty="0"/>
              <a:t>. As a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user, you are more productive, allowing you to try more ideas than your competition, faster -- which in turn helps you win machine learning competitions.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This ease of use does not come at the cost of reduced flexibility:  because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integrates with lower-level deep learning languages (in particular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), it enables you to implement anything you could have built in the base language. In particular, as </a:t>
            </a:r>
            <a:r>
              <a:rPr lang="en-US" altLang="zh-TW" sz="2400" dirty="0" err="1">
                <a:solidFill>
                  <a:srgbClr val="FF0000"/>
                </a:solidFill>
              </a:rPr>
              <a:t>tf.keras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/>
              <a:t> the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API integrates seamlessly with your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workflows. </a:t>
            </a:r>
          </a:p>
        </p:txBody>
      </p:sp>
    </p:spTree>
    <p:extLst>
      <p:ext uri="{BB962C8B-B14F-4D97-AF65-F5344CB8AC3E}">
        <p14:creationId xmlns:p14="http://schemas.microsoft.com/office/powerpoint/2010/main" val="40190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Layers in NN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Y_train1 =</a:t>
            </a:r>
            <a:r>
              <a:rPr lang="en-US" altLang="zh-TW" dirty="0" err="1"/>
              <a:t>np.zeros</a:t>
            </a:r>
            <a:r>
              <a:rPr lang="en-US" altLang="zh-TW" dirty="0"/>
              <a:t>(mp1)[:,</a:t>
            </a:r>
            <a:r>
              <a:rPr lang="en-US" altLang="zh-TW" dirty="0" err="1"/>
              <a:t>np.newaxis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Y_train2=</a:t>
            </a:r>
            <a:r>
              <a:rPr lang="en-US" altLang="zh-TW" dirty="0" err="1"/>
              <a:t>np.ones</a:t>
            </a:r>
            <a:r>
              <a:rPr lang="en-US" altLang="zh-TW" dirty="0"/>
              <a:t>(mp1)[:,</a:t>
            </a:r>
            <a:r>
              <a:rPr lang="en-US" altLang="zh-TW" dirty="0" err="1"/>
              <a:t>np.newaxis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r>
              <a:rPr lang="en-US" altLang="zh-TW" dirty="0"/>
              <a:t>Input </a:t>
            </a:r>
            <a:r>
              <a:rPr lang="en-US" altLang="zh-TW" dirty="0">
                <a:sym typeface="Wingdings" panose="05000000000000000000" pitchFamily="2" charset="2"/>
              </a:rPr>
              <a:t> first layer  output  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np1               16              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72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8579296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model = Sequential()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(Dense(</a:t>
            </a:r>
            <a:r>
              <a:rPr lang="en-US" altLang="zh-TW" dirty="0">
                <a:solidFill>
                  <a:srgbClr val="FF0000"/>
                </a:solidFill>
              </a:rPr>
              <a:t>16</a:t>
            </a:r>
            <a:r>
              <a:rPr lang="en-US" altLang="zh-TW" dirty="0"/>
              <a:t>, </a:t>
            </a:r>
            <a:r>
              <a:rPr lang="en-US" altLang="zh-TW" dirty="0" err="1"/>
              <a:t>input_dim</a:t>
            </a:r>
            <a:r>
              <a:rPr lang="en-US" altLang="zh-TW" dirty="0"/>
              <a:t>=np1))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(Activation(activation='sigmoid'))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(Dense(1))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(Activation(activation='sigmoid'))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adm1</a:t>
            </a:r>
            <a:r>
              <a:rPr lang="en-US" altLang="zh-TW" dirty="0"/>
              <a:t>=</a:t>
            </a:r>
            <a:r>
              <a:rPr lang="en-US" altLang="zh-TW" dirty="0" err="1"/>
              <a:t>optimizers.Adam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=0.001, beta_1=0.9, beta_2=0.999, epsilon=None, decay=0.0, </a:t>
            </a:r>
            <a:r>
              <a:rPr lang="en-US" altLang="zh-TW" dirty="0" err="1"/>
              <a:t>amsgrad</a:t>
            </a:r>
            <a:r>
              <a:rPr lang="en-US" altLang="zh-TW" dirty="0"/>
              <a:t>=False)</a:t>
            </a:r>
          </a:p>
          <a:p>
            <a:pPr marL="0" indent="0">
              <a:buNone/>
            </a:pPr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>
                <a:solidFill>
                  <a:srgbClr val="00B0F0"/>
                </a:solidFill>
              </a:rPr>
              <a:t>adm1</a:t>
            </a:r>
            <a:r>
              <a:rPr lang="en-US" altLang="zh-TW" dirty="0"/>
              <a:t>,loss='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 metrics=['accuracy'])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C00000"/>
                </a:solidFill>
              </a:rPr>
              <a:t>model.fit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X_train,Y_train,nb_epoch</a:t>
            </a:r>
            <a:r>
              <a:rPr lang="en-US" altLang="zh-TW" dirty="0">
                <a:solidFill>
                  <a:srgbClr val="C00000"/>
                </a:solidFill>
              </a:rPr>
              <a:t>=100, </a:t>
            </a:r>
            <a:r>
              <a:rPr lang="en-US" altLang="zh-TW" dirty="0" err="1">
                <a:solidFill>
                  <a:srgbClr val="C00000"/>
                </a:solidFill>
              </a:rPr>
              <a:t>batch_size</a:t>
            </a:r>
            <a:r>
              <a:rPr lang="en-US" altLang="zh-TW" dirty="0">
                <a:solidFill>
                  <a:srgbClr val="C00000"/>
                </a:solidFill>
              </a:rPr>
              <a:t>=32, verbose=0)</a:t>
            </a:r>
          </a:p>
          <a:p>
            <a:pPr marL="0" indent="0">
              <a:buNone/>
            </a:pPr>
            <a:r>
              <a:rPr lang="en-US" altLang="zh-TW" dirty="0" err="1"/>
              <a:t>loss,accuracy</a:t>
            </a:r>
            <a:r>
              <a:rPr lang="en-US" altLang="zh-TW" dirty="0"/>
              <a:t> = 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X_train,Y_train</a:t>
            </a:r>
            <a:r>
              <a:rPr lang="en-US" altLang="zh-TW" dirty="0"/>
              <a:t>, verbose=1)</a:t>
            </a:r>
          </a:p>
          <a:p>
            <a:pPr marL="0" indent="0">
              <a:buNone/>
            </a:pPr>
            <a:r>
              <a:rPr lang="en-US" altLang="zh-TW" dirty="0"/>
              <a:t>print ("After Training:")</a:t>
            </a:r>
          </a:p>
          <a:p>
            <a:pPr marL="0" indent="0">
              <a:buNone/>
            </a:pPr>
            <a:r>
              <a:rPr lang="en-US" altLang="zh-TW" dirty="0"/>
              <a:t>print ("test loss: {}".format(loss))</a:t>
            </a:r>
          </a:p>
          <a:p>
            <a:pPr marL="0" indent="0">
              <a:buNone/>
            </a:pPr>
            <a:r>
              <a:rPr lang="en-US" altLang="zh-TW" dirty="0"/>
              <a:t>print ("test accuracy: {}".format(accuracy))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7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7171"/>
            <a:ext cx="8229600" cy="1143000"/>
          </a:xfrm>
        </p:spPr>
        <p:txBody>
          <a:bodyPr/>
          <a:lstStyle/>
          <a:p>
            <a:r>
              <a:rPr lang="en-US" altLang="zh-TW" dirty="0"/>
              <a:t>Ex :change activations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373616" cy="59046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4500" dirty="0" err="1"/>
              <a:t>def</a:t>
            </a:r>
            <a:r>
              <a:rPr lang="en-US" altLang="zh-TW" sz="4500" dirty="0"/>
              <a:t> </a:t>
            </a:r>
            <a:r>
              <a:rPr lang="en-US" altLang="zh-TW" sz="4500" dirty="0" err="1"/>
              <a:t>train_given_act</a:t>
            </a:r>
            <a:r>
              <a:rPr lang="en-US" altLang="zh-TW" sz="4500" dirty="0"/>
              <a:t>(</a:t>
            </a:r>
            <a:r>
              <a:rPr lang="en-US" altLang="zh-TW" sz="4500" dirty="0">
                <a:solidFill>
                  <a:srgbClr val="FF0000"/>
                </a:solidFill>
              </a:rPr>
              <a:t>activation</a:t>
            </a:r>
            <a:r>
              <a:rPr lang="en-US" altLang="zh-TW" sz="4500" dirty="0"/>
              <a:t>):</a:t>
            </a:r>
          </a:p>
          <a:p>
            <a:pPr marL="0" indent="0">
              <a:buNone/>
            </a:pPr>
            <a:r>
              <a:rPr lang="en-US" altLang="zh-TW" sz="4500" dirty="0"/>
              <a:t>    model = Sequential()</a:t>
            </a:r>
          </a:p>
          <a:p>
            <a:pPr marL="0" indent="0">
              <a:buNone/>
            </a:pPr>
            <a:r>
              <a:rPr lang="en-US" altLang="zh-TW" sz="4500" dirty="0"/>
              <a:t>    </a:t>
            </a:r>
            <a:r>
              <a:rPr lang="en-US" altLang="zh-TW" sz="4500" dirty="0" err="1"/>
              <a:t>model.add</a:t>
            </a:r>
            <a:r>
              <a:rPr lang="en-US" altLang="zh-TW" sz="4500" dirty="0"/>
              <a:t>(Dense(16, </a:t>
            </a:r>
            <a:r>
              <a:rPr lang="en-US" altLang="zh-TW" sz="4500" dirty="0" err="1"/>
              <a:t>input_dim</a:t>
            </a:r>
            <a:r>
              <a:rPr lang="en-US" altLang="zh-TW" sz="4500" dirty="0"/>
              <a:t>=np1))</a:t>
            </a:r>
          </a:p>
          <a:p>
            <a:pPr marL="0" indent="0">
              <a:buNone/>
            </a:pPr>
            <a:r>
              <a:rPr lang="en-US" altLang="zh-TW" sz="4500" dirty="0"/>
              <a:t>    </a:t>
            </a:r>
            <a:r>
              <a:rPr lang="en-US" altLang="zh-TW" sz="4500" dirty="0" err="1"/>
              <a:t>model.add</a:t>
            </a:r>
            <a:r>
              <a:rPr lang="en-US" altLang="zh-TW" sz="4500" dirty="0"/>
              <a:t>(Activation(activation=</a:t>
            </a:r>
            <a:r>
              <a:rPr lang="en-US" altLang="zh-TW" sz="4500" dirty="0">
                <a:solidFill>
                  <a:srgbClr val="FF0000"/>
                </a:solidFill>
              </a:rPr>
              <a:t>activation</a:t>
            </a:r>
            <a:r>
              <a:rPr lang="en-US" altLang="zh-TW" sz="4500" dirty="0"/>
              <a:t>)) </a:t>
            </a:r>
          </a:p>
          <a:p>
            <a:pPr marL="0" indent="0">
              <a:buNone/>
            </a:pPr>
            <a:r>
              <a:rPr lang="en-US" altLang="zh-TW" sz="4500" dirty="0"/>
              <a:t>   </a:t>
            </a:r>
            <a:r>
              <a:rPr lang="en-US" altLang="zh-TW" sz="4500" dirty="0" err="1"/>
              <a:t>model.add</a:t>
            </a:r>
            <a:r>
              <a:rPr lang="en-US" altLang="zh-TW" sz="4500" dirty="0"/>
              <a:t>(Dense(1))</a:t>
            </a:r>
          </a:p>
          <a:p>
            <a:pPr marL="0" indent="0">
              <a:buNone/>
            </a:pPr>
            <a:r>
              <a:rPr lang="en-US" altLang="zh-TW" sz="4500" dirty="0"/>
              <a:t>   </a:t>
            </a:r>
            <a:r>
              <a:rPr lang="en-US" altLang="zh-TW" sz="4500" dirty="0" err="1"/>
              <a:t>model.add</a:t>
            </a:r>
            <a:r>
              <a:rPr lang="en-US" altLang="zh-TW" sz="4500" dirty="0"/>
              <a:t>(Activation(activation='sigmoid'))</a:t>
            </a:r>
          </a:p>
          <a:p>
            <a:pPr marL="0" indent="0">
              <a:buNone/>
            </a:pPr>
            <a:r>
              <a:rPr lang="en-US" altLang="zh-TW" sz="4500" dirty="0"/>
              <a:t>    </a:t>
            </a:r>
            <a:r>
              <a:rPr lang="en-US" altLang="zh-TW" sz="4500" dirty="0" err="1"/>
              <a:t>model.compile</a:t>
            </a:r>
            <a:r>
              <a:rPr lang="en-US" altLang="zh-TW" sz="4500" dirty="0"/>
              <a:t>(optimizer=</a:t>
            </a:r>
            <a:r>
              <a:rPr lang="en-US" altLang="zh-TW" sz="4500" dirty="0">
                <a:solidFill>
                  <a:srgbClr val="92D050"/>
                </a:solidFill>
              </a:rPr>
              <a:t>'</a:t>
            </a:r>
            <a:r>
              <a:rPr lang="en-US" altLang="zh-TW" sz="4500" dirty="0" err="1">
                <a:solidFill>
                  <a:srgbClr val="92D050"/>
                </a:solidFill>
              </a:rPr>
              <a:t>rmsprop</a:t>
            </a:r>
            <a:r>
              <a:rPr lang="en-US" altLang="zh-TW" sz="4500" dirty="0">
                <a:solidFill>
                  <a:srgbClr val="92D050"/>
                </a:solidFill>
              </a:rPr>
              <a:t>'</a:t>
            </a:r>
            <a:r>
              <a:rPr lang="en-US" altLang="zh-TW" sz="4500" dirty="0"/>
              <a:t>, loss='binary_</a:t>
            </a:r>
            <a:r>
              <a:rPr lang="en-US" altLang="zh-TW" sz="4500" dirty="0" err="1"/>
              <a:t>crossentropy</a:t>
            </a:r>
            <a:r>
              <a:rPr lang="en-US" altLang="zh-TW" sz="4500" dirty="0"/>
              <a:t>',metrics=['accuracy'])</a:t>
            </a:r>
          </a:p>
          <a:p>
            <a:pPr marL="0" indent="0">
              <a:buNone/>
            </a:pPr>
            <a:r>
              <a:rPr lang="en-US" altLang="zh-TW" sz="4500" dirty="0"/>
              <a:t>    print("</a:t>
            </a:r>
            <a:r>
              <a:rPr lang="en-US" altLang="zh-TW" sz="4500" dirty="0" err="1"/>
              <a:t>Activation",activation</a:t>
            </a:r>
            <a:r>
              <a:rPr lang="en-US" altLang="zh-TW" sz="4500" dirty="0"/>
              <a:t>)</a:t>
            </a:r>
          </a:p>
          <a:p>
            <a:pPr marL="0" indent="0">
              <a:buNone/>
            </a:pPr>
            <a:r>
              <a:rPr lang="en-US" altLang="zh-TW" sz="4500" dirty="0"/>
              <a:t>    </a:t>
            </a:r>
            <a:r>
              <a:rPr lang="en-US" altLang="zh-TW" sz="4500" dirty="0" err="1"/>
              <a:t>loss,accuracy</a:t>
            </a:r>
            <a:r>
              <a:rPr lang="en-US" altLang="zh-TW" sz="4500" dirty="0"/>
              <a:t> = </a:t>
            </a:r>
            <a:r>
              <a:rPr lang="en-US" altLang="zh-TW" sz="4500" dirty="0" err="1"/>
              <a:t>model.evaluate</a:t>
            </a:r>
            <a:r>
              <a:rPr lang="en-US" altLang="zh-TW" sz="4500" dirty="0"/>
              <a:t>(</a:t>
            </a:r>
            <a:r>
              <a:rPr lang="en-US" altLang="zh-TW" sz="4500" dirty="0" err="1"/>
              <a:t>X_train,Y_train</a:t>
            </a:r>
            <a:r>
              <a:rPr lang="en-US" altLang="zh-TW" sz="4500" dirty="0"/>
              <a:t>, verbose=0)</a:t>
            </a:r>
          </a:p>
          <a:p>
            <a:pPr marL="0" indent="0">
              <a:buNone/>
            </a:pPr>
            <a:r>
              <a:rPr lang="en-US" altLang="zh-TW" sz="4500" dirty="0"/>
              <a:t>    print ("After Training:")</a:t>
            </a:r>
          </a:p>
          <a:p>
            <a:pPr marL="0" indent="0">
              <a:buNone/>
            </a:pPr>
            <a:r>
              <a:rPr lang="en-US" altLang="zh-TW" sz="4500" dirty="0"/>
              <a:t>    print ("test loss: {}".format(loss))</a:t>
            </a:r>
          </a:p>
          <a:p>
            <a:pPr marL="0" indent="0">
              <a:buNone/>
            </a:pPr>
            <a:r>
              <a:rPr lang="en-US" altLang="zh-TW" sz="4500" dirty="0"/>
              <a:t>     print ("test accuracy: {}".format(accuracy))</a:t>
            </a:r>
          </a:p>
          <a:p>
            <a:pPr marL="0" indent="0">
              <a:buNone/>
            </a:pPr>
            <a:endParaRPr lang="en-US" altLang="zh-TW" sz="4500" dirty="0"/>
          </a:p>
          <a:p>
            <a:pPr marL="0" indent="0">
              <a:buNone/>
            </a:pPr>
            <a:r>
              <a:rPr lang="en-US" altLang="zh-TW" sz="4500" dirty="0" err="1"/>
              <a:t>train_given_act</a:t>
            </a:r>
            <a:r>
              <a:rPr lang="en-US" altLang="zh-TW" sz="4500" dirty="0"/>
              <a:t>("</a:t>
            </a:r>
            <a:r>
              <a:rPr lang="en-US" altLang="zh-TW" sz="4500" dirty="0" err="1"/>
              <a:t>relu</a:t>
            </a:r>
            <a:r>
              <a:rPr lang="en-US" altLang="zh-TW" sz="4500" dirty="0"/>
              <a:t>")</a:t>
            </a:r>
          </a:p>
          <a:p>
            <a:pPr marL="0" indent="0">
              <a:buNone/>
            </a:pPr>
            <a:r>
              <a:rPr lang="en-US" altLang="zh-TW" sz="4500" dirty="0" err="1"/>
              <a:t>train_given_act</a:t>
            </a:r>
            <a:r>
              <a:rPr lang="en-US" altLang="zh-TW" sz="4500" dirty="0"/>
              <a:t>("</a:t>
            </a:r>
            <a:r>
              <a:rPr lang="en-US" altLang="zh-TW" sz="4500" dirty="0" err="1"/>
              <a:t>tanh</a:t>
            </a:r>
            <a:r>
              <a:rPr lang="en-US" altLang="zh-TW" sz="4500" dirty="0"/>
              <a:t>")</a:t>
            </a:r>
          </a:p>
          <a:p>
            <a:pPr marL="0" indent="0">
              <a:buNone/>
            </a:pPr>
            <a:r>
              <a:rPr lang="en-US" altLang="zh-TW" sz="4500" dirty="0" err="1"/>
              <a:t>train_given_act</a:t>
            </a:r>
            <a:r>
              <a:rPr lang="en-US" altLang="zh-TW" sz="4500" dirty="0"/>
              <a:t>("sigmoid")</a:t>
            </a:r>
          </a:p>
          <a:p>
            <a:pPr marL="0" indent="0">
              <a:buNone/>
            </a:pPr>
            <a:r>
              <a:rPr lang="en-US" altLang="zh-TW" sz="4500" dirty="0"/>
              <a:t>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8104" y="4437112"/>
            <a:ext cx="3322712" cy="20313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sgd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rmsprop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adagrad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adadelta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adam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adamax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train_given_optimiser</a:t>
            </a:r>
            <a:r>
              <a:rPr lang="en-US" altLang="zh-TW" dirty="0"/>
              <a:t>("</a:t>
            </a:r>
            <a:r>
              <a:rPr lang="en-US" altLang="zh-TW" dirty="0" err="1"/>
              <a:t>nadam</a:t>
            </a:r>
            <a:r>
              <a:rPr lang="en-US" altLang="zh-TW" dirty="0"/>
              <a:t>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56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1D CNN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0"/>
            <a:ext cx="9145016" cy="5256584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Conv1D(filters, </a:t>
            </a:r>
            <a:r>
              <a:rPr lang="en-US" altLang="zh-TW" dirty="0" err="1"/>
              <a:t>kernel_size</a:t>
            </a:r>
            <a:r>
              <a:rPr lang="en-US" altLang="zh-TW" dirty="0"/>
              <a:t>, strides=1,padding=‘same', activation=‘sigmoid',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input_shape</a:t>
            </a:r>
            <a:r>
              <a:rPr lang="en-US" altLang="zh-TW" dirty="0"/>
              <a:t>=(</a:t>
            </a:r>
            <a:r>
              <a:rPr lang="en-US" altLang="zh-TW" dirty="0" err="1"/>
              <a:t>np1</a:t>
            </a:r>
            <a:r>
              <a:rPr lang="en-US" altLang="zh-TW" dirty="0"/>
              <a:t>, 1))</a:t>
            </a:r>
          </a:p>
          <a:p>
            <a:endParaRPr lang="en-US" altLang="zh-TW" dirty="0"/>
          </a:p>
          <a:p>
            <a:r>
              <a:rPr lang="en-US" altLang="zh-TW" dirty="0"/>
              <a:t>filters: Integer, the dimensionality of the output space (i.e. the number of output filters in the convolution).</a:t>
            </a:r>
          </a:p>
          <a:p>
            <a:pPr marL="0" indent="0">
              <a:buNone/>
            </a:pPr>
            <a:r>
              <a:rPr lang="en-US" altLang="zh-TW" dirty="0"/>
              <a:t>•</a:t>
            </a:r>
            <a:r>
              <a:rPr lang="en-US" altLang="zh-TW" dirty="0" err="1"/>
              <a:t>kernel_size</a:t>
            </a:r>
            <a:r>
              <a:rPr lang="en-US" altLang="zh-TW" dirty="0"/>
              <a:t>: An integer or tuple/list of a single integer, specifying the length of the </a:t>
            </a:r>
            <a:r>
              <a:rPr lang="en-US" altLang="zh-TW" dirty="0" err="1"/>
              <a:t>1D</a:t>
            </a:r>
            <a:r>
              <a:rPr lang="en-US" altLang="zh-TW" dirty="0"/>
              <a:t> convolution window.</a:t>
            </a:r>
          </a:p>
          <a:p>
            <a:pPr marL="0" indent="0">
              <a:buNone/>
            </a:pPr>
            <a:r>
              <a:rPr lang="en-US" altLang="zh-TW" dirty="0"/>
              <a:t> •strides: An integer or tuple/list of a single integer</a:t>
            </a:r>
          </a:p>
          <a:p>
            <a:pPr marL="0" indent="0">
              <a:buNone/>
            </a:pPr>
            <a:r>
              <a:rPr lang="en-US" altLang="zh-TW" dirty="0"/>
              <a:t> •padding: One of "valid" or "same"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95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1D CNN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np.expand_dims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axis=2)</a:t>
            </a:r>
          </a:p>
          <a:p>
            <a:pPr marL="0" indent="0">
              <a:buNone/>
            </a:pPr>
            <a:r>
              <a:rPr lang="en-US" altLang="zh-TW" dirty="0"/>
              <a:t>model = Sequential()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model.add</a:t>
            </a:r>
            <a:r>
              <a:rPr lang="en-US" altLang="zh-TW" dirty="0">
                <a:solidFill>
                  <a:srgbClr val="FF0000"/>
                </a:solidFill>
              </a:rPr>
              <a:t>(Conv1D(64, 3, activation=‘sigmoid',</a:t>
            </a:r>
            <a:r>
              <a:rPr lang="en-US" altLang="zh-TW" dirty="0" err="1">
                <a:solidFill>
                  <a:srgbClr val="FF0000"/>
                </a:solidFill>
              </a:rPr>
              <a:t>input_shape</a:t>
            </a:r>
            <a:r>
              <a:rPr lang="en-US" altLang="zh-TW" dirty="0">
                <a:solidFill>
                  <a:srgbClr val="FF0000"/>
                </a:solidFill>
              </a:rPr>
              <a:t>=(np1, 1))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(MaxPooling1D(3))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(Conv1D(128, 3, 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(GlobalAveragePooling1D())</a:t>
            </a:r>
          </a:p>
          <a:p>
            <a:pPr marL="0" indent="0">
              <a:buNone/>
            </a:pPr>
            <a:r>
              <a:rPr lang="en-US" altLang="zh-TW" dirty="0"/>
              <a:t>##</a:t>
            </a:r>
            <a:r>
              <a:rPr lang="en-US" altLang="zh-TW" dirty="0" err="1"/>
              <a:t>model.add</a:t>
            </a:r>
            <a:r>
              <a:rPr lang="en-US" altLang="zh-TW" dirty="0"/>
              <a:t>(Dropout(0.75))</a:t>
            </a:r>
          </a:p>
          <a:p>
            <a:pPr marL="0" indent="0"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(Dense(1, activation='sigmoid'))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      optimizer='</a:t>
            </a:r>
            <a:r>
              <a:rPr lang="en-US" altLang="zh-TW" dirty="0" err="1"/>
              <a:t>adam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      metrics=['accuracy'])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=32, epochs=10)</a:t>
            </a:r>
          </a:p>
          <a:p>
            <a:pPr marL="0" indent="0">
              <a:buNone/>
            </a:pPr>
            <a:r>
              <a:rPr lang="en-US" altLang="zh-TW" dirty="0" err="1"/>
              <a:t>loss,accuracy</a:t>
            </a:r>
            <a:r>
              <a:rPr lang="en-US" altLang="zh-TW" dirty="0"/>
              <a:t> = 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Y_train,batch_size</a:t>
            </a:r>
            <a:r>
              <a:rPr lang="en-US" altLang="zh-TW" dirty="0"/>
              <a:t>=32)</a:t>
            </a:r>
          </a:p>
          <a:p>
            <a:pPr marL="0" indent="0">
              <a:buNone/>
            </a:pPr>
            <a:r>
              <a:rPr lang="en-US" altLang="zh-TW" dirty="0"/>
              <a:t>print ("test loss for </a:t>
            </a:r>
            <a:r>
              <a:rPr lang="en-US" altLang="zh-TW" dirty="0" err="1"/>
              <a:t>testdata</a:t>
            </a:r>
            <a:r>
              <a:rPr lang="en-US" altLang="zh-TW" dirty="0"/>
              <a:t>: {}".format(loss))</a:t>
            </a:r>
          </a:p>
          <a:p>
            <a:pPr marL="0" indent="0">
              <a:buNone/>
            </a:pPr>
            <a:r>
              <a:rPr lang="en-US" altLang="zh-TW" dirty="0"/>
              <a:t>print ("test accuracy for </a:t>
            </a:r>
            <a:r>
              <a:rPr lang="en-US" altLang="zh-TW" dirty="0" err="1"/>
              <a:t>testdata</a:t>
            </a:r>
            <a:r>
              <a:rPr lang="en-US" altLang="zh-TW" dirty="0"/>
              <a:t>: {}".format(accuracy))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328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Ex1 : 1D-CNN with Two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9036496" cy="5301208"/>
          </a:xfrm>
        </p:spPr>
        <p:txBody>
          <a:bodyPr>
            <a:normAutofit/>
          </a:bodyPr>
          <a:lstStyle/>
          <a:p>
            <a:r>
              <a:rPr lang="en-US" altLang="zh-TW" dirty="0"/>
              <a:t>change activations f (</a:t>
            </a:r>
            <a:r>
              <a:rPr lang="en-US" altLang="zh-TW" dirty="0" err="1"/>
              <a:t>ReLu,sigmoid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Input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first layer </a:t>
            </a:r>
            <a:r>
              <a:rPr lang="en-US" altLang="zh-TW" dirty="0">
                <a:sym typeface="Wingdings" panose="05000000000000000000" pitchFamily="2" charset="2"/>
              </a:rPr>
              <a:t>  second layer </a:t>
            </a:r>
            <a:r>
              <a:rPr lang="en-US" altLang="zh-TW" dirty="0"/>
              <a:t>output   </a:t>
            </a:r>
          </a:p>
          <a:p>
            <a:pPr marL="0" indent="0">
              <a:buNone/>
            </a:pPr>
            <a:r>
              <a:rPr lang="en-US" altLang="zh-TW" dirty="0"/>
              <a:t>    np1     (f1)     32             (f2)    16             1( sigmoid )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optimizer= ?  + epochs=100</a:t>
            </a:r>
          </a:p>
          <a:p>
            <a:pPr marL="0" indent="0">
              <a:buNone/>
            </a:pPr>
            <a:r>
              <a:rPr lang="en-US" altLang="zh-TW" dirty="0"/>
              <a:t>Find loss function and accuracy =?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(5) Predict  x[2]=x[3]=x[4]=0.1 and other x[</a:t>
            </a:r>
            <a:r>
              <a:rPr lang="en-US" altLang="zh-TW" dirty="0" err="1"/>
              <a:t>i</a:t>
            </a:r>
            <a:r>
              <a:rPr lang="en-US" altLang="zh-TW"/>
              <a:t>]=1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96136" y="4077072"/>
            <a:ext cx="316835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f1+f2 +</a:t>
            </a:r>
            <a:r>
              <a:rPr lang="en-US" altLang="zh-TW" dirty="0" err="1"/>
              <a:t>optmizer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arenBoth"/>
            </a:pPr>
            <a:r>
              <a:rPr lang="en-US" altLang="zh-TW" dirty="0" err="1"/>
              <a:t>ReLu+ReLu</a:t>
            </a:r>
            <a:r>
              <a:rPr lang="en-US" altLang="zh-TW" dirty="0"/>
              <a:t>+’</a:t>
            </a:r>
            <a:r>
              <a:rPr lang="en-US" altLang="zh-TW" dirty="0" err="1"/>
              <a:t>adam</a:t>
            </a:r>
            <a:r>
              <a:rPr lang="en-US" altLang="zh-TW" dirty="0"/>
              <a:t>’</a:t>
            </a:r>
          </a:p>
          <a:p>
            <a:pPr marL="342900" indent="-342900">
              <a:buAutoNum type="arabicParenBoth"/>
            </a:pPr>
            <a:r>
              <a:rPr lang="en-US" altLang="zh-TW" dirty="0" err="1"/>
              <a:t>ReLu+ReLu</a:t>
            </a:r>
            <a:r>
              <a:rPr lang="en-US" altLang="zh-TW" dirty="0"/>
              <a:t>+’</a:t>
            </a:r>
            <a:r>
              <a:rPr lang="en-US" altLang="zh-TW" dirty="0" err="1"/>
              <a:t>rmsprop</a:t>
            </a:r>
            <a:r>
              <a:rPr lang="en-US" altLang="zh-TW" dirty="0"/>
              <a:t>’</a:t>
            </a:r>
          </a:p>
          <a:p>
            <a:pPr marL="342900" indent="-342900">
              <a:buAutoNum type="arabicParenBoth"/>
            </a:pPr>
            <a:r>
              <a:rPr lang="en-US" altLang="zh-TW" dirty="0" err="1"/>
              <a:t>ReLu+Sigmoid</a:t>
            </a:r>
            <a:r>
              <a:rPr lang="en-US" altLang="zh-TW" dirty="0"/>
              <a:t>+’</a:t>
            </a:r>
            <a:r>
              <a:rPr lang="en-US" altLang="zh-TW" dirty="0" err="1"/>
              <a:t>adam</a:t>
            </a:r>
            <a:r>
              <a:rPr lang="en-US" altLang="zh-TW" dirty="0"/>
              <a:t>’</a:t>
            </a:r>
          </a:p>
          <a:p>
            <a:pPr marL="342900" indent="-342900">
              <a:buAutoNum type="arabicParenBoth"/>
            </a:pPr>
            <a:r>
              <a:rPr lang="en-US" altLang="zh-TW" dirty="0" err="1"/>
              <a:t>ReLu+Sigmod</a:t>
            </a:r>
            <a:r>
              <a:rPr lang="en-US" altLang="zh-TW" dirty="0"/>
              <a:t>+’</a:t>
            </a:r>
            <a:r>
              <a:rPr lang="en-US" altLang="zh-TW" dirty="0" err="1"/>
              <a:t>rmsprop</a:t>
            </a:r>
            <a:r>
              <a:rPr lang="en-US" altLang="zh-TW" dirty="0"/>
              <a:t>’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0208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2D- 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Convolution2D</a:t>
            </a:r>
            <a:r>
              <a:rPr lang="en-US" altLang="zh-TW" dirty="0"/>
              <a:t>(</a:t>
            </a:r>
            <a:r>
              <a:rPr lang="en-US" altLang="zh-TW" dirty="0" err="1"/>
              <a:t>nb_filter</a:t>
            </a:r>
            <a:r>
              <a:rPr lang="en-US" altLang="zh-TW" dirty="0"/>
              <a:t>, </a:t>
            </a:r>
            <a:r>
              <a:rPr lang="en-US" altLang="zh-TW" dirty="0" err="1"/>
              <a:t>nb_row</a:t>
            </a:r>
            <a:r>
              <a:rPr lang="en-US" altLang="zh-TW" dirty="0"/>
              <a:t>, </a:t>
            </a:r>
            <a:r>
              <a:rPr lang="en-US" altLang="zh-TW" dirty="0" err="1"/>
              <a:t>nb_col</a:t>
            </a:r>
            <a:r>
              <a:rPr lang="en-US" altLang="zh-TW" dirty="0"/>
              <a:t>, </a:t>
            </a:r>
            <a:r>
              <a:rPr lang="en-US" altLang="zh-TW" dirty="0" err="1"/>
              <a:t>border_mode</a:t>
            </a:r>
            <a:r>
              <a:rPr lang="en-US" altLang="zh-TW" dirty="0"/>
              <a:t>=‘same', activation=‘sigmoid',    </a:t>
            </a:r>
            <a:r>
              <a:rPr lang="en-US" altLang="zh-TW" dirty="0" err="1"/>
              <a:t>input_shape</a:t>
            </a:r>
            <a:r>
              <a:rPr lang="en-US" altLang="zh-TW" dirty="0"/>
              <a:t>=(3, 256,256))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nb_filter</a:t>
            </a:r>
            <a:r>
              <a:rPr lang="en-US" altLang="zh-TW" dirty="0"/>
              <a:t>: Number of convolution filters to use.</a:t>
            </a:r>
          </a:p>
          <a:p>
            <a:pPr marL="0" indent="0">
              <a:buNone/>
            </a:pPr>
            <a:r>
              <a:rPr lang="en-US" altLang="zh-TW" dirty="0"/>
              <a:t>•</a:t>
            </a:r>
            <a:r>
              <a:rPr lang="en-US" altLang="zh-TW" dirty="0" err="1"/>
              <a:t>nb_row</a:t>
            </a:r>
            <a:r>
              <a:rPr lang="en-US" altLang="zh-TW" dirty="0"/>
              <a:t>: Number of rows in the convolution kernel.</a:t>
            </a:r>
          </a:p>
          <a:p>
            <a:pPr marL="0" indent="0">
              <a:buNone/>
            </a:pPr>
            <a:r>
              <a:rPr lang="en-US" altLang="zh-TW" dirty="0"/>
              <a:t>•</a:t>
            </a:r>
            <a:r>
              <a:rPr lang="en-US" altLang="zh-TW" dirty="0" err="1"/>
              <a:t>nb_col</a:t>
            </a:r>
            <a:r>
              <a:rPr lang="en-US" altLang="zh-TW" dirty="0"/>
              <a:t>: Number of columns in the convolution kernel. </a:t>
            </a:r>
          </a:p>
          <a:p>
            <a:r>
              <a:rPr lang="en-US" altLang="zh-TW" dirty="0" err="1"/>
              <a:t>border_mode</a:t>
            </a:r>
            <a:r>
              <a:rPr lang="en-US" altLang="zh-TW" dirty="0"/>
              <a:t>: 'valid', 'same' or 'full' </a:t>
            </a:r>
          </a:p>
        </p:txBody>
      </p:sp>
    </p:spTree>
    <p:extLst>
      <p:ext uri="{BB962C8B-B14F-4D97-AF65-F5344CB8AC3E}">
        <p14:creationId xmlns:p14="http://schemas.microsoft.com/office/powerpoint/2010/main" val="42835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/>
              <a:t>2D- CNN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# apply a </a:t>
            </a:r>
            <a:r>
              <a:rPr lang="en-US" altLang="zh-TW" sz="2400" dirty="0" err="1"/>
              <a:t>3x3</a:t>
            </a:r>
            <a:r>
              <a:rPr lang="en-US" altLang="zh-TW" sz="2400" dirty="0"/>
              <a:t> convolution with 64 output filters on a </a:t>
            </a:r>
            <a:r>
              <a:rPr lang="en-US" altLang="zh-TW" sz="2400" dirty="0" err="1"/>
              <a:t>256x256</a:t>
            </a:r>
            <a:r>
              <a:rPr lang="en-US" altLang="zh-TW" sz="2400" dirty="0"/>
              <a:t> image:</a:t>
            </a:r>
          </a:p>
          <a:p>
            <a:r>
              <a:rPr lang="en-US" altLang="zh-TW" sz="2400" dirty="0"/>
              <a:t>model = Sequential()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Convolution2D</a:t>
            </a:r>
            <a:r>
              <a:rPr lang="en-US" altLang="zh-TW" sz="2400" dirty="0"/>
              <a:t>(64, 3, 3,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border_mode</a:t>
            </a:r>
            <a:r>
              <a:rPr lang="en-US" altLang="zh-TW" sz="2400" dirty="0"/>
              <a:t>='same',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input_shape</a:t>
            </a:r>
            <a:r>
              <a:rPr lang="en-US" altLang="zh-TW" sz="2400" dirty="0"/>
              <a:t>=(3, 256, 256)))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now </a:t>
            </a:r>
            <a:r>
              <a:rPr lang="en-US" altLang="zh-TW" sz="2400" dirty="0" err="1"/>
              <a:t>model.output_shape</a:t>
            </a:r>
            <a:r>
              <a:rPr lang="en-US" altLang="zh-TW" sz="2400" dirty="0"/>
              <a:t> == (None, 64, 256, 256)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add a </a:t>
            </a:r>
            <a:r>
              <a:rPr lang="en-US" altLang="zh-TW" sz="2400" dirty="0" err="1"/>
              <a:t>3x3</a:t>
            </a:r>
            <a:r>
              <a:rPr lang="en-US" altLang="zh-TW" sz="2400" dirty="0"/>
              <a:t> convolution on top, with 32 output filters: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Convolution2D</a:t>
            </a:r>
            <a:r>
              <a:rPr lang="en-US" altLang="zh-TW" sz="2400" dirty="0"/>
              <a:t>(32, 3, 3, </a:t>
            </a:r>
            <a:r>
              <a:rPr lang="en-US" altLang="zh-TW" sz="2400" dirty="0" err="1"/>
              <a:t>border_mode</a:t>
            </a:r>
            <a:r>
              <a:rPr lang="en-US" altLang="zh-TW" sz="2400" dirty="0"/>
              <a:t>='same'))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# now </a:t>
            </a:r>
            <a:r>
              <a:rPr lang="en-US" altLang="zh-TW" sz="2400" dirty="0" err="1"/>
              <a:t>model.output_shape</a:t>
            </a:r>
            <a:r>
              <a:rPr lang="en-US" altLang="zh-TW" sz="2400" dirty="0"/>
              <a:t> == (None, 32, 256, 256)</a:t>
            </a:r>
          </a:p>
        </p:txBody>
      </p:sp>
    </p:spTree>
    <p:extLst>
      <p:ext uri="{BB962C8B-B14F-4D97-AF65-F5344CB8AC3E}">
        <p14:creationId xmlns:p14="http://schemas.microsoft.com/office/powerpoint/2010/main" val="21472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5688632" cy="1143000"/>
          </a:xfrm>
        </p:spPr>
        <p:txBody>
          <a:bodyPr/>
          <a:lstStyle/>
          <a:p>
            <a:r>
              <a:rPr lang="en-US" altLang="zh-TW" dirty="0"/>
              <a:t>Ex2 :MNIST: Two Layer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742741"/>
            <a:ext cx="864096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This MNIST dataset is a set of 28×28 pixel grayscale images which represent hand-written digits.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Step 1 :We load the data by running  :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tensorflow.examples.tutorials.mnist</a:t>
            </a:r>
            <a:r>
              <a:rPr lang="en-US" altLang="zh-TW" dirty="0"/>
              <a:t> import </a:t>
            </a:r>
            <a:r>
              <a:rPr lang="en-US" altLang="zh-TW" dirty="0" err="1"/>
              <a:t>input_data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mnist</a:t>
            </a:r>
            <a:r>
              <a:rPr lang="en-US" altLang="zh-TW" dirty="0"/>
              <a:t> = </a:t>
            </a:r>
            <a:r>
              <a:rPr lang="en-US" altLang="zh-TW" dirty="0" err="1"/>
              <a:t>input_data.read_data_sets</a:t>
            </a:r>
            <a:r>
              <a:rPr lang="en-US" altLang="zh-TW" dirty="0"/>
              <a:t>("</a:t>
            </a:r>
            <a:r>
              <a:rPr lang="en-US" altLang="zh-TW" dirty="0" err="1"/>
              <a:t>MNIST_data</a:t>
            </a:r>
            <a:r>
              <a:rPr lang="en-US" altLang="zh-TW" dirty="0"/>
              <a:t>/", </a:t>
            </a:r>
            <a:r>
              <a:rPr lang="en-US" altLang="zh-TW" dirty="0" err="1"/>
              <a:t>one_hot</a:t>
            </a:r>
            <a:r>
              <a:rPr lang="en-US" altLang="zh-TW" dirty="0"/>
              <a:t>=True)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Step 2 : Training Data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train_Y,test_X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r>
              <a:rPr lang="en-US" altLang="zh-TW" dirty="0"/>
              <a:t> = </a:t>
            </a:r>
            <a:r>
              <a:rPr lang="en-US" altLang="zh-TW" dirty="0" err="1"/>
              <a:t>mnist.train.images</a:t>
            </a:r>
            <a:r>
              <a:rPr lang="en-US" altLang="zh-TW" dirty="0"/>
              <a:t>, </a:t>
            </a:r>
            <a:r>
              <a:rPr lang="en-US" altLang="zh-TW" dirty="0" err="1"/>
              <a:t>mnist.train.labels</a:t>
            </a:r>
            <a:r>
              <a:rPr lang="en-US" altLang="zh-TW" dirty="0"/>
              <a:t>, </a:t>
            </a:r>
            <a:r>
              <a:rPr lang="en-US" altLang="zh-TW" dirty="0" err="1"/>
              <a:t>mnist.test.images</a:t>
            </a:r>
            <a:r>
              <a:rPr lang="en-US" altLang="zh-TW" dirty="0"/>
              <a:t>, </a:t>
            </a:r>
            <a:r>
              <a:rPr lang="en-US" altLang="zh-TW" dirty="0" err="1"/>
              <a:t>mnist.test.labels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24" y="-100865"/>
            <a:ext cx="3392776" cy="1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507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import 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 as np</a:t>
            </a:r>
          </a:p>
          <a:p>
            <a:pPr marL="0" indent="0">
              <a:buNone/>
            </a:pPr>
            <a:r>
              <a:rPr lang="en-US" altLang="zh-TW" sz="1800" dirty="0"/>
              <a:t>from 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 import </a:t>
            </a:r>
            <a:r>
              <a:rPr lang="en-US" altLang="zh-TW" sz="1800" dirty="0" err="1"/>
              <a:t>keras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from </a:t>
            </a:r>
            <a:r>
              <a:rPr lang="en-US" altLang="zh-TW" sz="1800" dirty="0" err="1"/>
              <a:t>tensorflow.keras</a:t>
            </a:r>
            <a:r>
              <a:rPr lang="en-US" altLang="zh-TW" sz="1800" dirty="0"/>
              <a:t> import layers    # Model / data parameters</a:t>
            </a:r>
          </a:p>
          <a:p>
            <a:pPr marL="0" indent="0">
              <a:buNone/>
            </a:pPr>
            <a:r>
              <a:rPr lang="en-US" altLang="zh-TW" sz="1800" dirty="0" err="1"/>
              <a:t>num_classes</a:t>
            </a:r>
            <a:r>
              <a:rPr lang="en-US" altLang="zh-TW" sz="1800" dirty="0"/>
              <a:t> = 10</a:t>
            </a:r>
          </a:p>
          <a:p>
            <a:pPr marL="0" indent="0">
              <a:buNone/>
            </a:pPr>
            <a:r>
              <a:rPr lang="en-US" altLang="zh-TW" sz="1800" dirty="0" err="1"/>
              <a:t>input_shape</a:t>
            </a:r>
            <a:r>
              <a:rPr lang="en-US" altLang="zh-TW" sz="1800" dirty="0"/>
              <a:t> = (28, 28, 1)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the data, split between train and test sets</a:t>
            </a:r>
          </a:p>
          <a:p>
            <a:pPr marL="0" indent="0"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x_train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y_train</a:t>
            </a:r>
            <a:r>
              <a:rPr lang="en-US" altLang="zh-TW" sz="1800" dirty="0"/>
              <a:t>), (</a:t>
            </a:r>
            <a:r>
              <a:rPr lang="en-US" altLang="zh-TW" sz="1800" dirty="0" err="1"/>
              <a:t>x_test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y_test</a:t>
            </a:r>
            <a:r>
              <a:rPr lang="en-US" altLang="zh-TW" sz="1800" dirty="0"/>
              <a:t>) = </a:t>
            </a:r>
            <a:r>
              <a:rPr lang="en-US" altLang="zh-TW" sz="1800" dirty="0" err="1"/>
              <a:t>keras.datasets.mnist.load_data</a:t>
            </a:r>
            <a:r>
              <a:rPr lang="en-US" altLang="zh-TW" sz="1800" dirty="0"/>
              <a:t>()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Scale images to the [0, 1] range</a:t>
            </a:r>
          </a:p>
          <a:p>
            <a:pPr marL="0" indent="0">
              <a:buNone/>
            </a:pPr>
            <a:r>
              <a:rPr lang="en-US" altLang="zh-TW" sz="1800" dirty="0" err="1"/>
              <a:t>x_train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x_train.astype</a:t>
            </a:r>
            <a:r>
              <a:rPr lang="en-US" altLang="zh-TW" sz="1800" dirty="0"/>
              <a:t>("float32") / 255</a:t>
            </a:r>
          </a:p>
          <a:p>
            <a:pPr marL="0" indent="0">
              <a:buNone/>
            </a:pPr>
            <a:r>
              <a:rPr lang="en-US" altLang="zh-TW" sz="1800" dirty="0" err="1"/>
              <a:t>x_test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x_test.astype</a:t>
            </a:r>
            <a:r>
              <a:rPr lang="en-US" altLang="zh-TW" sz="1800" dirty="0"/>
              <a:t>("float32") / 255</a:t>
            </a:r>
          </a:p>
          <a:p>
            <a:pPr marL="0" indent="0">
              <a:buNone/>
            </a:pPr>
            <a:r>
              <a:rPr lang="en-US" altLang="zh-TW" sz="1800" dirty="0"/>
              <a:t># Make sure images have shape (28, 28, 1)</a:t>
            </a:r>
          </a:p>
          <a:p>
            <a:pPr marL="0" indent="0">
              <a:buNone/>
            </a:pPr>
            <a:r>
              <a:rPr lang="en-US" altLang="zh-TW" sz="1800" dirty="0" err="1"/>
              <a:t>x_train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np.expand_dims</a:t>
            </a:r>
            <a:r>
              <a:rPr lang="en-US" altLang="zh-TW" sz="1800" dirty="0"/>
              <a:t>(</a:t>
            </a:r>
            <a:r>
              <a:rPr lang="en-US" altLang="zh-TW" sz="1800" dirty="0" err="1"/>
              <a:t>x_train</a:t>
            </a:r>
            <a:r>
              <a:rPr lang="en-US" altLang="zh-TW" sz="1800" dirty="0"/>
              <a:t>, -1)</a:t>
            </a:r>
          </a:p>
          <a:p>
            <a:pPr marL="0" indent="0">
              <a:buNone/>
            </a:pPr>
            <a:r>
              <a:rPr lang="en-US" altLang="zh-TW" sz="1800" dirty="0" err="1"/>
              <a:t>x_test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np.expand_dims</a:t>
            </a:r>
            <a:r>
              <a:rPr lang="en-US" altLang="zh-TW" sz="1800" dirty="0"/>
              <a:t>(</a:t>
            </a:r>
            <a:r>
              <a:rPr lang="en-US" altLang="zh-TW" sz="1800" dirty="0" err="1"/>
              <a:t>x_test</a:t>
            </a:r>
            <a:r>
              <a:rPr lang="en-US" altLang="zh-TW" sz="1800" dirty="0"/>
              <a:t>, -1)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convert class vectors to binary class matrices</a:t>
            </a:r>
          </a:p>
          <a:p>
            <a:pPr marL="0" indent="0">
              <a:buNone/>
            </a:pPr>
            <a:r>
              <a:rPr lang="en-US" altLang="zh-TW" sz="1800" dirty="0" err="1"/>
              <a:t>y_train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keras.utils.to_categorical</a:t>
            </a:r>
            <a:r>
              <a:rPr lang="en-US" altLang="zh-TW" sz="1800" dirty="0"/>
              <a:t>(</a:t>
            </a:r>
            <a:r>
              <a:rPr lang="en-US" altLang="zh-TW" sz="1800" dirty="0" err="1"/>
              <a:t>y_train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num_classes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en-US" altLang="zh-TW" sz="1800" dirty="0" err="1"/>
              <a:t>y_test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keras.utils.to_categorical</a:t>
            </a:r>
            <a:r>
              <a:rPr lang="en-US" altLang="zh-TW" sz="1800" dirty="0"/>
              <a:t>(</a:t>
            </a:r>
            <a:r>
              <a:rPr lang="en-US" altLang="zh-TW" sz="1800" dirty="0" err="1"/>
              <a:t>y_test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num_classes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944" y="5805264"/>
            <a:ext cx="3414056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4229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is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548680"/>
            <a:ext cx="907300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 err="1">
                <a:solidFill>
                  <a:srgbClr val="FF0000"/>
                </a:solidFill>
              </a:rPr>
              <a:t>Keras</a:t>
            </a:r>
            <a:r>
              <a:rPr lang="en-US" altLang="zh-TW" sz="2800" dirty="0">
                <a:solidFill>
                  <a:srgbClr val="FF0000"/>
                </a:solidFill>
              </a:rPr>
              <a:t> development is backed primarily by Google, and the </a:t>
            </a:r>
            <a:r>
              <a:rPr lang="en-US" altLang="zh-TW" sz="2800" dirty="0" err="1">
                <a:solidFill>
                  <a:srgbClr val="FF0000"/>
                </a:solidFill>
              </a:rPr>
              <a:t>Keras</a:t>
            </a:r>
            <a:r>
              <a:rPr lang="en-US" altLang="zh-TW" sz="2800" dirty="0">
                <a:solidFill>
                  <a:srgbClr val="FF0000"/>
                </a:solidFill>
              </a:rPr>
              <a:t> API</a:t>
            </a:r>
            <a:r>
              <a:rPr lang="en-US" altLang="zh-TW" sz="2800" dirty="0"/>
              <a:t> comes packaged in 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 as </a:t>
            </a:r>
            <a:r>
              <a:rPr lang="en-US" altLang="zh-TW" sz="2800" dirty="0" err="1"/>
              <a:t>tf.keras</a:t>
            </a:r>
            <a:r>
              <a:rPr lang="en-US" altLang="zh-TW" sz="2800" dirty="0"/>
              <a:t>. Additionally, Microsoft maintains the CNTK </a:t>
            </a:r>
            <a:r>
              <a:rPr lang="en-US" altLang="zh-TW" sz="2800" dirty="0" err="1"/>
              <a:t>Keras</a:t>
            </a:r>
            <a:r>
              <a:rPr lang="en-US" altLang="zh-TW" sz="2800" dirty="0"/>
              <a:t> backend. Amazon AWS is developing </a:t>
            </a:r>
            <a:r>
              <a:rPr lang="en-US" altLang="zh-TW" sz="2800" dirty="0" err="1"/>
              <a:t>MXNet</a:t>
            </a:r>
            <a:r>
              <a:rPr lang="en-US" altLang="zh-TW" sz="2800" dirty="0"/>
              <a:t> support. Other contributing companies include NVIDIA, </a:t>
            </a:r>
            <a:r>
              <a:rPr lang="en-US" altLang="zh-TW" sz="2800" dirty="0" err="1"/>
              <a:t>Uber</a:t>
            </a:r>
            <a:r>
              <a:rPr lang="en-US" altLang="zh-TW" sz="2800" dirty="0"/>
              <a:t>, and Apple (with </a:t>
            </a:r>
            <a:r>
              <a:rPr lang="en-US" altLang="zh-TW" sz="2800" dirty="0" err="1"/>
              <a:t>CoreML</a:t>
            </a:r>
            <a:r>
              <a:rPr lang="en-US" altLang="zh-TW" sz="2800" dirty="0"/>
              <a:t>).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/>
              <a:t>With over 200,000 individual users as of November 2019, </a:t>
            </a:r>
            <a:r>
              <a:rPr lang="en-US" altLang="zh-TW" sz="2800" dirty="0" err="1"/>
              <a:t>Keras</a:t>
            </a:r>
            <a:r>
              <a:rPr lang="en-US" altLang="zh-TW" sz="2800" dirty="0"/>
              <a:t> has stronger adoption in both the industry and the research community than any other deep learning framework except 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 itself (and </a:t>
            </a:r>
            <a:r>
              <a:rPr lang="en-US" altLang="zh-TW" sz="2800" dirty="0" err="1"/>
              <a:t>Keras</a:t>
            </a:r>
            <a:r>
              <a:rPr lang="en-US" altLang="zh-TW" sz="2800" dirty="0"/>
              <a:t> is commonly used in conjunction with 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).</a:t>
            </a:r>
          </a:p>
          <a:p>
            <a:pPr>
              <a:buFont typeface="Wingdings" panose="05000000000000000000" pitchFamily="2" charset="2"/>
              <a:buChar char="u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032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Ex:2D-CNN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136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import </a:t>
            </a:r>
            <a:r>
              <a:rPr lang="en-US" altLang="zh-TW" sz="1600" dirty="0" err="1"/>
              <a:t>numpy</a:t>
            </a:r>
            <a:r>
              <a:rPr lang="en-US" altLang="zh-TW" sz="1600" dirty="0"/>
              <a:t> as np</a:t>
            </a:r>
          </a:p>
          <a:p>
            <a:pPr marL="0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keras.models</a:t>
            </a:r>
            <a:r>
              <a:rPr lang="en-US" altLang="zh-TW" sz="1600" dirty="0"/>
              <a:t> import Sequential</a:t>
            </a:r>
          </a:p>
          <a:p>
            <a:pPr marL="0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keras.layers</a:t>
            </a:r>
            <a:r>
              <a:rPr lang="en-US" altLang="zh-TW" sz="1600" dirty="0"/>
              <a:t> import Dense, Activation, </a:t>
            </a:r>
            <a:r>
              <a:rPr lang="en-US" altLang="zh-TW" sz="1600" dirty="0" err="1"/>
              <a:t>Convolution2D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MaxPooling2D</a:t>
            </a:r>
            <a:r>
              <a:rPr lang="en-US" altLang="zh-TW" sz="1600" dirty="0"/>
              <a:t>, Flatten</a:t>
            </a:r>
          </a:p>
          <a:p>
            <a:pPr marL="0" indent="0">
              <a:buNone/>
            </a:pPr>
            <a:r>
              <a:rPr lang="en-US" altLang="zh-TW" sz="1600" dirty="0"/>
              <a:t>from </a:t>
            </a:r>
            <a:r>
              <a:rPr lang="en-US" altLang="zh-TW" sz="1600" dirty="0" err="1"/>
              <a:t>keras.optimizers</a:t>
            </a:r>
            <a:r>
              <a:rPr lang="en-US" altLang="zh-TW" sz="1600" dirty="0"/>
              <a:t> import Adam</a:t>
            </a:r>
          </a:p>
          <a:p>
            <a:pPr marL="0" indent="0">
              <a:buNone/>
            </a:pP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17032"/>
            <a:ext cx="7285351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3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Build 2D-CNN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5897962" cy="5217443"/>
          </a:xfrm>
        </p:spPr>
        <p:txBody>
          <a:bodyPr>
            <a:noAutofit/>
          </a:bodyPr>
          <a:lstStyle/>
          <a:p>
            <a:endParaRPr lang="en-US" altLang="zh-TW" sz="1200" dirty="0"/>
          </a:p>
          <a:p>
            <a:pPr marL="0" indent="0">
              <a:buNone/>
            </a:pPr>
            <a:r>
              <a:rPr lang="en-US" altLang="zh-TW" sz="1800" dirty="0"/>
              <a:t># </a:t>
            </a:r>
            <a:r>
              <a:rPr lang="en-US" altLang="zh-TW" sz="1800" dirty="0">
                <a:solidFill>
                  <a:srgbClr val="C00000"/>
                </a:solidFill>
              </a:rPr>
              <a:t>to build your CNN</a:t>
            </a:r>
          </a:p>
          <a:p>
            <a:pPr marL="0" indent="0">
              <a:buNone/>
            </a:pPr>
            <a:r>
              <a:rPr lang="en-US" altLang="zh-TW" sz="1800" dirty="0"/>
              <a:t>model = Sequential()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# Conv layer 1 output shape (32, 28, 28)</a:t>
            </a:r>
          </a:p>
          <a:p>
            <a:pPr marL="0" indent="0">
              <a:buNone/>
            </a:pPr>
            <a:r>
              <a:rPr lang="en-US" altLang="zh-TW" sz="1800" dirty="0" err="1"/>
              <a:t>model.add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Convolution2D</a:t>
            </a:r>
            <a:r>
              <a:rPr lang="en-US" altLang="zh-TW" sz="1800" dirty="0"/>
              <a:t>(32,  5,5,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border_mode</a:t>
            </a:r>
            <a:r>
              <a:rPr lang="en-US" altLang="zh-TW" sz="1800" dirty="0"/>
              <a:t>='same',     # Padding method</a:t>
            </a:r>
          </a:p>
          <a:p>
            <a:pPr marL="0" indent="0"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input_shape</a:t>
            </a:r>
            <a:r>
              <a:rPr lang="en-US" altLang="zh-TW" sz="1800" dirty="0"/>
              <a:t>=(1,      # channels</a:t>
            </a:r>
          </a:p>
          <a:p>
            <a:pPr marL="0" indent="0">
              <a:buNone/>
            </a:pPr>
            <a:r>
              <a:rPr lang="en-US" altLang="zh-TW" sz="1800" dirty="0"/>
              <a:t>                 28, 28,)    # height &amp; width</a:t>
            </a:r>
          </a:p>
          <a:p>
            <a:pPr marL="0" indent="0">
              <a:buNone/>
            </a:pPr>
            <a:r>
              <a:rPr lang="en-US" altLang="zh-TW" sz="1800" dirty="0"/>
              <a:t>))</a:t>
            </a:r>
          </a:p>
          <a:p>
            <a:pPr marL="0" indent="0">
              <a:buNone/>
            </a:pPr>
            <a:r>
              <a:rPr lang="en-US" altLang="zh-TW" sz="1800" dirty="0" err="1"/>
              <a:t>model.add</a:t>
            </a:r>
            <a:r>
              <a:rPr lang="en-US" altLang="zh-TW" sz="1800" dirty="0"/>
              <a:t>(Activation('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 </a:t>
            </a:r>
          </a:p>
          <a:p>
            <a:pPr marL="0" indent="0">
              <a:buNone/>
            </a:pPr>
            <a:r>
              <a:rPr lang="en-US" altLang="zh-TW" sz="1800" dirty="0"/>
              <a:t># Pooling layer 1 (max pooling) output shape (32, 14, 14)</a:t>
            </a:r>
          </a:p>
          <a:p>
            <a:pPr marL="0" indent="0">
              <a:buNone/>
            </a:pPr>
            <a:r>
              <a:rPr lang="en-US" altLang="zh-TW" sz="1800" dirty="0" err="1"/>
              <a:t>model.add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MaxPooling2D</a:t>
            </a:r>
            <a:r>
              <a:rPr lang="en-US" altLang="zh-TW" sz="1800" dirty="0"/>
              <a:t>(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/>
              <a:t>pool_size</a:t>
            </a:r>
            <a:r>
              <a:rPr lang="en-US" altLang="zh-TW" sz="1800" dirty="0"/>
              <a:t>=(2, 2),</a:t>
            </a:r>
          </a:p>
          <a:p>
            <a:pPr marL="0" indent="0">
              <a:buNone/>
            </a:pPr>
            <a:r>
              <a:rPr lang="en-US" altLang="zh-TW" sz="1800" dirty="0"/>
              <a:t>    strides=(2, 2),        # </a:t>
            </a:r>
            <a:r>
              <a:rPr lang="zh-TW" altLang="en-US" sz="1800" dirty="0"/>
              <a:t>要跳幾個</a:t>
            </a:r>
          </a:p>
          <a:p>
            <a:pPr marL="0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 err="1"/>
              <a:t>border_mode</a:t>
            </a:r>
            <a:r>
              <a:rPr lang="en-US" altLang="zh-TW" sz="1800" dirty="0"/>
              <a:t>='same',    # Padding method))</a:t>
            </a:r>
          </a:p>
          <a:p>
            <a:pPr marL="0" indent="0">
              <a:buNone/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65609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Ex2:2D-CNN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4800" dirty="0"/>
              <a:t># Convolution layer 2 output shape (64, 14, 14)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</a:t>
            </a:r>
            <a:r>
              <a:rPr lang="en-US" altLang="zh-TW" sz="4800" dirty="0" err="1"/>
              <a:t>Convolution2D</a:t>
            </a:r>
            <a:r>
              <a:rPr lang="en-US" altLang="zh-TW" sz="4800" dirty="0"/>
              <a:t>(64, 5, 5, </a:t>
            </a:r>
            <a:r>
              <a:rPr lang="en-US" altLang="zh-TW" sz="4800" dirty="0" err="1"/>
              <a:t>border_mode</a:t>
            </a:r>
            <a:r>
              <a:rPr lang="en-US" altLang="zh-TW" sz="4800" dirty="0"/>
              <a:t>='same'))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(Activation('</a:t>
            </a:r>
            <a:r>
              <a:rPr lang="en-US" altLang="zh-TW" sz="4800" dirty="0" err="1"/>
              <a:t>relu</a:t>
            </a:r>
            <a:r>
              <a:rPr lang="en-US" altLang="zh-TW" sz="4800" dirty="0"/>
              <a:t>'))</a:t>
            </a:r>
          </a:p>
          <a:p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# Pooling layer 2 (max pooling) output shape (64, 7, 7)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</a:t>
            </a:r>
            <a:r>
              <a:rPr lang="en-US" altLang="zh-TW" sz="4800" dirty="0" err="1"/>
              <a:t>MaxPooling2D</a:t>
            </a:r>
            <a:r>
              <a:rPr lang="en-US" altLang="zh-TW" sz="4800" dirty="0"/>
              <a:t>(</a:t>
            </a:r>
            <a:r>
              <a:rPr lang="en-US" altLang="zh-TW" sz="4800" dirty="0" err="1"/>
              <a:t>pool_size</a:t>
            </a:r>
            <a:r>
              <a:rPr lang="en-US" altLang="zh-TW" sz="4800" dirty="0"/>
              <a:t>=(2, 2), </a:t>
            </a:r>
            <a:r>
              <a:rPr lang="en-US" altLang="zh-TW" sz="4800" dirty="0" err="1"/>
              <a:t>border_mode</a:t>
            </a:r>
            <a:r>
              <a:rPr lang="en-US" altLang="zh-TW" sz="4800" dirty="0"/>
              <a:t>='same'))</a:t>
            </a:r>
          </a:p>
          <a:p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# Fully connected layer 1 input shape (64 * 7 * 7) = (3136), output shape (1024)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(Flatten())         # </a:t>
            </a:r>
            <a:r>
              <a:rPr lang="zh-TW" altLang="en-US" sz="4800" dirty="0"/>
              <a:t>把三維的層攤平成一維的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(Dense(1024))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(Activation('</a:t>
            </a:r>
            <a:r>
              <a:rPr lang="en-US" altLang="zh-TW" sz="4800" dirty="0" err="1"/>
              <a:t>relu</a:t>
            </a:r>
            <a:r>
              <a:rPr lang="en-US" altLang="zh-TW" sz="4800" dirty="0"/>
              <a:t>'))</a:t>
            </a:r>
          </a:p>
          <a:p>
            <a:pPr marL="0" indent="0">
              <a:buNone/>
            </a:pPr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# Fully connected layer 2 to shape (10) for 10 classes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(Dense(10))</a:t>
            </a:r>
          </a:p>
          <a:p>
            <a:pPr marL="0" indent="0">
              <a:buNone/>
            </a:pPr>
            <a:r>
              <a:rPr lang="en-US" altLang="zh-TW" sz="4800" dirty="0" err="1"/>
              <a:t>model.add</a:t>
            </a:r>
            <a:r>
              <a:rPr lang="en-US" altLang="zh-TW" sz="4800" dirty="0"/>
              <a:t>(Activation('</a:t>
            </a:r>
            <a:r>
              <a:rPr lang="en-US" altLang="zh-TW" sz="4800" dirty="0" err="1"/>
              <a:t>softmax</a:t>
            </a:r>
            <a:r>
              <a:rPr lang="en-US" altLang="zh-TW" sz="4800" dirty="0"/>
              <a:t>'))</a:t>
            </a:r>
          </a:p>
          <a:p>
            <a:pPr marL="0" indent="0">
              <a:buNone/>
            </a:pPr>
            <a:endParaRPr lang="en-US" altLang="zh-TW" sz="4800" dirty="0"/>
          </a:p>
          <a:p>
            <a:endParaRPr lang="en-US" altLang="zh-TW" sz="4800" dirty="0"/>
          </a:p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50287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batch_size</a:t>
            </a:r>
            <a:r>
              <a:rPr lang="en-US" altLang="zh-TW" dirty="0"/>
              <a:t> = 128</a:t>
            </a:r>
          </a:p>
          <a:p>
            <a:pPr marL="0" indent="0">
              <a:buNone/>
            </a:pPr>
            <a:r>
              <a:rPr lang="en-US" altLang="zh-TW" dirty="0"/>
              <a:t>epochs = 15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model.compile</a:t>
            </a:r>
            <a:r>
              <a:rPr lang="en-US" altLang="zh-TW" dirty="0"/>
              <a:t>(loss="</a:t>
            </a:r>
            <a:r>
              <a:rPr lang="en-US" altLang="zh-TW" dirty="0" err="1"/>
              <a:t>categorical_crossentropy</a:t>
            </a:r>
            <a:r>
              <a:rPr lang="en-US" altLang="zh-TW" dirty="0"/>
              <a:t>", optimizer="</a:t>
            </a:r>
            <a:r>
              <a:rPr lang="en-US" altLang="zh-TW" dirty="0" err="1"/>
              <a:t>adam</a:t>
            </a:r>
            <a:r>
              <a:rPr lang="en-US" altLang="zh-TW" dirty="0"/>
              <a:t>", metrics=["accuracy"])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, epochs=epochs)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616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the trained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loss,accur</a:t>
            </a:r>
            <a:r>
              <a:rPr lang="en-US" altLang="zh-TW" dirty="0"/>
              <a:t> = 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y_test,verbose</a:t>
            </a:r>
            <a:r>
              <a:rPr lang="en-US" altLang="zh-TW" dirty="0"/>
              <a:t>=0)</a:t>
            </a:r>
          </a:p>
          <a:p>
            <a:pPr marL="0" indent="0">
              <a:buNone/>
            </a:pPr>
            <a:r>
              <a:rPr lang="en-US" altLang="zh-TW" dirty="0"/>
              <a:t>print("Test loss:", loss)</a:t>
            </a:r>
          </a:p>
          <a:p>
            <a:pPr marL="0" indent="0">
              <a:buNone/>
            </a:pPr>
            <a:r>
              <a:rPr lang="en-US" altLang="zh-TW" dirty="0"/>
              <a:t>print("Test accuracy:", </a:t>
            </a:r>
            <a:r>
              <a:rPr lang="en-US" altLang="zh-TW" dirty="0" err="1"/>
              <a:t>accur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879" y="0"/>
            <a:ext cx="8229600" cy="908720"/>
          </a:xfrm>
        </p:spPr>
        <p:txBody>
          <a:bodyPr/>
          <a:lstStyle/>
          <a:p>
            <a:r>
              <a:rPr lang="en-US" altLang="zh-TW" dirty="0"/>
              <a:t>Why is </a:t>
            </a:r>
            <a:r>
              <a:rPr lang="en-US" altLang="zh-TW" dirty="0" err="1"/>
              <a:t>Keras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pic>
        <p:nvPicPr>
          <p:cNvPr id="1028" name="Picture 4" descr="https://keras.io/img/arxiv-men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89" y="936441"/>
            <a:ext cx="475132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50185"/>
            <a:ext cx="5926038" cy="32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3649" y="86854"/>
            <a:ext cx="8229600" cy="598488"/>
          </a:xfrm>
        </p:spPr>
        <p:txBody>
          <a:bodyPr>
            <a:normAutofit/>
          </a:bodyPr>
          <a:lstStyle/>
          <a:p>
            <a:pPr algn="ctr"/>
            <a:r>
              <a:rPr lang="en-US" altLang="zh-TW" sz="2800" dirty="0" err="1"/>
              <a:t>Keras</a:t>
            </a:r>
            <a:r>
              <a:rPr lang="en-US" altLang="zh-TW" sz="2800" dirty="0"/>
              <a:t> – </a:t>
            </a:r>
            <a:r>
              <a:rPr lang="zh-TW" altLang="en-US" sz="2800" dirty="0"/>
              <a:t>更簡潔，更簡單的</a:t>
            </a:r>
            <a:r>
              <a:rPr lang="en-US" altLang="zh-TW" sz="2800" dirty="0"/>
              <a:t>API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Why choose Keras?"/>
          <p:cNvSpPr>
            <a:spLocks noChangeAspect="1" noChangeArrowheads="1"/>
          </p:cNvSpPr>
          <p:nvPr/>
        </p:nvSpPr>
        <p:spPr bwMode="auto">
          <a:xfrm>
            <a:off x="63500" y="-136525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632848" cy="58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Getting started with the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(1) Sequential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Sequential model is a linear stack of layers.</a:t>
            </a:r>
          </a:p>
          <a:p>
            <a:r>
              <a:rPr lang="en-US" altLang="zh-TW" dirty="0"/>
              <a:t>You can create a Sequential model by passing a list of layer instances to the constructor:</a:t>
            </a:r>
          </a:p>
          <a:p>
            <a:pPr marL="0" indent="0">
              <a:buNone/>
            </a:pPr>
            <a:r>
              <a:rPr lang="en-US" altLang="zh-TW" dirty="0"/>
              <a:t>Method1                                    Method2                   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9512" y="3922288"/>
            <a:ext cx="4466101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keras.layers</a:t>
            </a:r>
            <a:r>
              <a:rPr lang="en-US" altLang="zh-TW" dirty="0"/>
              <a:t> import Dense, Activation</a:t>
            </a:r>
          </a:p>
          <a:p>
            <a:endParaRPr lang="en-US" altLang="zh-TW" dirty="0"/>
          </a:p>
          <a:p>
            <a:r>
              <a:rPr lang="en-US" altLang="zh-TW" dirty="0"/>
              <a:t>model = Sequential([</a:t>
            </a:r>
          </a:p>
          <a:p>
            <a:r>
              <a:rPr lang="en-US" altLang="zh-TW" dirty="0"/>
              <a:t>    Dense(32, </a:t>
            </a:r>
            <a:r>
              <a:rPr lang="en-US" altLang="zh-TW" dirty="0" err="1"/>
              <a:t>input_shape</a:t>
            </a:r>
            <a:r>
              <a:rPr lang="en-US" altLang="zh-TW" dirty="0"/>
              <a:t>=(784,)),</a:t>
            </a:r>
          </a:p>
          <a:p>
            <a:r>
              <a:rPr lang="en-US" altLang="zh-TW" dirty="0"/>
              <a:t>    Activation('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Dense(10),</a:t>
            </a:r>
          </a:p>
          <a:p>
            <a:r>
              <a:rPr lang="en-US" altLang="zh-TW" dirty="0"/>
              <a:t>    Activation('</a:t>
            </a:r>
            <a:r>
              <a:rPr lang="en-US" altLang="zh-TW" dirty="0" err="1"/>
              <a:t>softmax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])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788024" y="4149080"/>
            <a:ext cx="4373871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from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keras.models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import Sequential</a:t>
            </a:r>
          </a:p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from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keras.layers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import Dense, Activation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model = Sequential()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(Dense(32, </a:t>
            </a:r>
            <a:r>
              <a:rPr lang="en-US" altLang="zh-TW" dirty="0" err="1"/>
              <a:t>input_dim</a:t>
            </a:r>
            <a:r>
              <a:rPr lang="en-US" altLang="zh-TW" dirty="0"/>
              <a:t>=784))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(Activation('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800627" y="6000759"/>
            <a:ext cx="3960440" cy="7505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TensorFlow1.x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71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dirty="0" err="1"/>
              <a:t>model.add</a:t>
            </a:r>
            <a:r>
              <a:rPr lang="en-US" altLang="zh-TW" dirty="0"/>
              <a:t>(Dense(32, </a:t>
            </a:r>
            <a:r>
              <a:rPr lang="en-US" altLang="zh-TW" dirty="0" err="1"/>
              <a:t>input_shape</a:t>
            </a:r>
            <a:r>
              <a:rPr lang="en-US" altLang="zh-TW" dirty="0"/>
              <a:t>=(16,)))</a:t>
            </a:r>
          </a:p>
          <a:p>
            <a:r>
              <a:rPr lang="en-US" altLang="zh-TW" sz="2800" dirty="0"/>
              <a:t># now the model will take as input arrays of shape (*, 16)</a:t>
            </a:r>
          </a:p>
          <a:p>
            <a:r>
              <a:rPr lang="en-US" altLang="zh-TW" dirty="0"/>
              <a:t># and output arrays of shape (*, 32)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input                   output</a:t>
            </a:r>
          </a:p>
          <a:p>
            <a:pPr marL="0" indent="0">
              <a:buNone/>
            </a:pPr>
            <a:r>
              <a:rPr lang="en-US" altLang="zh-TW" dirty="0"/>
              <a:t>                              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47664" y="4437112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283968" y="4437112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967268" y="46519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Compilation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684784"/>
          </a:xfrm>
        </p:spPr>
        <p:txBody>
          <a:bodyPr/>
          <a:lstStyle/>
          <a:p>
            <a:r>
              <a:rPr lang="en-US" altLang="zh-TW" dirty="0"/>
              <a:t>Before training a model, you need to configure the learning process, which is done via the compile method. It receives three arguments: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3009252"/>
            <a:ext cx="5256584" cy="39703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# For a multi-class classification problem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model.compile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optimizer</a:t>
            </a:r>
            <a:r>
              <a:rPr lang="en-US" altLang="zh-TW" dirty="0"/>
              <a:t>='</a:t>
            </a:r>
            <a:r>
              <a:rPr lang="en-US" altLang="zh-TW" dirty="0" err="1"/>
              <a:t>rmsprop</a:t>
            </a:r>
            <a:r>
              <a:rPr lang="en-US" altLang="zh-TW" dirty="0"/>
              <a:t>', loss='</a:t>
            </a:r>
            <a:r>
              <a:rPr lang="en-US" altLang="zh-TW" dirty="0" err="1">
                <a:solidFill>
                  <a:srgbClr val="7030A0"/>
                </a:solidFill>
              </a:rPr>
              <a:t>categorical_crossentropy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metrics=['accuracy'])</a:t>
            </a:r>
          </a:p>
          <a:p>
            <a:endParaRPr lang="en-US" altLang="zh-TW" dirty="0"/>
          </a:p>
          <a:p>
            <a:r>
              <a:rPr lang="en-US" altLang="zh-TW" dirty="0"/>
              <a:t># For a binary classification problem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rmsprop</a:t>
            </a:r>
            <a:r>
              <a:rPr lang="en-US" altLang="zh-TW" dirty="0"/>
              <a:t>', loss='</a:t>
            </a:r>
            <a:r>
              <a:rPr lang="en-US" altLang="zh-TW" dirty="0" err="1">
                <a:solidFill>
                  <a:srgbClr val="7030A0"/>
                </a:solidFill>
              </a:rPr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metrics=['accuracy'])</a:t>
            </a:r>
          </a:p>
          <a:p>
            <a:endParaRPr lang="en-US" altLang="zh-TW" dirty="0"/>
          </a:p>
          <a:p>
            <a:r>
              <a:rPr lang="en-US" altLang="zh-TW" dirty="0"/>
              <a:t># For a mean squared error regression problem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rmsprop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loss='</a:t>
            </a:r>
            <a:r>
              <a:rPr lang="en-US" altLang="zh-TW" dirty="0" err="1">
                <a:solidFill>
                  <a:srgbClr val="7030A0"/>
                </a:solidFill>
              </a:rPr>
              <a:t>mse</a:t>
            </a:r>
            <a:r>
              <a:rPr lang="en-US" altLang="zh-TW" dirty="0"/>
              <a:t>')</a:t>
            </a:r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37443" y="3191272"/>
            <a:ext cx="324036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optimizer</a:t>
            </a:r>
            <a:r>
              <a:rPr lang="en-US" altLang="zh-TW" dirty="0">
                <a:solidFill>
                  <a:prstClr val="black"/>
                </a:solidFill>
              </a:rPr>
              <a:t>=‘</a:t>
            </a:r>
            <a:r>
              <a:rPr lang="en-US" altLang="zh-TW" dirty="0" err="1">
                <a:solidFill>
                  <a:prstClr val="black"/>
                </a:solidFill>
              </a:rPr>
              <a:t>rmsprop</a:t>
            </a:r>
            <a:r>
              <a:rPr lang="en-US" altLang="zh-TW" dirty="0">
                <a:solidFill>
                  <a:prstClr val="black"/>
                </a:solidFill>
              </a:rPr>
              <a:t>’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                     ‘</a:t>
            </a:r>
            <a:r>
              <a:rPr lang="en-US" altLang="zh-TW" dirty="0" err="1">
                <a:solidFill>
                  <a:prstClr val="black"/>
                </a:solidFill>
              </a:rPr>
              <a:t>sgd</a:t>
            </a:r>
            <a:r>
              <a:rPr lang="en-US" altLang="zh-TW" dirty="0">
                <a:solidFill>
                  <a:prstClr val="black"/>
                </a:solidFill>
              </a:rPr>
              <a:t>’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                      ‘</a:t>
            </a:r>
            <a:r>
              <a:rPr lang="en-US" altLang="zh-TW" dirty="0" err="1">
                <a:solidFill>
                  <a:prstClr val="black"/>
                </a:solidFill>
              </a:rPr>
              <a:t>adam</a:t>
            </a:r>
            <a:r>
              <a:rPr lang="en-US" altLang="zh-TW" dirty="0">
                <a:solidFill>
                  <a:prstClr val="black"/>
                </a:solidFill>
              </a:rPr>
              <a:t>’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                     ‘</a:t>
            </a:r>
            <a:r>
              <a:rPr lang="en-US" altLang="zh-TW" dirty="0" err="1">
                <a:solidFill>
                  <a:prstClr val="black"/>
                </a:solidFill>
              </a:rPr>
              <a:t>adagrad</a:t>
            </a:r>
            <a:r>
              <a:rPr lang="en-US" altLang="zh-TW" dirty="0">
                <a:solidFill>
                  <a:prstClr val="black"/>
                </a:solidFill>
              </a:rPr>
              <a:t>’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953348"/>
            <a:ext cx="396884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107504" y="1316194"/>
            <a:ext cx="84764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</a:rPr>
              <a:t>from </a:t>
            </a:r>
            <a:r>
              <a:rPr lang="en-US" altLang="zh-TW" sz="2000" dirty="0" err="1">
                <a:solidFill>
                  <a:srgbClr val="00B0F0"/>
                </a:solidFill>
              </a:rPr>
              <a:t>keras</a:t>
            </a:r>
            <a:r>
              <a:rPr lang="en-US" altLang="zh-TW" sz="2000" dirty="0">
                <a:solidFill>
                  <a:srgbClr val="00B0F0"/>
                </a:solidFill>
              </a:rPr>
              <a:t> import optimizers</a:t>
            </a:r>
            <a:endParaRPr lang="zh-TW" altLang="en-US" sz="2000" dirty="0">
              <a:solidFill>
                <a:srgbClr val="00B0F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optimizer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3796119"/>
            <a:ext cx="8435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(3)</a:t>
            </a: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adam1</a:t>
            </a:r>
            <a:r>
              <a:rPr lang="en-US" altLang="zh-TW" dirty="0"/>
              <a:t>=</a:t>
            </a:r>
            <a:r>
              <a:rPr lang="en-US" altLang="zh-TW" dirty="0" err="1"/>
              <a:t>optimizers.Adam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=0.001, beta_1=0.9, beta_2=0.999, epsilon=None, decay=0.0, </a:t>
            </a:r>
            <a:r>
              <a:rPr lang="en-US" altLang="zh-TW" dirty="0" err="1"/>
              <a:t>amsgrad</a:t>
            </a:r>
            <a:r>
              <a:rPr lang="en-US" altLang="zh-TW" dirty="0"/>
              <a:t>=False)</a:t>
            </a:r>
          </a:p>
        </p:txBody>
      </p:sp>
      <p:sp>
        <p:nvSpPr>
          <p:cNvPr id="8" name="矩形 7"/>
          <p:cNvSpPr/>
          <p:nvPr/>
        </p:nvSpPr>
        <p:spPr>
          <a:xfrm>
            <a:off x="173524" y="2932845"/>
            <a:ext cx="80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(2)    </a:t>
            </a:r>
            <a:r>
              <a:rPr lang="zh-TW" altLang="en-US" sz="3600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sgd1</a:t>
            </a:r>
            <a:r>
              <a:rPr lang="en-US" altLang="zh-TW" dirty="0"/>
              <a:t>=</a:t>
            </a:r>
            <a:r>
              <a:rPr lang="en-US" altLang="zh-TW" dirty="0" err="1"/>
              <a:t>optimizers.SGD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=0.01, momentum=0.0, decay=0.0, </a:t>
            </a:r>
            <a:r>
              <a:rPr lang="en-US" altLang="zh-TW" dirty="0" err="1"/>
              <a:t>nesterov</a:t>
            </a:r>
            <a:r>
              <a:rPr lang="en-US" altLang="zh-TW" dirty="0"/>
              <a:t>=False)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3524" y="203683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(1)</a:t>
            </a:r>
            <a:endParaRPr lang="zh-TW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457200" y="5061646"/>
            <a:ext cx="7931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sz="2400" dirty="0" err="1"/>
              <a:t>model.compile</a:t>
            </a:r>
            <a:r>
              <a:rPr lang="en-US" altLang="zh-TW" sz="2400" dirty="0"/>
              <a:t>(loss='</a:t>
            </a:r>
            <a:r>
              <a:rPr lang="en-US" altLang="zh-TW" sz="2400" dirty="0" err="1"/>
              <a:t>mean_squared_error</a:t>
            </a:r>
            <a:r>
              <a:rPr lang="en-US" altLang="zh-TW" sz="2400" dirty="0"/>
              <a:t>', optimizer=</a:t>
            </a:r>
            <a:r>
              <a:rPr lang="en-US" altLang="zh-TW" sz="2400" dirty="0">
                <a:solidFill>
                  <a:srgbClr val="FF0000"/>
                </a:solidFill>
              </a:rPr>
              <a:t>adam1</a:t>
            </a:r>
            <a:r>
              <a:rPr lang="en-US" altLang="zh-TW" sz="2400" dirty="0"/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1007858" y="2227861"/>
            <a:ext cx="7226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rmsp1</a:t>
            </a:r>
            <a:r>
              <a:rPr lang="en-US" altLang="zh-TW" dirty="0"/>
              <a:t>=</a:t>
            </a:r>
            <a:r>
              <a:rPr lang="en-US" altLang="zh-TW" dirty="0" err="1"/>
              <a:t>optimizers.RMSprop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=0.001, rho=0.9, epsilon=None, decay=0.0)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60" y="5842157"/>
            <a:ext cx="3968840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3422</Words>
  <Application>Microsoft Office PowerPoint</Application>
  <PresentationFormat>如螢幕大小 (4:3)</PresentationFormat>
  <Paragraphs>363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Wingdings</vt:lpstr>
      <vt:lpstr>Office 佈景主題</vt:lpstr>
      <vt:lpstr>1_Office 佈景主題</vt:lpstr>
      <vt:lpstr>keras</vt:lpstr>
      <vt:lpstr>Why is keras</vt:lpstr>
      <vt:lpstr>Why is keras</vt:lpstr>
      <vt:lpstr>Why is Keras ?</vt:lpstr>
      <vt:lpstr>PowerPoint 簡報</vt:lpstr>
      <vt:lpstr>Getting started with the Keras  (1) Sequential model</vt:lpstr>
      <vt:lpstr>Dense </vt:lpstr>
      <vt:lpstr>(2) Compilation Method</vt:lpstr>
      <vt:lpstr>Keras optimizer </vt:lpstr>
      <vt:lpstr>(3) Training</vt:lpstr>
      <vt:lpstr>(4) Evaluate</vt:lpstr>
      <vt:lpstr>PowerPoint 簡報</vt:lpstr>
      <vt:lpstr>TensorFlow 2.0 </vt:lpstr>
      <vt:lpstr>三種快速搭建網路的方式</vt:lpstr>
      <vt:lpstr>Sequential API</vt:lpstr>
      <vt:lpstr>Functional API</vt:lpstr>
      <vt:lpstr>Complie+fit</vt:lpstr>
      <vt:lpstr>Learning rate scheduling</vt:lpstr>
      <vt:lpstr>PowerPoint 簡報</vt:lpstr>
      <vt:lpstr>Two Layers in NN </vt:lpstr>
      <vt:lpstr>Example: NN</vt:lpstr>
      <vt:lpstr>Ex :change activations</vt:lpstr>
      <vt:lpstr> 1D CNN </vt:lpstr>
      <vt:lpstr>1D CNN </vt:lpstr>
      <vt:lpstr>Ex1 : 1D-CNN with Two layers</vt:lpstr>
      <vt:lpstr>2D- CNN</vt:lpstr>
      <vt:lpstr>2D- CNN</vt:lpstr>
      <vt:lpstr>Ex2 :MNIST: Two Layer </vt:lpstr>
      <vt:lpstr>PowerPoint 簡報</vt:lpstr>
      <vt:lpstr>Ex:2D-CNN</vt:lpstr>
      <vt:lpstr>Build 2D-CNN Model</vt:lpstr>
      <vt:lpstr>Ex2:2D-CNN</vt:lpstr>
      <vt:lpstr>Training Model </vt:lpstr>
      <vt:lpstr>Evaluate the trained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hpz420</dc:creator>
  <cp:lastModifiedBy>User</cp:lastModifiedBy>
  <cp:revision>80</cp:revision>
  <dcterms:created xsi:type="dcterms:W3CDTF">2018-09-09T05:04:12Z</dcterms:created>
  <dcterms:modified xsi:type="dcterms:W3CDTF">2020-12-21T06:44:08Z</dcterms:modified>
</cp:coreProperties>
</file>