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64" r:id="rId6"/>
    <p:sldId id="287" r:id="rId7"/>
    <p:sldId id="288" r:id="rId8"/>
    <p:sldId id="286" r:id="rId9"/>
    <p:sldId id="283" r:id="rId10"/>
    <p:sldId id="284" r:id="rId11"/>
    <p:sldId id="266" r:id="rId12"/>
    <p:sldId id="259" r:id="rId13"/>
    <p:sldId id="262" r:id="rId14"/>
    <p:sldId id="263" r:id="rId15"/>
    <p:sldId id="267" r:id="rId16"/>
    <p:sldId id="272" r:id="rId17"/>
    <p:sldId id="276" r:id="rId18"/>
    <p:sldId id="265" r:id="rId19"/>
    <p:sldId id="289" r:id="rId20"/>
    <p:sldId id="282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>
      <p:cViewPr varScale="1">
        <p:scale>
          <a:sx n="127" d="100"/>
          <a:sy n="127" d="100"/>
        </p:scale>
        <p:origin x="184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3C044-0007-40E4-AF5E-52B55805ABA5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7C82D-E9FA-40AB-8863-DC443673E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5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30213-C7A7-41CC-918A-A6DC9FA172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855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597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60A08-AE14-4601-823B-EEE87F151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95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39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60A08-AE14-4601-823B-EEE87F151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60A08-AE14-4601-823B-EEE87F151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3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60A08-AE14-4601-823B-EEE87F151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116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60A08-AE14-4601-823B-EEE87F151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605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C82D-E9FA-40AB-8863-DC443673E5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52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889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0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C82D-E9FA-40AB-8863-DC443673E5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80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30213-C7A7-41CC-918A-A6DC9FA172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67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C82D-E9FA-40AB-8863-DC443673E5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6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60A08-AE14-4601-823B-EEE87F151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60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C82D-E9FA-40AB-8863-DC443673E5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82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7C82D-E9FA-40AB-8863-DC443673E5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5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60A08-AE14-4601-823B-EEE87F151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8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6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8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2198230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Consumers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145123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Cluster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153388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Metrics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177484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Planning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1140120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Topic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1272208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Alarm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215257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Dashboard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3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23595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1485150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System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428078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Advantages-Extensive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4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0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8883" y="250088"/>
            <a:ext cx="2106234" cy="432048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1" y="442761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时尚微立体图表合集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50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29275" y="466111"/>
            <a:ext cx="3581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7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476630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Advantages-Convenience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4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241181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Architecture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7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C2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5102" y="106691"/>
            <a:ext cx="19944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About</a:t>
            </a:r>
            <a:r>
              <a:rPr kumimoji="0" lang="zh-CN" altLang="en-US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799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</a:t>
            </a:r>
            <a:endParaRPr kumimoji="0" lang="zh-CN" altLang="en-US" sz="2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1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259207" y="477841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31253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31253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94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6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9C828EB-24EE-4A31-9BA5-B664883E82A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813CE2E-101C-45E3-A183-32D265DB4F2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7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71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4" r:id="rId20"/>
    <p:sldLayoutId id="2147483705" r:id="rId21"/>
    <p:sldLayoutId id="2147483708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715" r:id="rId33"/>
    <p:sldLayoutId id="2147483716" r:id="rId34"/>
    <p:sldLayoutId id="2147483717" r:id="rId35"/>
  </p:sldLayoutIdLst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m.jd.com/12455361.html" TargetMode="External"/><Relationship Id="rId4" Type="http://schemas.openxmlformats.org/officeDocument/2006/relationships/hyperlink" Target="https://item.jd.com/12371763.html" TargetMode="External"/><Relationship Id="rId5" Type="http://schemas.openxmlformats.org/officeDocument/2006/relationships/hyperlink" Target="https://www.cnblogs.com/smartloli/" TargetMode="External"/><Relationship Id="rId6" Type="http://schemas.openxmlformats.org/officeDocument/2006/relationships/hyperlink" Target="http://www.kafka-eagle.org/" TargetMode="External"/><Relationship Id="rId7" Type="http://schemas.openxmlformats.org/officeDocument/2006/relationships/hyperlink" Target="https://github.com/smartloli/kafka-eagle/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 flipH="1">
            <a:off x="3121174" y="-164554"/>
            <a:ext cx="2901652" cy="2901652"/>
          </a:xfrm>
          <a:prstGeom prst="line">
            <a:avLst/>
          </a:prstGeom>
          <a:ln w="25400">
            <a:solidFill>
              <a:srgbClr val="F7BA3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2864395" y="2983473"/>
            <a:ext cx="35016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prstClr val="white"/>
                </a:solidFill>
                <a:latin typeface="Arial" charset="0"/>
                <a:ea typeface="微软雅黑" pitchFamily="34" charset="-122"/>
              </a:rPr>
              <a:t>KAFKA</a:t>
            </a:r>
            <a:r>
              <a:rPr lang="zh-CN" altLang="en-US" sz="4000" dirty="0">
                <a:solidFill>
                  <a:prstClr val="white"/>
                </a:solidFill>
                <a:latin typeface="Arial" charset="0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prstClr val="white"/>
                </a:solidFill>
                <a:latin typeface="Arial" charset="0"/>
                <a:ea typeface="微软雅黑" pitchFamily="34" charset="-122"/>
              </a:rPr>
              <a:t>EAGLE</a:t>
            </a:r>
            <a:endParaRPr lang="zh-CN" altLang="en-US" sz="4000" dirty="0">
              <a:solidFill>
                <a:prstClr val="white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2068356" y="3723878"/>
            <a:ext cx="5013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/>
                </a:solidFill>
                <a:latin typeface="Arial" charset="0"/>
                <a:ea typeface="宋体" panose="02010600030101010101" pitchFamily="2" charset="-122"/>
              </a:rPr>
              <a:t>A EASY AND HIGH-PERFORMANCE MONITORING SYSTEM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830613" y="1305086"/>
            <a:ext cx="1554782" cy="1555200"/>
            <a:chOff x="2402370" y="1330292"/>
            <a:chExt cx="1005648" cy="1005648"/>
          </a:xfrm>
        </p:grpSpPr>
        <p:sp>
          <p:nvSpPr>
            <p:cNvPr id="12" name="椭圆 11"/>
            <p:cNvSpPr/>
            <p:nvPr/>
          </p:nvSpPr>
          <p:spPr>
            <a:xfrm>
              <a:off x="2402370" y="1330292"/>
              <a:ext cx="1005648" cy="1005648"/>
            </a:xfrm>
            <a:prstGeom prst="ellipse">
              <a:avLst/>
            </a:prstGeom>
            <a:solidFill>
              <a:srgbClr val="2C2E47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522090" y="1450012"/>
              <a:ext cx="766208" cy="7662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  <a:tileRect/>
            </a:gra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-324544" y="1491630"/>
            <a:ext cx="965026" cy="965026"/>
          </a:xfrm>
          <a:prstGeom prst="line">
            <a:avLst/>
          </a:prstGeom>
          <a:ln w="25400">
            <a:solidFill>
              <a:srgbClr val="2FB6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668344" y="-236562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20100" y="4034011"/>
            <a:ext cx="1728192" cy="1728192"/>
          </a:xfrm>
          <a:prstGeom prst="line">
            <a:avLst/>
          </a:prstGeom>
          <a:ln w="25400">
            <a:solidFill>
              <a:srgbClr val="F7BA3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7596336" y="1131590"/>
            <a:ext cx="1979712" cy="1979712"/>
          </a:xfrm>
          <a:prstGeom prst="line">
            <a:avLst/>
          </a:prstGeom>
          <a:ln w="25400">
            <a:solidFill>
              <a:srgbClr val="DA63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6948264" y="3795886"/>
            <a:ext cx="1656184" cy="1656184"/>
          </a:xfrm>
          <a:prstGeom prst="line">
            <a:avLst/>
          </a:prstGeom>
          <a:ln w="25400">
            <a:solidFill>
              <a:srgbClr val="2FB6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5292080" y="4659982"/>
            <a:ext cx="767730" cy="767730"/>
          </a:xfrm>
          <a:prstGeom prst="line">
            <a:avLst/>
          </a:prstGeom>
          <a:ln w="25400">
            <a:solidFill>
              <a:srgbClr val="DA634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187624" y="-596602"/>
            <a:ext cx="1541092" cy="1541090"/>
          </a:xfrm>
          <a:prstGeom prst="line">
            <a:avLst/>
          </a:prstGeom>
          <a:ln w="25400">
            <a:solidFill>
              <a:srgbClr val="2FB6A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899592" y="2355057"/>
            <a:ext cx="720080" cy="720080"/>
          </a:xfrm>
          <a:prstGeom prst="line">
            <a:avLst/>
          </a:prstGeom>
          <a:ln w="25400">
            <a:solidFill>
              <a:srgbClr val="ADD07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165620" y="4371950"/>
            <a:ext cx="137377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SMARTLOLI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5042149" y="4371950"/>
            <a:ext cx="12775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2019.07.14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05" y="1438640"/>
            <a:ext cx="1303200" cy="12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14:gallery dir="l"/>
      </p:transition>
    </mc:Choice>
    <mc:Fallback xmlns="">
      <p:transition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53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54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57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58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8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8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6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9" grpId="0"/>
          <p:bldP spid="64" grpId="0"/>
          <p:bldP spid="6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9" grpId="0"/>
          <p:bldP spid="64" grpId="0"/>
          <p:bldP spid="6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" y="1048273"/>
            <a:ext cx="6192893" cy="3202179"/>
          </a:xfrm>
          <a:prstGeom prst="rect">
            <a:avLst/>
          </a:prstGeom>
        </p:spPr>
      </p:pic>
      <p:cxnSp>
        <p:nvCxnSpPr>
          <p:cNvPr id="107" name="直接连接符 92"/>
          <p:cNvCxnSpPr/>
          <p:nvPr/>
        </p:nvCxnSpPr>
        <p:spPr>
          <a:xfrm flipV="1">
            <a:off x="6159640" y="1783917"/>
            <a:ext cx="192124" cy="2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93"/>
          <p:cNvCxnSpPr/>
          <p:nvPr/>
        </p:nvCxnSpPr>
        <p:spPr>
          <a:xfrm>
            <a:off x="2475832" y="1783915"/>
            <a:ext cx="60049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7195982" y="1160702"/>
            <a:ext cx="1467577" cy="623213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Show the scale of </a:t>
            </a:r>
          </a:p>
          <a:p>
            <a:pPr defTabSz="914126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clusters, themes, </a:t>
            </a:r>
          </a:p>
          <a:p>
            <a:pPr defTabSz="914126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consumers, etc.</a:t>
            </a:r>
            <a:endParaRPr lang="zh-CN" altLang="en-US" sz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0" name="直接连接符 92"/>
          <p:cNvCxnSpPr/>
          <p:nvPr/>
        </p:nvCxnSpPr>
        <p:spPr>
          <a:xfrm flipV="1">
            <a:off x="4945465" y="1783917"/>
            <a:ext cx="192124" cy="2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92"/>
          <p:cNvCxnSpPr/>
          <p:nvPr/>
        </p:nvCxnSpPr>
        <p:spPr>
          <a:xfrm flipV="1">
            <a:off x="3703768" y="1783917"/>
            <a:ext cx="192124" cy="2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92"/>
          <p:cNvCxnSpPr/>
          <p:nvPr/>
        </p:nvCxnSpPr>
        <p:spPr>
          <a:xfrm flipV="1">
            <a:off x="2283708" y="1783917"/>
            <a:ext cx="192124" cy="2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94"/>
          <p:cNvCxnSpPr/>
          <p:nvPr/>
        </p:nvCxnSpPr>
        <p:spPr>
          <a:xfrm>
            <a:off x="5898382" y="3515019"/>
            <a:ext cx="381838" cy="219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95"/>
          <p:cNvCxnSpPr/>
          <p:nvPr/>
        </p:nvCxnSpPr>
        <p:spPr>
          <a:xfrm>
            <a:off x="6280220" y="3734293"/>
            <a:ext cx="2200589" cy="83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7195982" y="3295746"/>
            <a:ext cx="1576710" cy="438547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Show kafka cluster </a:t>
            </a:r>
          </a:p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survival nodes.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6" name="直接连接符 94"/>
          <p:cNvCxnSpPr/>
          <p:nvPr/>
        </p:nvCxnSpPr>
        <p:spPr>
          <a:xfrm flipV="1">
            <a:off x="5898382" y="3734059"/>
            <a:ext cx="381838" cy="224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3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999" y="1135462"/>
            <a:ext cx="6409376" cy="3222591"/>
          </a:xfrm>
          <a:prstGeom prst="rect">
            <a:avLst/>
          </a:prstGeom>
        </p:spPr>
      </p:pic>
      <p:cxnSp>
        <p:nvCxnSpPr>
          <p:cNvPr id="39" name="直接连接符 94"/>
          <p:cNvCxnSpPr/>
          <p:nvPr/>
        </p:nvCxnSpPr>
        <p:spPr>
          <a:xfrm>
            <a:off x="1559217" y="1617789"/>
            <a:ext cx="530965" cy="231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95"/>
          <p:cNvCxnSpPr/>
          <p:nvPr/>
        </p:nvCxnSpPr>
        <p:spPr>
          <a:xfrm>
            <a:off x="479217" y="1617789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54888" y="1353033"/>
            <a:ext cx="1236680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1.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Create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topic.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94"/>
          <p:cNvCxnSpPr/>
          <p:nvPr/>
        </p:nvCxnSpPr>
        <p:spPr>
          <a:xfrm>
            <a:off x="1559217" y="1989577"/>
            <a:ext cx="530965" cy="70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95"/>
          <p:cNvCxnSpPr/>
          <p:nvPr/>
        </p:nvCxnSpPr>
        <p:spPr>
          <a:xfrm>
            <a:off x="479217" y="1989577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55022" y="1725476"/>
            <a:ext cx="1010849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List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topic.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连接符 94"/>
          <p:cNvCxnSpPr/>
          <p:nvPr/>
        </p:nvCxnSpPr>
        <p:spPr>
          <a:xfrm flipV="1">
            <a:off x="1559217" y="2257198"/>
            <a:ext cx="530965" cy="703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95"/>
          <p:cNvCxnSpPr/>
          <p:nvPr/>
        </p:nvCxnSpPr>
        <p:spPr>
          <a:xfrm>
            <a:off x="479217" y="2327538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55022" y="2045357"/>
            <a:ext cx="1099912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3.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SQL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query.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94"/>
          <p:cNvCxnSpPr/>
          <p:nvPr/>
        </p:nvCxnSpPr>
        <p:spPr>
          <a:xfrm flipV="1">
            <a:off x="1543201" y="2431705"/>
            <a:ext cx="536933" cy="2200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95"/>
          <p:cNvCxnSpPr/>
          <p:nvPr/>
        </p:nvCxnSpPr>
        <p:spPr>
          <a:xfrm>
            <a:off x="473249" y="2651758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48381" y="2387657"/>
            <a:ext cx="1125881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4.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Mock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data.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连接符 94"/>
          <p:cNvCxnSpPr/>
          <p:nvPr/>
        </p:nvCxnSpPr>
        <p:spPr>
          <a:xfrm flipV="1">
            <a:off x="1543201" y="2595158"/>
            <a:ext cx="546981" cy="4146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95"/>
          <p:cNvCxnSpPr/>
          <p:nvPr/>
        </p:nvCxnSpPr>
        <p:spPr>
          <a:xfrm>
            <a:off x="473249" y="3009805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48381" y="2745704"/>
            <a:ext cx="1249697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5.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Config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topic.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8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50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8" y="1079794"/>
            <a:ext cx="6242312" cy="3060127"/>
          </a:xfrm>
          <a:prstGeom prst="rect">
            <a:avLst/>
          </a:prstGeom>
        </p:spPr>
      </p:pic>
      <p:cxnSp>
        <p:nvCxnSpPr>
          <p:cNvPr id="23" name="直接连接符 92"/>
          <p:cNvCxnSpPr/>
          <p:nvPr/>
        </p:nvCxnSpPr>
        <p:spPr>
          <a:xfrm flipV="1">
            <a:off x="5576836" y="1572900"/>
            <a:ext cx="192124" cy="2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93"/>
          <p:cNvCxnSpPr/>
          <p:nvPr/>
        </p:nvCxnSpPr>
        <p:spPr>
          <a:xfrm>
            <a:off x="2810932" y="1572899"/>
            <a:ext cx="5669877" cy="5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227355" y="959735"/>
            <a:ext cx="1490789" cy="623213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Display consumer </a:t>
            </a:r>
          </a:p>
          <a:p>
            <a:pPr defTabSz="914126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group application </a:t>
            </a:r>
          </a:p>
          <a:p>
            <a:pPr defTabSz="914126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details.</a:t>
            </a:r>
            <a:endParaRPr lang="zh-CN" altLang="en-US" sz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92"/>
          <p:cNvCxnSpPr/>
          <p:nvPr/>
        </p:nvCxnSpPr>
        <p:spPr>
          <a:xfrm flipV="1">
            <a:off x="4548730" y="1572900"/>
            <a:ext cx="192124" cy="2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92"/>
          <p:cNvCxnSpPr/>
          <p:nvPr/>
        </p:nvCxnSpPr>
        <p:spPr>
          <a:xfrm flipV="1">
            <a:off x="3732900" y="1572900"/>
            <a:ext cx="192124" cy="2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92"/>
          <p:cNvCxnSpPr/>
          <p:nvPr/>
        </p:nvCxnSpPr>
        <p:spPr>
          <a:xfrm flipV="1">
            <a:off x="2618808" y="1572899"/>
            <a:ext cx="192124" cy="2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93"/>
          <p:cNvCxnSpPr/>
          <p:nvPr/>
        </p:nvCxnSpPr>
        <p:spPr>
          <a:xfrm flipV="1">
            <a:off x="4330546" y="3629794"/>
            <a:ext cx="4150263" cy="1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27355" y="3114310"/>
            <a:ext cx="1614284" cy="438547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Display consumer </a:t>
            </a:r>
          </a:p>
          <a:p>
            <a:pPr defTabSz="914126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active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topics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details.</a:t>
            </a:r>
            <a:endParaRPr lang="zh-CN" altLang="en-US" sz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92"/>
          <p:cNvCxnSpPr/>
          <p:nvPr/>
        </p:nvCxnSpPr>
        <p:spPr>
          <a:xfrm flipV="1">
            <a:off x="4138422" y="3631033"/>
            <a:ext cx="192124" cy="2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43" y="1175657"/>
            <a:ext cx="6268392" cy="3227982"/>
          </a:xfrm>
          <a:prstGeom prst="rect">
            <a:avLst/>
          </a:prstGeom>
        </p:spPr>
      </p:pic>
      <p:cxnSp>
        <p:nvCxnSpPr>
          <p:cNvPr id="38" name="直接连接符 94"/>
          <p:cNvCxnSpPr/>
          <p:nvPr/>
        </p:nvCxnSpPr>
        <p:spPr>
          <a:xfrm>
            <a:off x="1629555" y="2069965"/>
            <a:ext cx="530965" cy="231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95"/>
          <p:cNvCxnSpPr/>
          <p:nvPr/>
        </p:nvCxnSpPr>
        <p:spPr>
          <a:xfrm>
            <a:off x="549555" y="2069965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25226" y="1805209"/>
            <a:ext cx="1274960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1.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Show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details.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94"/>
          <p:cNvCxnSpPr/>
          <p:nvPr/>
        </p:nvCxnSpPr>
        <p:spPr>
          <a:xfrm>
            <a:off x="1629555" y="2441753"/>
            <a:ext cx="530965" cy="70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95"/>
          <p:cNvCxnSpPr/>
          <p:nvPr/>
        </p:nvCxnSpPr>
        <p:spPr>
          <a:xfrm>
            <a:off x="549555" y="2441753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25360" y="2177652"/>
            <a:ext cx="1272844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Multi-cluster.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94"/>
          <p:cNvCxnSpPr/>
          <p:nvPr/>
        </p:nvCxnSpPr>
        <p:spPr>
          <a:xfrm flipV="1">
            <a:off x="1629555" y="2709374"/>
            <a:ext cx="530965" cy="703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95"/>
          <p:cNvCxnSpPr/>
          <p:nvPr/>
        </p:nvCxnSpPr>
        <p:spPr>
          <a:xfrm>
            <a:off x="549555" y="2779714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25360" y="2497533"/>
            <a:ext cx="984816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3.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ZK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client.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54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05" y="1090262"/>
            <a:ext cx="6149591" cy="3228964"/>
          </a:xfrm>
          <a:prstGeom prst="rect">
            <a:avLst/>
          </a:prstGeom>
        </p:spPr>
      </p:pic>
      <p:cxnSp>
        <p:nvCxnSpPr>
          <p:cNvPr id="142" name="直接连接符 94"/>
          <p:cNvCxnSpPr/>
          <p:nvPr/>
        </p:nvCxnSpPr>
        <p:spPr>
          <a:xfrm>
            <a:off x="1659700" y="2170449"/>
            <a:ext cx="530965" cy="231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95"/>
          <p:cNvCxnSpPr/>
          <p:nvPr/>
        </p:nvCxnSpPr>
        <p:spPr>
          <a:xfrm>
            <a:off x="579700" y="2170449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655371" y="1905693"/>
            <a:ext cx="1376975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1.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Broker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mbean.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5" name="直接连接符 94"/>
          <p:cNvCxnSpPr/>
          <p:nvPr/>
        </p:nvCxnSpPr>
        <p:spPr>
          <a:xfrm>
            <a:off x="1659700" y="2542237"/>
            <a:ext cx="530965" cy="70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95"/>
          <p:cNvCxnSpPr/>
          <p:nvPr/>
        </p:nvCxnSpPr>
        <p:spPr>
          <a:xfrm>
            <a:off x="579700" y="2542237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655505" y="2278136"/>
            <a:ext cx="1332668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Kafka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metrics.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8" name="直接连接符 94"/>
          <p:cNvCxnSpPr/>
          <p:nvPr/>
        </p:nvCxnSpPr>
        <p:spPr>
          <a:xfrm flipV="1">
            <a:off x="1659700" y="2809858"/>
            <a:ext cx="530965" cy="703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95"/>
          <p:cNvCxnSpPr/>
          <p:nvPr/>
        </p:nvCxnSpPr>
        <p:spPr>
          <a:xfrm>
            <a:off x="579700" y="2880198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655505" y="2598017"/>
            <a:ext cx="1122675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3.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ZK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metrics.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0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7" grpId="0"/>
      <p:bldP spid="1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9" y="1192765"/>
            <a:ext cx="6250074" cy="3227391"/>
          </a:xfrm>
          <a:prstGeom prst="rect">
            <a:avLst/>
          </a:prstGeom>
        </p:spPr>
      </p:pic>
      <p:cxnSp>
        <p:nvCxnSpPr>
          <p:cNvPr id="67" name="直接连接符 94"/>
          <p:cNvCxnSpPr/>
          <p:nvPr/>
        </p:nvCxnSpPr>
        <p:spPr>
          <a:xfrm>
            <a:off x="1689845" y="2703012"/>
            <a:ext cx="530965" cy="231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95"/>
          <p:cNvCxnSpPr/>
          <p:nvPr/>
        </p:nvCxnSpPr>
        <p:spPr>
          <a:xfrm>
            <a:off x="609845" y="2703012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5516" y="2438256"/>
            <a:ext cx="1380630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1.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Add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lag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alarm.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2" name="直接连接符 94"/>
          <p:cNvCxnSpPr/>
          <p:nvPr/>
        </p:nvCxnSpPr>
        <p:spPr>
          <a:xfrm>
            <a:off x="1689845" y="3074800"/>
            <a:ext cx="530965" cy="70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95"/>
          <p:cNvCxnSpPr/>
          <p:nvPr/>
        </p:nvCxnSpPr>
        <p:spPr>
          <a:xfrm>
            <a:off x="609845" y="3074800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85650" y="2810699"/>
            <a:ext cx="1141334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Modify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lag.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连接符 94"/>
          <p:cNvCxnSpPr/>
          <p:nvPr/>
        </p:nvCxnSpPr>
        <p:spPr>
          <a:xfrm>
            <a:off x="1689711" y="3461515"/>
            <a:ext cx="531099" cy="353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95"/>
          <p:cNvCxnSpPr/>
          <p:nvPr/>
        </p:nvCxnSpPr>
        <p:spPr>
          <a:xfrm>
            <a:off x="609711" y="3454447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85516" y="3172266"/>
            <a:ext cx="1122675" cy="253881"/>
          </a:xfrm>
          <a:prstGeom prst="rect">
            <a:avLst/>
          </a:prstGeom>
        </p:spPr>
        <p:txBody>
          <a:bodyPr wrap="squar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3.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Add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cluster.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连接符 94"/>
          <p:cNvCxnSpPr/>
          <p:nvPr/>
        </p:nvCxnSpPr>
        <p:spPr>
          <a:xfrm flipV="1">
            <a:off x="1689711" y="3657600"/>
            <a:ext cx="531099" cy="1143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5"/>
          <p:cNvCxnSpPr/>
          <p:nvPr/>
        </p:nvCxnSpPr>
        <p:spPr>
          <a:xfrm>
            <a:off x="609711" y="3764929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85516" y="3482748"/>
            <a:ext cx="1380630" cy="253881"/>
          </a:xfrm>
          <a:prstGeom prst="rect">
            <a:avLst/>
          </a:prstGeom>
        </p:spPr>
        <p:txBody>
          <a:bodyPr wrap="squar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4.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Modify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cluster.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6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4" grpId="0"/>
      <p:bldP spid="93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35" y="1122533"/>
            <a:ext cx="6471137" cy="2335923"/>
          </a:xfrm>
          <a:prstGeom prst="rect">
            <a:avLst/>
          </a:prstGeom>
        </p:spPr>
      </p:pic>
      <p:cxnSp>
        <p:nvCxnSpPr>
          <p:cNvPr id="6" name="直接连接符 94"/>
          <p:cNvCxnSpPr/>
          <p:nvPr/>
        </p:nvCxnSpPr>
        <p:spPr>
          <a:xfrm>
            <a:off x="1498926" y="2748707"/>
            <a:ext cx="530965" cy="2311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5"/>
          <p:cNvCxnSpPr/>
          <p:nvPr/>
        </p:nvCxnSpPr>
        <p:spPr>
          <a:xfrm>
            <a:off x="418926" y="2748707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4597" y="2483951"/>
            <a:ext cx="993537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1.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Add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user.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94"/>
          <p:cNvCxnSpPr/>
          <p:nvPr/>
        </p:nvCxnSpPr>
        <p:spPr>
          <a:xfrm>
            <a:off x="1498926" y="3120495"/>
            <a:ext cx="530965" cy="70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5"/>
          <p:cNvCxnSpPr/>
          <p:nvPr/>
        </p:nvCxnSpPr>
        <p:spPr>
          <a:xfrm>
            <a:off x="418926" y="3120495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4731" y="2856394"/>
            <a:ext cx="1158967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Assign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role.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94"/>
          <p:cNvCxnSpPr/>
          <p:nvPr/>
        </p:nvCxnSpPr>
        <p:spPr>
          <a:xfrm flipV="1">
            <a:off x="1498926" y="3388116"/>
            <a:ext cx="530965" cy="703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95"/>
          <p:cNvCxnSpPr/>
          <p:nvPr/>
        </p:nvCxnSpPr>
        <p:spPr>
          <a:xfrm>
            <a:off x="418926" y="3458456"/>
            <a:ext cx="10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4731" y="3176275"/>
            <a:ext cx="1205454" cy="253881"/>
          </a:xfrm>
          <a:prstGeom prst="rect">
            <a:avLst/>
          </a:prstGeom>
        </p:spPr>
        <p:txBody>
          <a:bodyPr wrap="none" lIns="68546" tIns="34273" rIns="68546" bIns="34273">
            <a:spAutoFit/>
          </a:bodyPr>
          <a:lstStyle/>
          <a:p>
            <a:pPr defTabSz="914126">
              <a:defRPr/>
            </a:pP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3.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Manage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res.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8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3066" y="764105"/>
            <a:ext cx="1880144" cy="1880144"/>
            <a:chOff x="2921917" y="2223151"/>
            <a:chExt cx="1527064" cy="1527064"/>
          </a:xfrm>
        </p:grpSpPr>
        <p:grpSp>
          <p:nvGrpSpPr>
            <p:cNvPr id="3" name="组合 2"/>
            <p:cNvGrpSpPr/>
            <p:nvPr/>
          </p:nvGrpSpPr>
          <p:grpSpPr>
            <a:xfrm>
              <a:off x="2921917" y="2223151"/>
              <a:ext cx="1527064" cy="1527064"/>
              <a:chOff x="1200760" y="3842075"/>
              <a:chExt cx="1784148" cy="178414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200760" y="3842075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44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331074" y="3972389"/>
                <a:ext cx="1523519" cy="1523519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44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4" name="文本框 168"/>
            <p:cNvSpPr txBox="1"/>
            <p:nvPr/>
          </p:nvSpPr>
          <p:spPr>
            <a:xfrm>
              <a:off x="2921917" y="2490948"/>
              <a:ext cx="1415526" cy="107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8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23803" y="2869236"/>
            <a:ext cx="5218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</a:p>
          <a:p>
            <a:pPr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Follow-up Planning of Kafka Eagle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5523803" y="-899241"/>
            <a:ext cx="2901652" cy="2901652"/>
          </a:xfrm>
          <a:prstGeom prst="line">
            <a:avLst/>
          </a:prstGeom>
          <a:ln w="25400">
            <a:solidFill>
              <a:srgbClr val="F7BA3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68344" y="-236562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596336" y="1131590"/>
            <a:ext cx="1979712" cy="1979712"/>
          </a:xfrm>
          <a:prstGeom prst="line">
            <a:avLst/>
          </a:prstGeom>
          <a:ln w="25400">
            <a:solidFill>
              <a:srgbClr val="DA63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948264" y="3795886"/>
            <a:ext cx="1656184" cy="1656184"/>
          </a:xfrm>
          <a:prstGeom prst="line">
            <a:avLst/>
          </a:prstGeom>
          <a:ln w="25400">
            <a:solidFill>
              <a:srgbClr val="2FB6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292080" y="4659982"/>
            <a:ext cx="767730" cy="767730"/>
          </a:xfrm>
          <a:prstGeom prst="line">
            <a:avLst/>
          </a:prstGeom>
          <a:ln w="25400">
            <a:solidFill>
              <a:srgbClr val="DA634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256186" y="2178635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5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32564" y="1451935"/>
            <a:ext cx="1917476" cy="68060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899" b="1" dirty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914126">
                <a:defRPr/>
              </a:pPr>
              <a:r>
                <a:rPr lang="en-US" altLang="zh-CN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Dimension</a:t>
              </a:r>
              <a:r>
                <a:rPr lang="zh-CN" altLang="en-US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2</a:t>
              </a:r>
              <a:endParaRPr lang="zh-CN" altLang="en-US" sz="1500" b="1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46424" y="1451935"/>
            <a:ext cx="1917476" cy="68060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899" b="1" dirty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文本框 43"/>
            <p:cNvSpPr txBox="1"/>
            <p:nvPr/>
          </p:nvSpPr>
          <p:spPr>
            <a:xfrm>
              <a:off x="1709209" y="2315544"/>
              <a:ext cx="2293961" cy="785655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914126">
                <a:lnSpc>
                  <a:spcPct val="120000"/>
                </a:lnSpc>
                <a:defRPr/>
              </a:pPr>
              <a:r>
                <a:rPr lang="en-US" altLang="zh-CN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Dimension</a:t>
              </a:r>
              <a:r>
                <a:rPr lang="zh-CN" altLang="en-US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1</a:t>
              </a:r>
              <a:endParaRPr lang="zh-CN" altLang="en-US" sz="1500" b="1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69770" y="1451935"/>
            <a:ext cx="1917476" cy="68060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899" b="1" dirty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46"/>
            <p:cNvSpPr txBox="1"/>
            <p:nvPr/>
          </p:nvSpPr>
          <p:spPr>
            <a:xfrm>
              <a:off x="8439016" y="2342617"/>
              <a:ext cx="2230360" cy="731506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914126">
                <a:lnSpc>
                  <a:spcPct val="120000"/>
                </a:lnSpc>
                <a:defRPr/>
              </a:pPr>
              <a:r>
                <a:rPr lang="en-US" altLang="zh-CN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Dimension</a:t>
              </a:r>
              <a:r>
                <a:rPr lang="zh-CN" altLang="en-US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4</a:t>
              </a:r>
              <a:endParaRPr lang="zh-CN" altLang="en-US" sz="1500" b="1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51167" y="1451935"/>
            <a:ext cx="1917476" cy="68060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899" b="1" dirty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49"/>
            <p:cNvSpPr txBox="1"/>
            <p:nvPr/>
          </p:nvSpPr>
          <p:spPr>
            <a:xfrm>
              <a:off x="6227711" y="2342621"/>
              <a:ext cx="2205656" cy="731506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914126">
                <a:lnSpc>
                  <a:spcPct val="120000"/>
                </a:lnSpc>
                <a:defRPr/>
              </a:pPr>
              <a:r>
                <a:rPr lang="en-US" altLang="zh-CN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Dimension</a:t>
              </a:r>
              <a:r>
                <a:rPr lang="zh-CN" altLang="en-US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5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3</a:t>
              </a:r>
              <a:endParaRPr lang="zh-CN" altLang="en-US" sz="1500" b="1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1062389" y="4002891"/>
            <a:ext cx="7036915" cy="23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2" tIns="34276" rIns="68552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Kafka Eagle follow-up plan is divided into four dimensions.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5739" y="2456328"/>
            <a:ext cx="479818" cy="253887"/>
          </a:xfrm>
          <a:prstGeom prst="rect">
            <a:avLst/>
          </a:prstGeom>
        </p:spPr>
        <p:txBody>
          <a:bodyPr wrap="none" lIns="68552" tIns="34276" rIns="68552" bIns="34276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QAP</a:t>
            </a: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1188670" y="2815558"/>
            <a:ext cx="1684717" cy="6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2" tIns="34276" rIns="68552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Continuous optimization of system modules of Kafka Eagle.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4150" y="2456328"/>
            <a:ext cx="460647" cy="253887"/>
          </a:xfrm>
          <a:prstGeom prst="rect">
            <a:avLst/>
          </a:prstGeom>
        </p:spPr>
        <p:txBody>
          <a:bodyPr wrap="none" lIns="68552" tIns="34276" rIns="68552" bIns="34276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DSR</a:t>
            </a: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2969489" y="2815558"/>
            <a:ext cx="1655998" cy="42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2" tIns="34276" rIns="68552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Collect Github issues problems and fix them.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2644" y="2456328"/>
            <a:ext cx="425381" cy="253887"/>
          </a:xfrm>
          <a:prstGeom prst="rect">
            <a:avLst/>
          </a:prstGeom>
        </p:spPr>
        <p:txBody>
          <a:bodyPr wrap="none" lIns="68552" tIns="34276" rIns="68552" bIns="34276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PPL</a:t>
            </a: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4787958" y="2815558"/>
            <a:ext cx="1671226" cy="6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2" tIns="34276" rIns="68552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Developing new functions of Kafka Eagle system for actual needs.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48506" y="2456328"/>
            <a:ext cx="471868" cy="253887"/>
          </a:xfrm>
          <a:prstGeom prst="rect">
            <a:avLst/>
          </a:prstGeom>
        </p:spPr>
        <p:txBody>
          <a:bodyPr wrap="none" lIns="68552" tIns="34276" rIns="68552" bIns="34276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PHB</a:t>
            </a:r>
          </a:p>
        </p:txBody>
      </p:sp>
      <p:sp>
        <p:nvSpPr>
          <p:cNvPr id="24" name="矩形 47"/>
          <p:cNvSpPr>
            <a:spLocks noChangeArrowheads="1"/>
          </p:cNvSpPr>
          <p:nvPr/>
        </p:nvSpPr>
        <p:spPr bwMode="auto">
          <a:xfrm>
            <a:off x="6587604" y="2815558"/>
            <a:ext cx="1655673" cy="6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2" tIns="34276" rIns="68552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Organize and file the user manual of Kafka Eagle system.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cxnSp>
        <p:nvCxnSpPr>
          <p:cNvPr id="25" name="直接连接符 8"/>
          <p:cNvCxnSpPr/>
          <p:nvPr/>
        </p:nvCxnSpPr>
        <p:spPr>
          <a:xfrm>
            <a:off x="1071966" y="3911158"/>
            <a:ext cx="701775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五边形 25"/>
          <p:cNvSpPr/>
          <p:nvPr/>
        </p:nvSpPr>
        <p:spPr bwMode="auto">
          <a:xfrm>
            <a:off x="2088704" y="1448196"/>
            <a:ext cx="1257647" cy="386369"/>
          </a:xfrm>
          <a:prstGeom prst="homePlate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099" tIns="31048" rIns="62099" bIns="31048" anchor="ctr"/>
          <a:lstStyle/>
          <a:p>
            <a:pPr algn="ctr" defTabSz="685594">
              <a:defRPr/>
            </a:pPr>
            <a:endParaRPr lang="zh-CN" altLang="en-US" sz="1400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2188575" y="1510563"/>
            <a:ext cx="1056136" cy="251017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099" tIns="31048" rIns="62099" bIns="31048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685594">
              <a:defRPr/>
            </a:pPr>
            <a:r>
              <a:rPr lang="en-US" altLang="zh-CN" sz="1200" dirty="0">
                <a:latin typeface="Calibri" panose="020F0502020204030204"/>
              </a:rPr>
              <a:t>Kafka</a:t>
            </a:r>
            <a:r>
              <a:rPr lang="zh-CN" altLang="en-US" sz="1200" dirty="0">
                <a:latin typeface="Calibri" panose="020F0502020204030204"/>
              </a:rPr>
              <a:t> </a:t>
            </a:r>
            <a:r>
              <a:rPr lang="en-US" altLang="zh-CN" sz="1200" dirty="0">
                <a:latin typeface="Calibri" panose="020F0502020204030204"/>
              </a:rPr>
              <a:t>Eagle</a:t>
            </a:r>
            <a:endParaRPr lang="zh-CN" altLang="en-US" sz="1200" dirty="0">
              <a:latin typeface="Calibri" panose="020F0502020204030204"/>
            </a:endParaRPr>
          </a:p>
        </p:txBody>
      </p:sp>
      <p:sp>
        <p:nvSpPr>
          <p:cNvPr id="28" name="五边形 27"/>
          <p:cNvSpPr/>
          <p:nvPr/>
        </p:nvSpPr>
        <p:spPr bwMode="auto">
          <a:xfrm>
            <a:off x="2088702" y="2638055"/>
            <a:ext cx="1257648" cy="386369"/>
          </a:xfrm>
          <a:prstGeom prst="homePlate">
            <a:avLst/>
          </a:prstGeom>
          <a:solidFill>
            <a:schemeClr val="accent3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099" tIns="31048" rIns="62099" bIns="31048" anchor="ctr"/>
          <a:lstStyle/>
          <a:p>
            <a:pPr algn="ctr" defTabSz="685594">
              <a:defRPr/>
            </a:pPr>
            <a:endParaRPr lang="zh-CN" altLang="en-US" sz="1400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2194246" y="2714232"/>
            <a:ext cx="1050465" cy="251017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099" tIns="31048" rIns="62099" bIns="31048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685594">
              <a:defRPr/>
            </a:pPr>
            <a:r>
              <a:rPr lang="en-US" altLang="zh-CN" sz="1200" dirty="0">
                <a:latin typeface="Calibri" panose="020F0502020204030204"/>
              </a:rPr>
              <a:t>Blog</a:t>
            </a:r>
            <a:endParaRPr lang="zh-CN" altLang="en-US" sz="1200" dirty="0">
              <a:latin typeface="Calibri" panose="020F0502020204030204"/>
            </a:endParaRPr>
          </a:p>
        </p:txBody>
      </p:sp>
      <p:sp>
        <p:nvSpPr>
          <p:cNvPr id="30" name="五边形 29"/>
          <p:cNvSpPr/>
          <p:nvPr/>
        </p:nvSpPr>
        <p:spPr bwMode="auto">
          <a:xfrm>
            <a:off x="2088702" y="3884602"/>
            <a:ext cx="1257648" cy="386369"/>
          </a:xfrm>
          <a:prstGeom prst="homePlate">
            <a:avLst/>
          </a:prstGeom>
          <a:solidFill>
            <a:schemeClr val="accent4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099" tIns="31048" rIns="62099" bIns="31048" anchor="ctr"/>
          <a:lstStyle/>
          <a:p>
            <a:pPr algn="ctr" defTabSz="685594">
              <a:defRPr/>
            </a:pPr>
            <a:endParaRPr lang="zh-CN" altLang="en-US" sz="1400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2162149" y="3952123"/>
            <a:ext cx="1050465" cy="251017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099" tIns="31048" rIns="62099" bIns="31048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685594">
              <a:defRPr/>
            </a:pPr>
            <a:r>
              <a:rPr lang="en-US" altLang="zh-CN" sz="1200" dirty="0"/>
              <a:t>Publish Books</a:t>
            </a:r>
            <a:endParaRPr lang="zh-CN" altLang="en-US" sz="1200" dirty="0">
              <a:latin typeface="Calibri" panose="020F0502020204030204"/>
            </a:endParaRPr>
          </a:p>
        </p:txBody>
      </p:sp>
      <p:sp>
        <p:nvSpPr>
          <p:cNvPr id="32" name="任意多边形 31"/>
          <p:cNvSpPr/>
          <p:nvPr/>
        </p:nvSpPr>
        <p:spPr bwMode="auto">
          <a:xfrm>
            <a:off x="1216840" y="1629503"/>
            <a:ext cx="855431" cy="1204377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099" tIns="31048" rIns="62099" bIns="31048" anchor="ctr">
            <a:sp3d/>
          </a:bodyPr>
          <a:lstStyle/>
          <a:p>
            <a:pPr algn="ctr" defTabSz="685594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1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 bwMode="auto">
          <a:xfrm flipV="1">
            <a:off x="1216842" y="2850827"/>
            <a:ext cx="855431" cy="1226959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099" tIns="31048" rIns="62099" bIns="31048" anchor="ctr">
            <a:sp3d/>
          </a:bodyPr>
          <a:lstStyle/>
          <a:p>
            <a:pPr algn="ctr" defTabSz="685594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1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1216840" y="2850822"/>
            <a:ext cx="855431" cy="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684769" y="2379867"/>
            <a:ext cx="942714" cy="941913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62099" tIns="31048" rIns="62099" bIns="31048" anchor="ctr"/>
          <a:lstStyle/>
          <a:p>
            <a:pPr algn="ctr" defTabSz="685594">
              <a:defRPr/>
            </a:pPr>
            <a:r>
              <a:rPr lang="en-US" altLang="zh-CN" sz="1400" b="1" dirty="0">
                <a:solidFill>
                  <a:srgbClr val="F8F8F8"/>
                </a:solidFill>
                <a:latin typeface="Calibri" panose="020F0502020204030204"/>
                <a:ea typeface="微软雅黑" pitchFamily="34" charset="-122"/>
              </a:rPr>
              <a:t>ME</a:t>
            </a:r>
            <a:endParaRPr lang="zh-CN" altLang="en-US" sz="1400" b="1" dirty="0">
              <a:solidFill>
                <a:srgbClr val="F8F8F8"/>
              </a:solidFill>
              <a:latin typeface="Calibri" panose="020F0502020204030204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3132285" y="2413092"/>
            <a:ext cx="3048211" cy="875468"/>
          </a:xfrm>
          <a:prstGeom prst="roundRect">
            <a:avLst>
              <a:gd name="adj" fmla="val 9992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bevel/>
            <a:headEnd/>
            <a:tailEnd/>
          </a:ln>
        </p:spPr>
        <p:txBody>
          <a:bodyPr lIns="62099" tIns="31048" rIns="62099" bIns="31048" anchor="ctr"/>
          <a:lstStyle/>
          <a:p>
            <a:pPr marL="685594" lvl="2" defTabSz="685594">
              <a:defRPr/>
            </a:pPr>
            <a:endParaRPr lang="zh-CN" altLang="en-US" sz="1000" dirty="0">
              <a:solidFill>
                <a:srgbClr val="2683C6">
                  <a:lumMod val="75000"/>
                </a:srgb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3132285" y="3639898"/>
            <a:ext cx="3048211" cy="875468"/>
          </a:xfrm>
          <a:prstGeom prst="roundRect">
            <a:avLst>
              <a:gd name="adj" fmla="val 9992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bevel/>
            <a:headEnd/>
            <a:tailEnd/>
          </a:ln>
        </p:spPr>
        <p:txBody>
          <a:bodyPr lIns="62099" tIns="31048" rIns="62099" bIns="31048" anchor="ctr"/>
          <a:lstStyle/>
          <a:p>
            <a:pPr marL="685594" lvl="2" defTabSz="685594">
              <a:defRPr/>
            </a:pPr>
            <a:endParaRPr lang="zh-CN" altLang="en-US" sz="1000" dirty="0">
              <a:solidFill>
                <a:srgbClr val="2683C6">
                  <a:lumMod val="75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3132285" y="1198338"/>
            <a:ext cx="3048211" cy="875468"/>
          </a:xfrm>
          <a:prstGeom prst="roundRect">
            <a:avLst>
              <a:gd name="adj" fmla="val 9992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bevel/>
            <a:headEnd/>
            <a:tailEnd/>
          </a:ln>
        </p:spPr>
        <p:txBody>
          <a:bodyPr lIns="62099" tIns="31048" rIns="62099" bIns="31048" anchor="ctr"/>
          <a:lstStyle/>
          <a:p>
            <a:pPr marL="685594" lvl="2" defTabSz="685594">
              <a:defRPr/>
            </a:pPr>
            <a:endParaRPr lang="zh-CN" altLang="en-US" sz="1000" dirty="0">
              <a:solidFill>
                <a:srgbClr val="2683C6">
                  <a:lumMod val="75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3274028" y="3841624"/>
            <a:ext cx="3051990" cy="470977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099" tIns="31048" rIns="62099" bIns="31048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pPr algn="l" defTabSz="685594"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Hadoop: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https://item.jd.com/12455361.html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 defTabSz="685594"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Kafka: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https://item.jd.com/12371763.html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TextBox 32"/>
          <p:cNvSpPr txBox="1">
            <a:spLocks noChangeArrowheads="1"/>
          </p:cNvSpPr>
          <p:nvPr/>
        </p:nvSpPr>
        <p:spPr bwMode="auto">
          <a:xfrm>
            <a:off x="3251544" y="2563044"/>
            <a:ext cx="2657169" cy="470977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099" tIns="31048" rIns="62099" bIns="31048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pPr algn="l" defTabSz="685594"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https://www.cnblogs.com/smartloli/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3220546" y="1396928"/>
            <a:ext cx="2956188" cy="470977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099" tIns="31048" rIns="62099" bIns="31048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pPr algn="l" defTabSz="685594"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http://www.kafka-eagle.org/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 defTabSz="685594"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hlinkClick r:id="rId7"/>
              </a:rPr>
              <a:t>https://github.com/smartloli/kafka-eagle/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5" grpId="0" animBg="1"/>
      <p:bldP spid="42" grpId="0" animBg="1"/>
      <p:bldP spid="43" grpId="0" animBg="1"/>
      <p:bldP spid="44" grpId="0" animBg="1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3067" y="764106"/>
            <a:ext cx="702417" cy="702417"/>
            <a:chOff x="2921917" y="2223151"/>
            <a:chExt cx="1527064" cy="1527064"/>
          </a:xfrm>
        </p:grpSpPr>
        <p:grpSp>
          <p:nvGrpSpPr>
            <p:cNvPr id="3" name="组合 2"/>
            <p:cNvGrpSpPr/>
            <p:nvPr/>
          </p:nvGrpSpPr>
          <p:grpSpPr>
            <a:xfrm>
              <a:off x="2921917" y="2223151"/>
              <a:ext cx="1527064" cy="1527064"/>
              <a:chOff x="1200760" y="3842075"/>
              <a:chExt cx="1784148" cy="178414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200760" y="3842075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2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331074" y="3972389"/>
                <a:ext cx="1523519" cy="1523519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2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4" name="文本框 168"/>
            <p:cNvSpPr txBox="1"/>
            <p:nvPr/>
          </p:nvSpPr>
          <p:spPr>
            <a:xfrm>
              <a:off x="2921917" y="2490948"/>
              <a:ext cx="1415526" cy="1137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318315" y="780606"/>
            <a:ext cx="275453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Background of Kafka Eagle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93067" y="1651204"/>
            <a:ext cx="702417" cy="702417"/>
            <a:chOff x="2921917" y="2223151"/>
            <a:chExt cx="1527064" cy="1527064"/>
          </a:xfrm>
        </p:grpSpPr>
        <p:grpSp>
          <p:nvGrpSpPr>
            <p:cNvPr id="9" name="组合 8"/>
            <p:cNvGrpSpPr/>
            <p:nvPr/>
          </p:nvGrpSpPr>
          <p:grpSpPr>
            <a:xfrm>
              <a:off x="2921917" y="2223151"/>
              <a:ext cx="1527064" cy="1527064"/>
              <a:chOff x="1200760" y="3842075"/>
              <a:chExt cx="1784148" cy="1784148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200760" y="3842075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2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331074" y="3972389"/>
                <a:ext cx="1523519" cy="1523519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2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0" name="文本框 168"/>
            <p:cNvSpPr txBox="1"/>
            <p:nvPr/>
          </p:nvSpPr>
          <p:spPr>
            <a:xfrm>
              <a:off x="2921917" y="2490948"/>
              <a:ext cx="1415526" cy="1137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318315" y="1667704"/>
            <a:ext cx="303647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II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Architecture of Kafka Eagle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2617" y="2572841"/>
            <a:ext cx="702417" cy="702417"/>
            <a:chOff x="2921917" y="2223151"/>
            <a:chExt cx="1527064" cy="1527064"/>
          </a:xfrm>
        </p:grpSpPr>
        <p:grpSp>
          <p:nvGrpSpPr>
            <p:cNvPr id="15" name="组合 14"/>
            <p:cNvGrpSpPr/>
            <p:nvPr/>
          </p:nvGrpSpPr>
          <p:grpSpPr>
            <a:xfrm>
              <a:off x="2921917" y="2223151"/>
              <a:ext cx="1527064" cy="1527064"/>
              <a:chOff x="1200760" y="3842075"/>
              <a:chExt cx="1784148" cy="178414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200760" y="3842075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2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331074" y="3972389"/>
                <a:ext cx="1523519" cy="1523519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2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6" name="文本框 168"/>
            <p:cNvSpPr txBox="1"/>
            <p:nvPr/>
          </p:nvSpPr>
          <p:spPr>
            <a:xfrm>
              <a:off x="2921917" y="2490948"/>
              <a:ext cx="1415526" cy="1137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347865" y="2589341"/>
            <a:ext cx="2734916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Advantages of Kafka Eagle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522617" y="3491354"/>
            <a:ext cx="702417" cy="702417"/>
            <a:chOff x="2921917" y="2223151"/>
            <a:chExt cx="1527064" cy="1527064"/>
          </a:xfrm>
        </p:grpSpPr>
        <p:grpSp>
          <p:nvGrpSpPr>
            <p:cNvPr id="21" name="组合 20"/>
            <p:cNvGrpSpPr/>
            <p:nvPr/>
          </p:nvGrpSpPr>
          <p:grpSpPr>
            <a:xfrm>
              <a:off x="2921917" y="2223151"/>
              <a:ext cx="1527064" cy="1527064"/>
              <a:chOff x="1200760" y="3842075"/>
              <a:chExt cx="1784148" cy="178414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200760" y="3842075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2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331074" y="3972389"/>
                <a:ext cx="1523519" cy="1523519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2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22" name="文本框 168"/>
            <p:cNvSpPr txBox="1"/>
            <p:nvPr/>
          </p:nvSpPr>
          <p:spPr>
            <a:xfrm>
              <a:off x="2921917" y="2490948"/>
              <a:ext cx="1415526" cy="1137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347865" y="3507854"/>
            <a:ext cx="302191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Follow-up Planning of Kafka Eagle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3793" y="1702508"/>
            <a:ext cx="1837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5523803" y="-899241"/>
            <a:ext cx="2901652" cy="2901652"/>
          </a:xfrm>
          <a:prstGeom prst="line">
            <a:avLst/>
          </a:prstGeom>
          <a:ln w="25400">
            <a:solidFill>
              <a:srgbClr val="F7BA3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68344" y="-236562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596336" y="1131590"/>
            <a:ext cx="1979712" cy="1979712"/>
          </a:xfrm>
          <a:prstGeom prst="line">
            <a:avLst/>
          </a:prstGeom>
          <a:ln w="25400">
            <a:solidFill>
              <a:srgbClr val="DA63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948264" y="3795886"/>
            <a:ext cx="1656184" cy="1656184"/>
          </a:xfrm>
          <a:prstGeom prst="line">
            <a:avLst/>
          </a:prstGeom>
          <a:ln w="25400">
            <a:solidFill>
              <a:srgbClr val="2FB6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292080" y="4659982"/>
            <a:ext cx="767730" cy="767730"/>
          </a:xfrm>
          <a:prstGeom prst="line">
            <a:avLst/>
          </a:prstGeom>
          <a:ln w="25400">
            <a:solidFill>
              <a:srgbClr val="DA634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256186" y="2178635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1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9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 flipH="1">
            <a:off x="3121174" y="-164554"/>
            <a:ext cx="2901652" cy="2901652"/>
          </a:xfrm>
          <a:prstGeom prst="line">
            <a:avLst/>
          </a:prstGeom>
          <a:ln w="25400">
            <a:solidFill>
              <a:srgbClr val="F7BA3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615191" y="1331086"/>
            <a:ext cx="1005648" cy="1005648"/>
            <a:chOff x="4615191" y="1330292"/>
            <a:chExt cx="1005648" cy="1005648"/>
          </a:xfrm>
        </p:grpSpPr>
        <p:sp>
          <p:nvSpPr>
            <p:cNvPr id="29" name="椭圆 28"/>
            <p:cNvSpPr/>
            <p:nvPr/>
          </p:nvSpPr>
          <p:spPr>
            <a:xfrm>
              <a:off x="4615191" y="1330292"/>
              <a:ext cx="1005648" cy="1005648"/>
            </a:xfrm>
            <a:prstGeom prst="ellipse">
              <a:avLst/>
            </a:prstGeom>
            <a:solidFill>
              <a:srgbClr val="2C2E47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734911" y="1450012"/>
              <a:ext cx="766208" cy="76620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031190" y="3003799"/>
            <a:ext cx="708161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prstClr val="white"/>
                </a:solidFill>
                <a:latin typeface="Arial" charset="0"/>
                <a:ea typeface="宋体" panose="02010600030101010101" pitchFamily="2" charset="-122"/>
              </a:rPr>
              <a:t>THANK YOU FOR WATCHING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495707" y="3723878"/>
            <a:ext cx="21589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/>
                </a:solidFill>
                <a:latin typeface="Arial" charset="0"/>
                <a:ea typeface="宋体" panose="02010600030101010101" pitchFamily="2" charset="-122"/>
              </a:rPr>
              <a:t>http://www.kafka-eagle.org/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02370" y="1331086"/>
            <a:ext cx="1005648" cy="1005648"/>
            <a:chOff x="2402370" y="1330292"/>
            <a:chExt cx="1005648" cy="1005648"/>
          </a:xfrm>
        </p:grpSpPr>
        <p:sp>
          <p:nvSpPr>
            <p:cNvPr id="12" name="椭圆 11"/>
            <p:cNvSpPr/>
            <p:nvPr/>
          </p:nvSpPr>
          <p:spPr>
            <a:xfrm>
              <a:off x="2402370" y="1330292"/>
              <a:ext cx="1005648" cy="1005648"/>
            </a:xfrm>
            <a:prstGeom prst="ellipse">
              <a:avLst/>
            </a:prstGeom>
            <a:solidFill>
              <a:srgbClr val="2C2E47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522090" y="1450012"/>
              <a:ext cx="766208" cy="76620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08476" y="1331086"/>
            <a:ext cx="1005648" cy="1005648"/>
            <a:chOff x="3508476" y="1330292"/>
            <a:chExt cx="1005648" cy="1005648"/>
          </a:xfrm>
        </p:grpSpPr>
        <p:sp>
          <p:nvSpPr>
            <p:cNvPr id="26" name="椭圆 25"/>
            <p:cNvSpPr/>
            <p:nvPr/>
          </p:nvSpPr>
          <p:spPr>
            <a:xfrm>
              <a:off x="3508476" y="1330292"/>
              <a:ext cx="1005648" cy="1005648"/>
            </a:xfrm>
            <a:prstGeom prst="ellipse">
              <a:avLst/>
            </a:prstGeom>
            <a:solidFill>
              <a:srgbClr val="2C2E47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28196" y="1450012"/>
              <a:ext cx="766208" cy="76620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28373" y="1331086"/>
            <a:ext cx="1005648" cy="1005648"/>
            <a:chOff x="5728373" y="1330292"/>
            <a:chExt cx="1005648" cy="1005648"/>
          </a:xfrm>
        </p:grpSpPr>
        <p:sp>
          <p:nvSpPr>
            <p:cNvPr id="32" name="椭圆 31"/>
            <p:cNvSpPr/>
            <p:nvPr/>
          </p:nvSpPr>
          <p:spPr>
            <a:xfrm>
              <a:off x="5728373" y="1330292"/>
              <a:ext cx="1005648" cy="1005648"/>
            </a:xfrm>
            <a:prstGeom prst="ellipse">
              <a:avLst/>
            </a:prstGeom>
            <a:solidFill>
              <a:srgbClr val="2C2E47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848093" y="1450012"/>
              <a:ext cx="766208" cy="76620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40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5329" y="1479967"/>
            <a:ext cx="37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2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1435" y="1479967"/>
            <a:ext cx="37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8150" y="1479967"/>
            <a:ext cx="37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1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1332" y="1479967"/>
            <a:ext cx="37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9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-324544" y="1491630"/>
            <a:ext cx="965026" cy="965026"/>
          </a:xfrm>
          <a:prstGeom prst="line">
            <a:avLst/>
          </a:prstGeom>
          <a:ln w="25400">
            <a:solidFill>
              <a:srgbClr val="2FB6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668344" y="-236562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20100" y="4034011"/>
            <a:ext cx="1728192" cy="1728192"/>
          </a:xfrm>
          <a:prstGeom prst="line">
            <a:avLst/>
          </a:prstGeom>
          <a:ln w="25400">
            <a:solidFill>
              <a:srgbClr val="F7BA3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7596336" y="1131590"/>
            <a:ext cx="1979712" cy="1979712"/>
          </a:xfrm>
          <a:prstGeom prst="line">
            <a:avLst/>
          </a:prstGeom>
          <a:ln w="25400">
            <a:solidFill>
              <a:srgbClr val="DA63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6948264" y="3795886"/>
            <a:ext cx="1656184" cy="1656184"/>
          </a:xfrm>
          <a:prstGeom prst="line">
            <a:avLst/>
          </a:prstGeom>
          <a:ln w="25400">
            <a:solidFill>
              <a:srgbClr val="2FB6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5292080" y="4659982"/>
            <a:ext cx="767730" cy="767730"/>
          </a:xfrm>
          <a:prstGeom prst="line">
            <a:avLst/>
          </a:prstGeom>
          <a:ln w="25400">
            <a:solidFill>
              <a:srgbClr val="DA634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187624" y="-596602"/>
            <a:ext cx="1541092" cy="1541090"/>
          </a:xfrm>
          <a:prstGeom prst="line">
            <a:avLst/>
          </a:prstGeom>
          <a:ln w="25400">
            <a:solidFill>
              <a:srgbClr val="2FB6A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899592" y="2355057"/>
            <a:ext cx="720080" cy="720080"/>
          </a:xfrm>
          <a:prstGeom prst="line">
            <a:avLst/>
          </a:prstGeom>
          <a:ln w="25400">
            <a:solidFill>
              <a:srgbClr val="ADD07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165556" y="4371951"/>
            <a:ext cx="137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SMARTLOLI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5042149" y="4371950"/>
            <a:ext cx="12775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2019.07.14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5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8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81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8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5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5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5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5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9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0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83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4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8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8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9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9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9" grpId="0"/>
          <p:bldP spid="15" grpId="0"/>
          <p:bldP spid="27" grpId="0"/>
          <p:bldP spid="30" grpId="0"/>
          <p:bldP spid="33" grpId="0"/>
          <p:bldP spid="64" grpId="0"/>
          <p:bldP spid="6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5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5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5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5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9" grpId="0"/>
          <p:bldP spid="15" grpId="0"/>
          <p:bldP spid="27" grpId="0"/>
          <p:bldP spid="30" grpId="0"/>
          <p:bldP spid="33" grpId="0"/>
          <p:bldP spid="64" grpId="0"/>
          <p:bldP spid="6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3066" y="764105"/>
            <a:ext cx="1880144" cy="1880144"/>
            <a:chOff x="2921917" y="2223151"/>
            <a:chExt cx="1527064" cy="1527064"/>
          </a:xfrm>
        </p:grpSpPr>
        <p:grpSp>
          <p:nvGrpSpPr>
            <p:cNvPr id="3" name="组合 2"/>
            <p:cNvGrpSpPr/>
            <p:nvPr/>
          </p:nvGrpSpPr>
          <p:grpSpPr>
            <a:xfrm>
              <a:off x="2921917" y="2223151"/>
              <a:ext cx="1527064" cy="1527064"/>
              <a:chOff x="1200760" y="3842075"/>
              <a:chExt cx="1784148" cy="178414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200760" y="3842075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44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331074" y="3972389"/>
                <a:ext cx="1523519" cy="1523519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44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4" name="文本框 168"/>
            <p:cNvSpPr txBox="1"/>
            <p:nvPr/>
          </p:nvSpPr>
          <p:spPr>
            <a:xfrm>
              <a:off x="2921917" y="2490948"/>
              <a:ext cx="1415526" cy="107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57614" y="2869236"/>
            <a:ext cx="4751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pPr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Background of Kafka Eagle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5523803" y="-899241"/>
            <a:ext cx="2901652" cy="2901652"/>
          </a:xfrm>
          <a:prstGeom prst="line">
            <a:avLst/>
          </a:prstGeom>
          <a:ln w="25400">
            <a:solidFill>
              <a:srgbClr val="F7BA3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68344" y="-236562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596336" y="1131590"/>
            <a:ext cx="1979712" cy="1979712"/>
          </a:xfrm>
          <a:prstGeom prst="line">
            <a:avLst/>
          </a:prstGeom>
          <a:ln w="25400">
            <a:solidFill>
              <a:srgbClr val="DA63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948264" y="3795886"/>
            <a:ext cx="1656184" cy="1656184"/>
          </a:xfrm>
          <a:prstGeom prst="line">
            <a:avLst/>
          </a:prstGeom>
          <a:ln w="25400">
            <a:solidFill>
              <a:srgbClr val="2FB6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292080" y="4659982"/>
            <a:ext cx="767730" cy="767730"/>
          </a:xfrm>
          <a:prstGeom prst="line">
            <a:avLst/>
          </a:prstGeom>
          <a:ln w="25400">
            <a:solidFill>
              <a:srgbClr val="DA634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256186" y="2178635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 rot="5400000">
            <a:off x="907255" y="1161385"/>
            <a:ext cx="1781270" cy="15792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 rot="5400000">
            <a:off x="1098009" y="1330511"/>
            <a:ext cx="1399765" cy="12410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rot="5400000">
            <a:off x="1287856" y="1498831"/>
            <a:ext cx="1020068" cy="90440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 w="15875">
            <a:noFill/>
          </a:ln>
          <a:effectLst>
            <a:innerShdw blurRad="63500" dist="25400" dir="8100000">
              <a:prstClr val="black">
                <a:alpha val="50000"/>
              </a:prstClr>
            </a:inn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1508352" y="1678495"/>
            <a:ext cx="579076" cy="50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4">
              <a:defRPr/>
            </a:pPr>
            <a:r>
              <a:rPr lang="en-US" altLang="zh-CN" sz="2699" dirty="0">
                <a:solidFill>
                  <a:prstClr val="white"/>
                </a:solidFill>
                <a:latin typeface="Impact" panose="020B0806030902050204" pitchFamily="34" charset="0"/>
                <a:ea typeface="等线" panose="02010600030101010101" pitchFamily="2" charset="-122"/>
              </a:rPr>
              <a:t>01</a:t>
            </a:r>
            <a:endParaRPr lang="zh-CN" altLang="en-US" sz="2699" dirty="0">
              <a:solidFill>
                <a:prstClr val="white"/>
              </a:solidFill>
              <a:latin typeface="Impact" panose="020B080603090205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5400000">
            <a:off x="2747580" y="3104518"/>
            <a:ext cx="1781270" cy="15792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5400000">
            <a:off x="2938335" y="3273642"/>
            <a:ext cx="1399765" cy="12410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5400000">
            <a:off x="3128181" y="3441963"/>
            <a:ext cx="1020068" cy="90440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 w="15875">
            <a:noFill/>
          </a:ln>
          <a:effectLst>
            <a:innerShdw blurRad="63500" dist="25400" dir="8100000">
              <a:prstClr val="black">
                <a:alpha val="50000"/>
              </a:prstClr>
            </a:inn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文本框 54"/>
          <p:cNvSpPr txBox="1"/>
          <p:nvPr/>
        </p:nvSpPr>
        <p:spPr>
          <a:xfrm>
            <a:off x="3348677" y="3621626"/>
            <a:ext cx="579076" cy="50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4">
              <a:defRPr/>
            </a:pPr>
            <a:r>
              <a:rPr lang="en-US" altLang="zh-CN" sz="2699" dirty="0">
                <a:solidFill>
                  <a:prstClr val="white"/>
                </a:solidFill>
                <a:latin typeface="Impact" panose="020B0806030902050204" pitchFamily="34" charset="0"/>
                <a:ea typeface="等线" panose="02010600030101010101" pitchFamily="2" charset="-122"/>
              </a:rPr>
              <a:t>02</a:t>
            </a:r>
            <a:endParaRPr lang="zh-CN" altLang="en-US" sz="2699" dirty="0">
              <a:solidFill>
                <a:prstClr val="white"/>
              </a:solidFill>
              <a:latin typeface="Impact" panose="020B080603090205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5400000">
            <a:off x="4598263" y="1161385"/>
            <a:ext cx="1781270" cy="15792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 rot="5400000">
            <a:off x="4789017" y="1330511"/>
            <a:ext cx="1399765" cy="12410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 rot="5400000">
            <a:off x="4978864" y="1498831"/>
            <a:ext cx="1020068" cy="90440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 w="15875">
            <a:noFill/>
          </a:ln>
          <a:effectLst>
            <a:innerShdw blurRad="63500" dist="25400" dir="8100000">
              <a:prstClr val="black">
                <a:alpha val="50000"/>
              </a:prstClr>
            </a:inn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文本框 59"/>
          <p:cNvSpPr txBox="1"/>
          <p:nvPr/>
        </p:nvSpPr>
        <p:spPr>
          <a:xfrm>
            <a:off x="5148488" y="1678495"/>
            <a:ext cx="709829" cy="50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4">
              <a:defRPr/>
            </a:pPr>
            <a:r>
              <a:rPr lang="en-US" altLang="zh-CN" sz="2699" dirty="0">
                <a:solidFill>
                  <a:prstClr val="white"/>
                </a:solidFill>
                <a:latin typeface="Impact" panose="020B0806030902050204" pitchFamily="34" charset="0"/>
                <a:ea typeface="等线" panose="02010600030101010101" pitchFamily="2" charset="-122"/>
              </a:rPr>
              <a:t>03</a:t>
            </a:r>
            <a:endParaRPr lang="zh-CN" altLang="en-US" sz="2699" dirty="0">
              <a:solidFill>
                <a:prstClr val="white"/>
              </a:solidFill>
              <a:latin typeface="Impact" panose="020B0806030902050204" pitchFamily="34" charset="0"/>
              <a:ea typeface="等线" panose="02010600030101010101" pitchFamily="2" charset="-122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5400000">
            <a:off x="6455475" y="3104518"/>
            <a:ext cx="1781270" cy="15792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5400000">
            <a:off x="6646230" y="3273642"/>
            <a:ext cx="1399765" cy="12410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5400000">
            <a:off x="6836077" y="3441963"/>
            <a:ext cx="1020068" cy="90440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 w="15875">
            <a:noFill/>
          </a:ln>
          <a:effectLst>
            <a:innerShdw blurRad="63500" dist="25400" dir="8100000">
              <a:prstClr val="black">
                <a:alpha val="50000"/>
              </a:prstClr>
            </a:inn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1" name="文本框 87"/>
          <p:cNvSpPr txBox="1"/>
          <p:nvPr/>
        </p:nvSpPr>
        <p:spPr>
          <a:xfrm>
            <a:off x="7056573" y="3621626"/>
            <a:ext cx="579076" cy="50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4">
              <a:defRPr/>
            </a:pPr>
            <a:r>
              <a:rPr lang="en-US" altLang="zh-CN" sz="2699" dirty="0">
                <a:solidFill>
                  <a:prstClr val="white"/>
                </a:solidFill>
                <a:latin typeface="Impact" panose="020B0806030902050204" pitchFamily="34" charset="0"/>
                <a:ea typeface="等线" panose="02010600030101010101" pitchFamily="2" charset="-122"/>
              </a:rPr>
              <a:t>04</a:t>
            </a:r>
            <a:endParaRPr lang="zh-CN" altLang="en-US" sz="2699" dirty="0">
              <a:solidFill>
                <a:prstClr val="white"/>
              </a:solidFill>
              <a:latin typeface="Impact" panose="020B0806030902050204" pitchFamily="34" charset="0"/>
              <a:ea typeface="等线" panose="02010600030101010101" pitchFamily="2" charset="-122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907256" y="3104518"/>
            <a:ext cx="1781270" cy="15792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rot="5400000">
            <a:off x="2744747" y="1161385"/>
            <a:ext cx="1781270" cy="15792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5400000">
            <a:off x="4598263" y="3104518"/>
            <a:ext cx="1781270" cy="15792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 rot="5400000">
            <a:off x="6455476" y="1161385"/>
            <a:ext cx="1781270" cy="15792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19050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pPr defTabSz="685594">
              <a:defRPr/>
            </a:pPr>
            <a:endParaRPr lang="zh-CN" altLang="en-US" sz="101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842440" y="3339147"/>
            <a:ext cx="1436108" cy="1071811"/>
            <a:chOff x="6455856" y="4453542"/>
            <a:chExt cx="1915151" cy="1429854"/>
          </a:xfrm>
        </p:grpSpPr>
        <p:sp>
          <p:nvSpPr>
            <p:cNvPr id="45" name="文本框 38"/>
            <p:cNvSpPr txBox="1"/>
            <p:nvPr/>
          </p:nvSpPr>
          <p:spPr>
            <a:xfrm>
              <a:off x="6490442" y="4453542"/>
              <a:ext cx="1655028" cy="36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594">
                <a:defRPr/>
              </a:pPr>
              <a:r>
                <a:rPr lang="en-US" altLang="zh-CN" sz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Convenience</a:t>
              </a:r>
              <a:endPara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7"/>
            <p:cNvSpPr>
              <a:spLocks noChangeArrowheads="1"/>
            </p:cNvSpPr>
            <p:nvPr/>
          </p:nvSpPr>
          <p:spPr bwMode="auto">
            <a:xfrm>
              <a:off x="6455856" y="4853652"/>
              <a:ext cx="1915151" cy="102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4" tIns="25707" rIns="51414" bIns="25707">
              <a:spAutoFit/>
            </a:bodyPr>
            <a:lstStyle/>
            <a:p>
              <a:pPr defTabSz="685594">
                <a:lnSpc>
                  <a:spcPct val="130000"/>
                </a:lnSpc>
                <a:spcBef>
                  <a:spcPct val="0"/>
                </a:spcBef>
                <a:defRPr/>
              </a:pP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It is difficult to configure and use the existing monitoring system.</a:t>
              </a:r>
              <a:endPara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99135" y="3339048"/>
            <a:ext cx="1266985" cy="1067671"/>
            <a:chOff x="1597250" y="4453411"/>
            <a:chExt cx="1689614" cy="1424331"/>
          </a:xfrm>
        </p:grpSpPr>
        <p:sp>
          <p:nvSpPr>
            <p:cNvPr id="46" name="文本框 27"/>
            <p:cNvSpPr txBox="1"/>
            <p:nvPr/>
          </p:nvSpPr>
          <p:spPr>
            <a:xfrm>
              <a:off x="1597250" y="4453411"/>
              <a:ext cx="1625999" cy="36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594">
                <a:defRPr/>
              </a:pPr>
              <a:r>
                <a:rPr lang="en-US" altLang="zh-CN" sz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Apache</a:t>
              </a:r>
              <a:r>
                <a:rPr lang="zh-CN" altLang="en-US" sz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endPara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7"/>
            <p:cNvSpPr>
              <a:spLocks noChangeArrowheads="1"/>
            </p:cNvSpPr>
            <p:nvPr/>
          </p:nvSpPr>
          <p:spPr bwMode="auto">
            <a:xfrm>
              <a:off x="1597250" y="4847998"/>
              <a:ext cx="1689614" cy="102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4" tIns="25707" rIns="51414" bIns="25707">
              <a:spAutoFit/>
            </a:bodyPr>
            <a:lstStyle/>
            <a:p>
              <a:pPr defTabSz="685594">
                <a:lnSpc>
                  <a:spcPct val="130000"/>
                </a:lnSpc>
                <a:spcBef>
                  <a:spcPct val="0"/>
                </a:spcBef>
                <a:defRPr/>
              </a:pP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Apache Kafka does not officially provide monitoring systems or pages.</a:t>
              </a:r>
              <a:endPara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09082" y="1320391"/>
            <a:ext cx="1295657" cy="1232057"/>
            <a:chOff x="4010943" y="1845524"/>
            <a:chExt cx="1727850" cy="1643632"/>
          </a:xfrm>
        </p:grpSpPr>
        <p:sp>
          <p:nvSpPr>
            <p:cNvPr id="47" name="文本框 29"/>
            <p:cNvSpPr txBox="1"/>
            <p:nvPr/>
          </p:nvSpPr>
          <p:spPr>
            <a:xfrm>
              <a:off x="4062607" y="1845524"/>
              <a:ext cx="1635942" cy="36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594">
                <a:defRPr/>
              </a:pPr>
              <a:r>
                <a:rPr lang="en-US" altLang="zh-CN" sz="12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</a:t>
              </a:r>
              <a:endPara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47"/>
            <p:cNvSpPr>
              <a:spLocks noChangeArrowheads="1"/>
            </p:cNvSpPr>
            <p:nvPr/>
          </p:nvSpPr>
          <p:spPr bwMode="auto">
            <a:xfrm>
              <a:off x="4010943" y="2218919"/>
              <a:ext cx="1727850" cy="1270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4" tIns="25707" rIns="51414" bIns="25707">
              <a:spAutoFit/>
            </a:bodyPr>
            <a:lstStyle/>
            <a:p>
              <a:pPr defTabSz="685594">
                <a:lnSpc>
                  <a:spcPct val="130000"/>
                </a:lnSpc>
                <a:spcBef>
                  <a:spcPct val="0"/>
                </a:spcBef>
                <a:defRPr/>
              </a:pP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Open source Kafka monitoring system has too few functions or suspension of maintenance.</a:t>
              </a:r>
              <a:endPara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703037" y="1320391"/>
            <a:ext cx="1432722" cy="1252082"/>
            <a:chOff x="8937097" y="1845618"/>
            <a:chExt cx="1910636" cy="1670344"/>
          </a:xfrm>
        </p:grpSpPr>
        <p:sp>
          <p:nvSpPr>
            <p:cNvPr id="48" name="文本框 41"/>
            <p:cNvSpPr txBox="1"/>
            <p:nvPr/>
          </p:nvSpPr>
          <p:spPr>
            <a:xfrm>
              <a:off x="9138402" y="1845618"/>
              <a:ext cx="1483793" cy="36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594">
                <a:defRPr/>
              </a:pPr>
              <a:r>
                <a:rPr lang="en-US" altLang="zh-CN" sz="12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Support</a:t>
              </a:r>
              <a:endPara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47"/>
            <p:cNvSpPr>
              <a:spLocks noChangeArrowheads="1"/>
            </p:cNvSpPr>
            <p:nvPr/>
          </p:nvSpPr>
          <p:spPr bwMode="auto">
            <a:xfrm>
              <a:off x="8937097" y="2245726"/>
              <a:ext cx="1910636" cy="1270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4" tIns="25707" rIns="51414" bIns="25707">
              <a:spAutoFit/>
            </a:bodyPr>
            <a:lstStyle/>
            <a:p>
              <a:pPr defTabSz="685594">
                <a:lnSpc>
                  <a:spcPct val="130000"/>
                </a:lnSpc>
                <a:spcBef>
                  <a:spcPct val="0"/>
                </a:spcBef>
                <a:defRPr/>
              </a:pP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Some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monitoring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system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can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not satisfy integration with existing IM,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such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as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wechat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or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dingding.</a:t>
              </a:r>
              <a:endPara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5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4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6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8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95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8" dur="200" fill="hold"/>
                                        <p:tgtEl>
                                          <p:spTgt spid="3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0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2" dur="200" fill="hold"/>
                                        <p:tgtEl>
                                          <p:spTgt spid="3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6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0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2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4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6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35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6" dur="200" fill="hold"/>
                                        <p:tgtEl>
                                          <p:spTgt spid="3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0" dur="200" fill="hold"/>
                                        <p:tgtEl>
                                          <p:spTgt spid="3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050"/>
                            </p:stCondLst>
                            <p:childTnLst>
                              <p:par>
                                <p:cTn id="142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300"/>
                            </p:stCondLst>
                            <p:childTnLst>
                              <p:par>
                                <p:cTn id="14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50"/>
                            </p:stCondLst>
                            <p:childTnLst>
                              <p:par>
                                <p:cTn id="150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800"/>
                            </p:stCondLst>
                            <p:childTnLst>
                              <p:par>
                                <p:cTn id="15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 animBg="1"/>
      <p:bldP spid="9" grpId="0" animBg="1"/>
      <p:bldP spid="10" grpId="0" animBg="1"/>
      <p:bldP spid="11" grpId="0"/>
      <p:bldP spid="13" grpId="0" animBg="1"/>
      <p:bldP spid="14" grpId="0" animBg="1"/>
      <p:bldP spid="15" grpId="0" animBg="1"/>
      <p:bldP spid="16" grpId="0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4" grpId="2" animBg="1"/>
      <p:bldP spid="24" grpId="3" animBg="1"/>
      <p:bldP spid="24" grpId="4" animBg="1"/>
      <p:bldP spid="29" grpId="0" animBg="1"/>
      <p:bldP spid="29" grpId="1" animBg="1"/>
      <p:bldP spid="29" grpId="2" animBg="1"/>
      <p:bldP spid="29" grpId="3" animBg="1"/>
      <p:bldP spid="29" grpId="4" animBg="1"/>
      <p:bldP spid="34" grpId="0" animBg="1"/>
      <p:bldP spid="34" grpId="1" animBg="1"/>
      <p:bldP spid="34" grpId="2" animBg="1"/>
      <p:bldP spid="34" grpId="3" animBg="1"/>
      <p:bldP spid="34" grpId="4" animBg="1"/>
      <p:bldP spid="39" grpId="0" animBg="1"/>
      <p:bldP spid="39" grpId="1" animBg="1"/>
      <p:bldP spid="39" grpId="2" animBg="1"/>
      <p:bldP spid="39" grpId="3" animBg="1"/>
      <p:bldP spid="39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3066" y="764105"/>
            <a:ext cx="1880144" cy="1880144"/>
            <a:chOff x="2921917" y="2223151"/>
            <a:chExt cx="1527064" cy="1527064"/>
          </a:xfrm>
        </p:grpSpPr>
        <p:grpSp>
          <p:nvGrpSpPr>
            <p:cNvPr id="3" name="组合 2"/>
            <p:cNvGrpSpPr/>
            <p:nvPr/>
          </p:nvGrpSpPr>
          <p:grpSpPr>
            <a:xfrm>
              <a:off x="2921917" y="2223151"/>
              <a:ext cx="1527064" cy="1527064"/>
              <a:chOff x="1200760" y="3842075"/>
              <a:chExt cx="1784148" cy="178414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200760" y="3842075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44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331074" y="3972389"/>
                <a:ext cx="1523519" cy="1523519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44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4" name="文本框 168"/>
            <p:cNvSpPr txBox="1"/>
            <p:nvPr/>
          </p:nvSpPr>
          <p:spPr>
            <a:xfrm>
              <a:off x="2921917" y="2490948"/>
              <a:ext cx="1415526" cy="107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37464" y="2869236"/>
            <a:ext cx="5391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Architecture of Kafka Eagle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5523803" y="-899241"/>
            <a:ext cx="2901652" cy="2901652"/>
          </a:xfrm>
          <a:prstGeom prst="line">
            <a:avLst/>
          </a:prstGeom>
          <a:ln w="25400">
            <a:solidFill>
              <a:srgbClr val="F7BA3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68344" y="-236562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596336" y="1131590"/>
            <a:ext cx="1979712" cy="1979712"/>
          </a:xfrm>
          <a:prstGeom prst="line">
            <a:avLst/>
          </a:prstGeom>
          <a:ln w="25400">
            <a:solidFill>
              <a:srgbClr val="DA63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948264" y="3795886"/>
            <a:ext cx="1656184" cy="1656184"/>
          </a:xfrm>
          <a:prstGeom prst="line">
            <a:avLst/>
          </a:prstGeom>
          <a:ln w="25400">
            <a:solidFill>
              <a:srgbClr val="2FB6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292080" y="4659982"/>
            <a:ext cx="767730" cy="767730"/>
          </a:xfrm>
          <a:prstGeom prst="line">
            <a:avLst/>
          </a:prstGeom>
          <a:ln w="25400">
            <a:solidFill>
              <a:srgbClr val="DA634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256186" y="2178635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1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 flipH="1">
            <a:off x="5924299" y="3380445"/>
            <a:ext cx="41552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760027" y="4247318"/>
            <a:ext cx="87681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2686165" y="3373002"/>
            <a:ext cx="41552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2706962" y="2159412"/>
            <a:ext cx="41552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3593102" y="1218748"/>
            <a:ext cx="707185" cy="178673"/>
            <a:chOff x="4470269" y="1661160"/>
            <a:chExt cx="1290451" cy="262890"/>
          </a:xfrm>
        </p:grpSpPr>
        <p:cxnSp>
          <p:nvCxnSpPr>
            <p:cNvPr id="52" name="直接连接符 51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5115040" y="1952484"/>
            <a:ext cx="817438" cy="714695"/>
            <a:chOff x="6842760" y="26372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六边形 54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文本框 61"/>
            <p:cNvSpPr txBox="1"/>
            <p:nvPr/>
          </p:nvSpPr>
          <p:spPr>
            <a:xfrm>
              <a:off x="7024263" y="2809108"/>
              <a:ext cx="820724" cy="67905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 defTabSz="914126">
                <a:defRPr/>
              </a:pPr>
              <a:r>
                <a:rPr lang="en-US" altLang="zh-CN" sz="2399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399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119679" y="1388108"/>
            <a:ext cx="817438" cy="714696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六边形 57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64"/>
            <p:cNvSpPr txBox="1"/>
            <p:nvPr/>
          </p:nvSpPr>
          <p:spPr>
            <a:xfrm>
              <a:off x="5686671" y="1989361"/>
              <a:ext cx="882326" cy="78775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 defTabSz="914126">
                <a:lnSpc>
                  <a:spcPct val="120000"/>
                </a:lnSpc>
                <a:defRPr/>
              </a:pPr>
              <a:r>
                <a:rPr lang="en-US" altLang="zh-CN" sz="2399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399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106863" y="3023099"/>
            <a:ext cx="817438" cy="714696"/>
            <a:chOff x="684276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六边形 60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7"/>
            <p:cNvSpPr txBox="1"/>
            <p:nvPr/>
          </p:nvSpPr>
          <p:spPr>
            <a:xfrm>
              <a:off x="6981635" y="4119151"/>
              <a:ext cx="926211" cy="78775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 defTabSz="914126">
                <a:lnSpc>
                  <a:spcPct val="120000"/>
                </a:lnSpc>
                <a:defRPr/>
              </a:pPr>
              <a:r>
                <a:rPr lang="en-US" altLang="zh-CN" sz="2399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399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101685" y="3014365"/>
            <a:ext cx="817438" cy="714696"/>
            <a:chOff x="420624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4" name="六边形 63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70"/>
            <p:cNvSpPr txBox="1"/>
            <p:nvPr/>
          </p:nvSpPr>
          <p:spPr>
            <a:xfrm>
              <a:off x="4397859" y="4183708"/>
              <a:ext cx="820724" cy="78775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 defTabSz="914126">
                <a:lnSpc>
                  <a:spcPct val="120000"/>
                </a:lnSpc>
                <a:defRPr/>
              </a:pPr>
              <a:r>
                <a:rPr lang="en-US" altLang="zh-CN" sz="2399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2399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22480" y="1923879"/>
            <a:ext cx="817438" cy="714695"/>
            <a:chOff x="4206240" y="26372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7" name="六边形 66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73"/>
            <p:cNvSpPr txBox="1"/>
            <p:nvPr/>
          </p:nvSpPr>
          <p:spPr>
            <a:xfrm>
              <a:off x="4387743" y="2809108"/>
              <a:ext cx="820724" cy="67905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 defTabSz="914126">
                <a:defRPr/>
              </a:pPr>
              <a:r>
                <a:rPr lang="en-US" altLang="zh-CN" sz="2399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2399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2535330" y="1060049"/>
            <a:ext cx="1031096" cy="231975"/>
          </a:xfrm>
          <a:prstGeom prst="rect">
            <a:avLst/>
          </a:prstGeom>
        </p:spPr>
        <p:txBody>
          <a:bodyPr wrap="none" lIns="62093" tIns="31046" rIns="62093" bIns="31046">
            <a:spAutoFit/>
          </a:bodyPr>
          <a:lstStyle/>
          <a:p>
            <a:pPr algn="r" defTabSz="914126"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Visualization</a:t>
            </a:r>
          </a:p>
        </p:txBody>
      </p:sp>
      <p:sp>
        <p:nvSpPr>
          <p:cNvPr id="73" name="矩形 47"/>
          <p:cNvSpPr>
            <a:spLocks noChangeArrowheads="1"/>
          </p:cNvSpPr>
          <p:nvPr/>
        </p:nvSpPr>
        <p:spPr bwMode="auto">
          <a:xfrm>
            <a:off x="2013686" y="1255905"/>
            <a:ext cx="1837616" cy="61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93" tIns="31046" rIns="62093" bIns="3104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1.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Topic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list,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r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ate,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c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onsumer</a:t>
            </a:r>
          </a:p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2.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Cluster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heathy</a:t>
            </a:r>
          </a:p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3.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TBD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81972" y="2002018"/>
            <a:ext cx="471648" cy="231975"/>
          </a:xfrm>
          <a:prstGeom prst="rect">
            <a:avLst/>
          </a:prstGeom>
        </p:spPr>
        <p:txBody>
          <a:bodyPr wrap="none" lIns="62093" tIns="31046" rIns="62093" bIns="31046">
            <a:spAutoFit/>
          </a:bodyPr>
          <a:lstStyle/>
          <a:p>
            <a:pPr algn="r" defTabSz="914126"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ACLs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1292522" y="2199755"/>
            <a:ext cx="1707095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93" tIns="31046" rIns="62093" bIns="3104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1.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Topic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create,detele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etc</a:t>
            </a:r>
          </a:p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2.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User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manage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161177" y="3124967"/>
            <a:ext cx="471647" cy="231975"/>
          </a:xfrm>
          <a:prstGeom prst="rect">
            <a:avLst/>
          </a:prstGeom>
        </p:spPr>
        <p:txBody>
          <a:bodyPr wrap="none" lIns="62093" tIns="31046" rIns="62093" bIns="31046">
            <a:spAutoFit/>
          </a:bodyPr>
          <a:lstStyle/>
          <a:p>
            <a:pPr algn="r" defTabSz="914126"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Alert</a:t>
            </a:r>
          </a:p>
        </p:txBody>
      </p:sp>
      <p:sp>
        <p:nvSpPr>
          <p:cNvPr id="77" name="矩形 47"/>
          <p:cNvSpPr>
            <a:spLocks noChangeArrowheads="1"/>
          </p:cNvSpPr>
          <p:nvPr/>
        </p:nvSpPr>
        <p:spPr bwMode="auto">
          <a:xfrm>
            <a:off x="1978958" y="3346923"/>
            <a:ext cx="1008220" cy="61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93" tIns="31046" rIns="62093" bIns="3104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1.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E-Mail</a:t>
            </a:r>
          </a:p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2.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WeChat</a:t>
            </a:r>
          </a:p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3.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DingDing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94737" y="1640626"/>
            <a:ext cx="760188" cy="231975"/>
          </a:xfrm>
          <a:prstGeom prst="rect">
            <a:avLst/>
          </a:prstGeom>
        </p:spPr>
        <p:txBody>
          <a:bodyPr wrap="none" lIns="62093" tIns="31046" rIns="62093" bIns="31046">
            <a:spAutoFit/>
          </a:bodyPr>
          <a:lstStyle/>
          <a:p>
            <a:pPr algn="r" defTabSz="914126"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Collector</a:t>
            </a:r>
          </a:p>
        </p:txBody>
      </p:sp>
      <p:sp>
        <p:nvSpPr>
          <p:cNvPr id="79" name="矩形 47"/>
          <p:cNvSpPr>
            <a:spLocks noChangeArrowheads="1"/>
          </p:cNvSpPr>
          <p:nvPr/>
        </p:nvSpPr>
        <p:spPr bwMode="auto">
          <a:xfrm>
            <a:off x="6380111" y="1887372"/>
            <a:ext cx="2120793" cy="80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93" tIns="31046" rIns="62093" bIns="3104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228600" indent="-228600"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1.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Zookeeper</a:t>
            </a:r>
          </a:p>
          <a:p>
            <a:pPr marL="228600" indent="-228600"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2.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Kafka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jmx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&amp;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external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topic</a:t>
            </a:r>
          </a:p>
          <a:p>
            <a:pPr marL="228600" indent="-228600"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3.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Kafka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api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(2.x+)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  <a:p>
            <a:pPr marL="228600" marR="0" lvl="0" indent="-228600" defTabSz="914126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394737" y="2921717"/>
            <a:ext cx="676832" cy="231975"/>
          </a:xfrm>
          <a:prstGeom prst="rect">
            <a:avLst/>
          </a:prstGeom>
        </p:spPr>
        <p:txBody>
          <a:bodyPr wrap="none" lIns="62093" tIns="31046" rIns="62093" bIns="31046">
            <a:spAutoFit/>
          </a:bodyPr>
          <a:lstStyle/>
          <a:p>
            <a:pPr algn="r" defTabSz="914126"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Storage</a:t>
            </a: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6394737" y="3180522"/>
            <a:ext cx="1820428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93" tIns="31046" rIns="62093" bIns="3104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1.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MySQL</a:t>
            </a:r>
          </a:p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2.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SQLite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998016" y="3896682"/>
            <a:ext cx="651184" cy="231975"/>
          </a:xfrm>
          <a:prstGeom prst="rect">
            <a:avLst/>
          </a:prstGeom>
        </p:spPr>
        <p:txBody>
          <a:bodyPr wrap="none" lIns="62093" tIns="31046" rIns="62093" bIns="31046">
            <a:spAutoFit/>
          </a:bodyPr>
          <a:lstStyle/>
          <a:p>
            <a:pPr algn="r" defTabSz="914126"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Metrics</a:t>
            </a: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5697329" y="4155436"/>
            <a:ext cx="2198071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93" tIns="31046" rIns="62093" bIns="3104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1.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Consumer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a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pplication</a:t>
            </a:r>
          </a:p>
          <a:p>
            <a:pPr defTabSz="914126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2.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Cluster</a:t>
            </a:r>
            <a:r>
              <a:rPr lang="zh-CN" altLang="en-US" sz="1000" dirty="0">
                <a:solidFill>
                  <a:prstClr val="white"/>
                </a:solidFill>
                <a:sym typeface="微软雅黑" pitchFamily="3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sym typeface="微软雅黑" pitchFamily="34" charset="-122"/>
              </a:rPr>
              <a:t>heathy</a:t>
            </a:r>
            <a:endParaRPr lang="zh-CN" altLang="en-US" sz="1000" dirty="0">
              <a:solidFill>
                <a:prstClr val="white"/>
              </a:solidFill>
              <a:sym typeface="微软雅黑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 flipH="1">
            <a:off x="5747723" y="1783265"/>
            <a:ext cx="600274" cy="178673"/>
            <a:chOff x="4255294" y="1661160"/>
            <a:chExt cx="1505426" cy="262890"/>
          </a:xfrm>
        </p:grpSpPr>
        <p:cxnSp>
          <p:nvCxnSpPr>
            <p:cNvPr id="85" name="直接连接符 8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3887791" y="2289717"/>
            <a:ext cx="1281229" cy="1082398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8" name="六边形 87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6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9" name="文本框 1"/>
            <p:cNvSpPr txBox="1"/>
            <p:nvPr/>
          </p:nvSpPr>
          <p:spPr>
            <a:xfrm>
              <a:off x="6309963" y="3550873"/>
              <a:ext cx="1157998" cy="86040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 defTabSz="914126">
                <a:defRPr/>
              </a:pPr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Eagle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9679" y="3538481"/>
            <a:ext cx="817438" cy="714695"/>
            <a:chOff x="5525852" y="468324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" name="六边形 69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文本框 76"/>
            <p:cNvSpPr txBox="1"/>
            <p:nvPr/>
          </p:nvSpPr>
          <p:spPr>
            <a:xfrm>
              <a:off x="5693284" y="4855078"/>
              <a:ext cx="820724" cy="67905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 defTabSz="914126">
                <a:defRPr/>
              </a:pPr>
              <a:r>
                <a:rPr lang="en-US" altLang="zh-CN" sz="2399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2399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7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5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3066" y="764105"/>
            <a:ext cx="1880144" cy="1880144"/>
            <a:chOff x="2921917" y="2223151"/>
            <a:chExt cx="1527064" cy="1527064"/>
          </a:xfrm>
        </p:grpSpPr>
        <p:grpSp>
          <p:nvGrpSpPr>
            <p:cNvPr id="3" name="组合 2"/>
            <p:cNvGrpSpPr/>
            <p:nvPr/>
          </p:nvGrpSpPr>
          <p:grpSpPr>
            <a:xfrm>
              <a:off x="2921917" y="2223151"/>
              <a:ext cx="1527064" cy="1527064"/>
              <a:chOff x="1200760" y="3842075"/>
              <a:chExt cx="1784148" cy="178414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200760" y="3842075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44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331074" y="3972389"/>
                <a:ext cx="1523519" cy="1523519"/>
              </a:xfrm>
              <a:prstGeom prst="ellipse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440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4" name="文本框 168"/>
            <p:cNvSpPr txBox="1"/>
            <p:nvPr/>
          </p:nvSpPr>
          <p:spPr>
            <a:xfrm>
              <a:off x="2921917" y="2490948"/>
              <a:ext cx="1415526" cy="107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72780" y="2869236"/>
            <a:ext cx="4720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Advantages of Kafka Eagle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5523803" y="-899241"/>
            <a:ext cx="2901652" cy="2901652"/>
          </a:xfrm>
          <a:prstGeom prst="line">
            <a:avLst/>
          </a:prstGeom>
          <a:ln w="25400">
            <a:solidFill>
              <a:srgbClr val="F7BA3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68344" y="-236562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596336" y="1131590"/>
            <a:ext cx="1979712" cy="1979712"/>
          </a:xfrm>
          <a:prstGeom prst="line">
            <a:avLst/>
          </a:prstGeom>
          <a:ln w="25400">
            <a:solidFill>
              <a:srgbClr val="DA63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948264" y="3795886"/>
            <a:ext cx="1656184" cy="1656184"/>
          </a:xfrm>
          <a:prstGeom prst="line">
            <a:avLst/>
          </a:prstGeom>
          <a:ln w="25400">
            <a:solidFill>
              <a:srgbClr val="2FB6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292080" y="4659982"/>
            <a:ext cx="767730" cy="767730"/>
          </a:xfrm>
          <a:prstGeom prst="line">
            <a:avLst/>
          </a:prstGeom>
          <a:ln w="25400">
            <a:solidFill>
              <a:srgbClr val="DA634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256186" y="2178635"/>
            <a:ext cx="1080120" cy="1080120"/>
          </a:xfrm>
          <a:prstGeom prst="line">
            <a:avLst/>
          </a:prstGeom>
          <a:ln w="25400">
            <a:solidFill>
              <a:srgbClr val="ADD07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1219667" y="1948035"/>
            <a:ext cx="6958320" cy="1799228"/>
            <a:chOff x="1260022" y="2163164"/>
            <a:chExt cx="6960165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82" name="Arc 54"/>
            <p:cNvSpPr/>
            <p:nvPr/>
          </p:nvSpPr>
          <p:spPr bwMode="auto">
            <a:xfrm>
              <a:off x="4740104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594" hangingPunct="0">
                <a:defRPr/>
              </a:pPr>
              <a:endParaRPr lang="en-US" sz="1013">
                <a:solidFill>
                  <a:prstClr val="white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3" name="Arc 42"/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594" hangingPunct="0">
                <a:defRPr/>
              </a:pPr>
              <a:endParaRPr lang="en-US" sz="1013">
                <a:solidFill>
                  <a:prstClr val="white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4" name="Arc 40"/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594" hangingPunct="0">
                <a:defRPr/>
              </a:pPr>
              <a:endParaRPr lang="en-US" sz="1013">
                <a:solidFill>
                  <a:prstClr val="white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5" name="Arc 52"/>
            <p:cNvSpPr/>
            <p:nvPr/>
          </p:nvSpPr>
          <p:spPr bwMode="auto">
            <a:xfrm rot="10800000">
              <a:off x="6480146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594" hangingPunct="0">
                <a:defRPr/>
              </a:pPr>
              <a:endParaRPr lang="en-US" sz="1013">
                <a:solidFill>
                  <a:prstClr val="white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67792" y="1318105"/>
            <a:ext cx="1669096" cy="495234"/>
            <a:chOff x="6084168" y="1245454"/>
            <a:chExt cx="1669538" cy="481309"/>
          </a:xfrm>
        </p:grpSpPr>
        <p:sp>
          <p:nvSpPr>
            <p:cNvPr id="87" name="TextBox 86"/>
            <p:cNvSpPr txBox="1"/>
            <p:nvPr/>
          </p:nvSpPr>
          <p:spPr>
            <a:xfrm>
              <a:off x="6084168" y="1514664"/>
              <a:ext cx="1669538" cy="212099"/>
            </a:xfrm>
            <a:prstGeom prst="rect">
              <a:avLst/>
            </a:prstGeom>
            <a:noFill/>
          </p:spPr>
          <p:txBody>
            <a:bodyPr wrap="square" lIns="68552" tIns="34275" rIns="68552" bIns="34275" rtlCol="0">
              <a:spAutoFit/>
            </a:bodyPr>
            <a:lstStyle/>
            <a:p>
              <a:pPr defTabSz="685594">
                <a:lnSpc>
                  <a:spcPct val="130000"/>
                </a:lnSpc>
                <a:defRPr/>
              </a:pPr>
              <a:r>
                <a:rPr lang="en-US" altLang="zh-CN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https://www.kafka-eagle.org/</a:t>
              </a:r>
              <a:endParaRPr lang="zh-CN" altLang="en-US" sz="825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7447" y="1245454"/>
              <a:ext cx="1299902" cy="269210"/>
            </a:xfrm>
            <a:prstGeom prst="rect">
              <a:avLst/>
            </a:prstGeom>
            <a:noFill/>
          </p:spPr>
          <p:txBody>
            <a:bodyPr wrap="square" lIns="68552" tIns="0" rIns="68552" bIns="0" rtlCol="0" anchor="t">
              <a:spAutoFit/>
            </a:bodyPr>
            <a:lstStyle/>
            <a:p>
              <a:pPr defTabSz="685594">
                <a:lnSpc>
                  <a:spcPct val="150000"/>
                </a:lnSpc>
                <a:defRPr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Download</a:t>
              </a:r>
              <a:endPara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015408" y="3733253"/>
            <a:ext cx="1669096" cy="465290"/>
            <a:chOff x="6084168" y="1274556"/>
            <a:chExt cx="1669538" cy="452207"/>
          </a:xfrm>
        </p:grpSpPr>
        <p:sp>
          <p:nvSpPr>
            <p:cNvPr id="90" name="TextBox 89"/>
            <p:cNvSpPr txBox="1"/>
            <p:nvPr/>
          </p:nvSpPr>
          <p:spPr>
            <a:xfrm>
              <a:off x="6084168" y="1514664"/>
              <a:ext cx="1669538" cy="212099"/>
            </a:xfrm>
            <a:prstGeom prst="rect">
              <a:avLst/>
            </a:prstGeom>
            <a:noFill/>
          </p:spPr>
          <p:txBody>
            <a:bodyPr wrap="square" lIns="68552" tIns="34275" rIns="68552" bIns="34275" rtlCol="0">
              <a:spAutoFit/>
            </a:bodyPr>
            <a:lstStyle/>
            <a:p>
              <a:pPr defTabSz="685594">
                <a:lnSpc>
                  <a:spcPct val="130000"/>
                </a:lnSpc>
                <a:defRPr/>
              </a:pPr>
              <a:r>
                <a:rPr lang="en-US" altLang="zh-CN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https://docs.kafka-eagle.org/</a:t>
              </a:r>
              <a:endParaRPr lang="zh-CN" altLang="en-US" sz="825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32344" y="1274556"/>
              <a:ext cx="1008112" cy="269210"/>
            </a:xfrm>
            <a:prstGeom prst="rect">
              <a:avLst/>
            </a:prstGeom>
            <a:noFill/>
          </p:spPr>
          <p:txBody>
            <a:bodyPr wrap="square" lIns="68552" tIns="0" rIns="68552" bIns="0" rtlCol="0" anchor="t">
              <a:spAutoFit/>
            </a:bodyPr>
            <a:lstStyle/>
            <a:p>
              <a:pPr defTabSz="685594">
                <a:lnSpc>
                  <a:spcPct val="150000"/>
                </a:lnSpc>
                <a:defRPr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Install</a:t>
              </a:r>
              <a:endPara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698827" y="1348049"/>
            <a:ext cx="1669096" cy="465290"/>
            <a:chOff x="6084168" y="1274556"/>
            <a:chExt cx="1669538" cy="452207"/>
          </a:xfrm>
        </p:grpSpPr>
        <p:sp>
          <p:nvSpPr>
            <p:cNvPr id="93" name="TextBox 92"/>
            <p:cNvSpPr txBox="1"/>
            <p:nvPr/>
          </p:nvSpPr>
          <p:spPr>
            <a:xfrm>
              <a:off x="6084168" y="1514664"/>
              <a:ext cx="1669538" cy="212099"/>
            </a:xfrm>
            <a:prstGeom prst="rect">
              <a:avLst/>
            </a:prstGeom>
            <a:noFill/>
          </p:spPr>
          <p:txBody>
            <a:bodyPr wrap="square" lIns="68552" tIns="34275" rIns="68552" bIns="34275" rtlCol="0">
              <a:spAutoFit/>
            </a:bodyPr>
            <a:lstStyle/>
            <a:p>
              <a:pPr defTabSz="685594">
                <a:lnSpc>
                  <a:spcPct val="130000"/>
                </a:lnSpc>
                <a:defRPr/>
              </a:pPr>
              <a:r>
                <a:rPr lang="zh-CN" altLang="en-US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</a:t>
              </a:r>
              <a:r>
                <a:rPr lang="en-US" altLang="zh-CN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ke.sh</a:t>
              </a:r>
              <a:r>
                <a:rPr lang="zh-CN" altLang="en-US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</a:t>
              </a:r>
              <a:endParaRPr lang="zh-CN" altLang="en-US" sz="825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532344" y="1274556"/>
              <a:ext cx="1008112" cy="269210"/>
            </a:xfrm>
            <a:prstGeom prst="rect">
              <a:avLst/>
            </a:prstGeom>
            <a:noFill/>
          </p:spPr>
          <p:txBody>
            <a:bodyPr wrap="square" lIns="68552" tIns="0" rIns="68552" bIns="0" rtlCol="0" anchor="t">
              <a:spAutoFit/>
            </a:bodyPr>
            <a:lstStyle/>
            <a:p>
              <a:pPr defTabSz="685594">
                <a:lnSpc>
                  <a:spcPct val="150000"/>
                </a:lnSpc>
                <a:defRPr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QuickStart</a:t>
              </a:r>
              <a:endPara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1737" y="3733256"/>
            <a:ext cx="1669096" cy="465290"/>
            <a:chOff x="6084168" y="1274556"/>
            <a:chExt cx="1669538" cy="452206"/>
          </a:xfrm>
        </p:grpSpPr>
        <p:sp>
          <p:nvSpPr>
            <p:cNvPr id="96" name="TextBox 95"/>
            <p:cNvSpPr txBox="1"/>
            <p:nvPr/>
          </p:nvSpPr>
          <p:spPr>
            <a:xfrm>
              <a:off x="6084168" y="1514664"/>
              <a:ext cx="1669538" cy="212098"/>
            </a:xfrm>
            <a:prstGeom prst="rect">
              <a:avLst/>
            </a:prstGeom>
            <a:noFill/>
          </p:spPr>
          <p:txBody>
            <a:bodyPr wrap="square" lIns="68552" tIns="34275" rIns="68552" bIns="34275" rtlCol="0">
              <a:spAutoFit/>
            </a:bodyPr>
            <a:lstStyle/>
            <a:p>
              <a:pPr algn="ctr" defTabSz="685594">
                <a:lnSpc>
                  <a:spcPct val="130000"/>
                </a:lnSpc>
                <a:defRPr/>
              </a:pPr>
              <a:r>
                <a:rPr lang="de-DE" altLang="zh-CN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http://</a:t>
              </a:r>
              <a:r>
                <a:rPr lang="en-US" altLang="zh-CN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de-DE" altLang="zh-CN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  <a:r>
                <a:rPr lang="en-US" altLang="zh-CN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port</a:t>
              </a:r>
              <a:r>
                <a:rPr lang="de-DE" altLang="zh-CN" sz="825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/ke</a:t>
              </a:r>
              <a:endParaRPr lang="zh-CN" altLang="en-US" sz="825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32344" y="1274556"/>
              <a:ext cx="1008112" cy="237490"/>
            </a:xfrm>
            <a:prstGeom prst="rect">
              <a:avLst/>
            </a:prstGeom>
            <a:noFill/>
          </p:spPr>
          <p:txBody>
            <a:bodyPr wrap="square" lIns="68552" tIns="0" rIns="68552" bIns="0" rtlCol="0" anchor="t">
              <a:spAutoFit/>
            </a:bodyPr>
            <a:lstStyle/>
            <a:p>
              <a:pPr defTabSz="685594">
                <a:lnSpc>
                  <a:spcPct val="150000"/>
                </a:lnSpc>
                <a:defRPr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Visit</a:t>
              </a:r>
              <a:endPara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517419" y="2248810"/>
            <a:ext cx="1206277" cy="1206521"/>
            <a:chOff x="2201071" y="3406041"/>
            <a:chExt cx="1805286" cy="1805938"/>
          </a:xfrm>
        </p:grpSpPr>
        <p:grpSp>
          <p:nvGrpSpPr>
            <p:cNvPr id="99" name="组合 98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03" name="同心圆 10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594">
                    <a:defRPr/>
                  </a:pPr>
                  <a:endParaRPr lang="zh-CN" altLang="en-US" sz="1013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594">
                    <a:defRPr/>
                  </a:pPr>
                  <a:endParaRPr lang="zh-CN" altLang="en-US" sz="1013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02" name="椭圆 101"/>
              <p:cNvSpPr/>
              <p:nvPr/>
            </p:nvSpPr>
            <p:spPr>
              <a:xfrm>
                <a:off x="4565570" y="2763063"/>
                <a:ext cx="1370299" cy="137079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594">
                  <a:defRPr/>
                </a:pPr>
                <a:endParaRPr lang="zh-CN" altLang="en-US" sz="1013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2480759" y="4123246"/>
              <a:ext cx="1194963" cy="371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594">
                <a:defRPr/>
              </a:pPr>
              <a:r>
                <a:rPr lang="en-US" altLang="zh-CN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</a:t>
              </a:r>
              <a:r>
                <a:rPr lang="zh-CN" altLang="en-US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979444" y="2248810"/>
            <a:ext cx="1206277" cy="1206521"/>
            <a:chOff x="7382260" y="3406041"/>
            <a:chExt cx="1805286" cy="1805938"/>
          </a:xfrm>
        </p:grpSpPr>
        <p:grpSp>
          <p:nvGrpSpPr>
            <p:cNvPr id="106" name="组合 105"/>
            <p:cNvGrpSpPr/>
            <p:nvPr/>
          </p:nvGrpSpPr>
          <p:grpSpPr>
            <a:xfrm>
              <a:off x="738226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10" name="同心圆 10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594">
                    <a:defRPr/>
                  </a:pPr>
                  <a:endParaRPr lang="zh-CN" altLang="en-US" sz="1013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594">
                    <a:defRPr/>
                  </a:pPr>
                  <a:endParaRPr lang="zh-CN" altLang="en-US" sz="1013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09" name="椭圆 108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594">
                  <a:defRPr/>
                </a:pPr>
                <a:endParaRPr lang="zh-CN" altLang="en-US" sz="1013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773098" y="4103313"/>
              <a:ext cx="1023614" cy="371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594">
                <a:defRPr/>
              </a:pPr>
              <a:r>
                <a:rPr lang="en-US" altLang="zh-CN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</a:t>
              </a:r>
              <a:r>
                <a:rPr lang="zh-CN" altLang="en-US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0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261411" y="2248810"/>
            <a:ext cx="1206277" cy="1206521"/>
            <a:chOff x="4811090" y="3406041"/>
            <a:chExt cx="1805286" cy="1805938"/>
          </a:xfrm>
        </p:grpSpPr>
        <p:grpSp>
          <p:nvGrpSpPr>
            <p:cNvPr id="113" name="组合 112"/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17" name="同心圆 11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594">
                    <a:defRPr/>
                  </a:pPr>
                  <a:endParaRPr lang="zh-CN" altLang="en-US" sz="1013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594">
                    <a:defRPr/>
                  </a:pPr>
                  <a:endParaRPr lang="zh-CN" altLang="en-US" sz="1013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16" name="椭圆 11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594">
                  <a:defRPr/>
                </a:pPr>
                <a:endParaRPr lang="zh-CN" altLang="en-US" sz="1013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5201928" y="4089059"/>
              <a:ext cx="1023614" cy="37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594">
                <a:defRPr/>
              </a:pPr>
              <a:r>
                <a:rPr lang="en-US" altLang="zh-CN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2</a:t>
              </a:r>
              <a:endParaRPr lang="zh-CN" altLang="en-US" sz="10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705060" y="2248810"/>
            <a:ext cx="1206277" cy="1206521"/>
            <a:chOff x="9964778" y="3406041"/>
            <a:chExt cx="1805286" cy="180593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9964778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24" name="同心圆 12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594">
                    <a:defRPr/>
                  </a:pPr>
                  <a:endParaRPr lang="zh-CN" altLang="en-US" sz="1013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594">
                    <a:defRPr/>
                  </a:pPr>
                  <a:endParaRPr lang="zh-CN" altLang="en-US" sz="1013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23" name="椭圆 12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594">
                  <a:defRPr/>
                </a:pPr>
                <a:endParaRPr lang="zh-CN" altLang="en-US" sz="1013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10412616" y="4089059"/>
              <a:ext cx="1023614" cy="37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594">
                <a:defRPr/>
              </a:pPr>
              <a:r>
                <a:rPr lang="en-US" altLang="zh-CN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</a:t>
              </a:r>
              <a:r>
                <a:rPr lang="zh-CN" altLang="en-US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27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2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2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31"/>
          <p:cNvCxnSpPr/>
          <p:nvPr/>
        </p:nvCxnSpPr>
        <p:spPr>
          <a:xfrm flipV="1">
            <a:off x="4578074" y="2478462"/>
            <a:ext cx="912552" cy="1425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30"/>
          <p:cNvCxnSpPr/>
          <p:nvPr/>
        </p:nvCxnSpPr>
        <p:spPr>
          <a:xfrm flipH="1" flipV="1">
            <a:off x="3624930" y="2427785"/>
            <a:ext cx="661811" cy="12454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822569" y="4046909"/>
            <a:ext cx="175550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578075" y="4046909"/>
            <a:ext cx="175550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4570625" y="2138128"/>
            <a:ext cx="7453" cy="190878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2955161" y="3056554"/>
            <a:ext cx="1277120" cy="75738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756547" y="3050495"/>
            <a:ext cx="1423614" cy="9560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620583" y="3524162"/>
            <a:ext cx="985296" cy="100082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39" tIns="56119" rIns="112239" bIns="56119" rtlCol="0" anchor="ctr"/>
          <a:lstStyle/>
          <a:p>
            <a:pPr algn="ctr" defTabSz="914126">
              <a:defRPr/>
            </a:pPr>
            <a:endParaRPr lang="zh-CN" altLang="en-US" sz="17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81239" y="3875573"/>
            <a:ext cx="1062858" cy="298000"/>
          </a:xfrm>
          <a:prstGeom prst="rect">
            <a:avLst/>
          </a:prstGeom>
          <a:noFill/>
        </p:spPr>
        <p:txBody>
          <a:bodyPr wrap="square" lIns="112239" tIns="56119" rIns="112239" bIns="56119" rtlCol="0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Dashboard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631846" y="2921757"/>
            <a:ext cx="1871630" cy="2673396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7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7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3836033" y="3688295"/>
            <a:ext cx="14632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Eagle</a:t>
            </a:r>
            <a:endParaRPr lang="zh-CN" altLang="en-US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877671" y="2228962"/>
            <a:ext cx="985296" cy="100082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39" tIns="56119" rIns="112239" bIns="56119" rtlCol="0" anchor="ctr"/>
          <a:lstStyle/>
          <a:p>
            <a:pPr algn="ctr" defTabSz="914126">
              <a:defRPr/>
            </a:pPr>
            <a:endParaRPr lang="zh-CN" altLang="en-US" sz="17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090605" y="946575"/>
            <a:ext cx="985296" cy="1000823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39" tIns="56119" rIns="112239" bIns="56119" rtlCol="0" anchor="ctr"/>
          <a:lstStyle/>
          <a:p>
            <a:pPr algn="ctr" defTabSz="914126">
              <a:defRPr/>
            </a:pPr>
            <a:endParaRPr lang="zh-CN" altLang="en-US" sz="17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332654" y="2229343"/>
            <a:ext cx="985296" cy="1000823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39" tIns="56119" rIns="112239" bIns="56119" rtlCol="0" anchor="ctr"/>
          <a:lstStyle/>
          <a:p>
            <a:pPr algn="ctr" defTabSz="914126">
              <a:defRPr/>
            </a:pPr>
            <a:endParaRPr lang="zh-CN" altLang="en-US" sz="17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456290" y="3524162"/>
            <a:ext cx="985296" cy="1000823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39" tIns="56119" rIns="112239" bIns="56119" rtlCol="0" anchor="ctr"/>
          <a:lstStyle/>
          <a:p>
            <a:pPr algn="ctr" defTabSz="914126">
              <a:defRPr/>
            </a:pPr>
            <a:endParaRPr lang="zh-CN" altLang="en-US" sz="17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4984" y="2583508"/>
            <a:ext cx="890669" cy="298000"/>
          </a:xfrm>
          <a:prstGeom prst="rect">
            <a:avLst/>
          </a:prstGeom>
          <a:noFill/>
        </p:spPr>
        <p:txBody>
          <a:bodyPr wrap="square" lIns="112239" tIns="56119" rIns="112239" bIns="56119" rtlCol="0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32740" y="1302052"/>
            <a:ext cx="890669" cy="298000"/>
          </a:xfrm>
          <a:prstGeom prst="rect">
            <a:avLst/>
          </a:prstGeom>
          <a:noFill/>
        </p:spPr>
        <p:txBody>
          <a:bodyPr wrap="square" lIns="112239" tIns="56119" rIns="112239" bIns="56119" rtlCol="0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79967" y="2559551"/>
            <a:ext cx="890669" cy="298000"/>
          </a:xfrm>
          <a:prstGeom prst="rect">
            <a:avLst/>
          </a:prstGeom>
          <a:noFill/>
        </p:spPr>
        <p:txBody>
          <a:bodyPr wrap="square" lIns="112239" tIns="56119" rIns="112239" bIns="56119" rtlCol="0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Alarm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03744" y="3857572"/>
            <a:ext cx="890669" cy="298000"/>
          </a:xfrm>
          <a:prstGeom prst="rect">
            <a:avLst/>
          </a:prstGeom>
          <a:noFill/>
        </p:spPr>
        <p:txBody>
          <a:bodyPr wrap="square" lIns="112239" tIns="56119" rIns="112239" bIns="56119" rtlCol="0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56755" y="1060053"/>
            <a:ext cx="2912693" cy="500137"/>
            <a:chOff x="539552" y="1182027"/>
            <a:chExt cx="2913592" cy="500290"/>
          </a:xfrm>
        </p:grpSpPr>
        <p:sp>
          <p:nvSpPr>
            <p:cNvPr id="75" name="TextBox 74"/>
            <p:cNvSpPr txBox="1"/>
            <p:nvPr/>
          </p:nvSpPr>
          <p:spPr>
            <a:xfrm>
              <a:off x="728900" y="1182027"/>
              <a:ext cx="2724244" cy="500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defTabSz="914126">
                <a:defRPr/>
              </a:pPr>
              <a:r>
                <a:rPr lang="en-US" altLang="zh-CN" dirty="0">
                  <a:solidFill>
                    <a:prstClr val="white"/>
                  </a:solidFill>
                </a:rPr>
                <a:t>The kafka</a:t>
              </a:r>
              <a:r>
                <a:rPr lang="zh-CN" altLang="en-US" dirty="0">
                  <a:solidFill>
                    <a:prstClr val="white"/>
                  </a:solidFill>
                </a:rPr>
                <a:t> </a:t>
              </a:r>
              <a:r>
                <a:rPr lang="en-US" altLang="zh-CN" dirty="0">
                  <a:solidFill>
                    <a:prstClr val="white"/>
                  </a:solidFill>
                </a:rPr>
                <a:t>eagle</a:t>
              </a:r>
              <a:r>
                <a:rPr lang="zh-CN" altLang="en-US" dirty="0">
                  <a:solidFill>
                    <a:prstClr val="white"/>
                  </a:solidFill>
                </a:rPr>
                <a:t> </a:t>
              </a:r>
              <a:r>
                <a:rPr lang="en-US" altLang="zh-CN" dirty="0">
                  <a:solidFill>
                    <a:prstClr val="white"/>
                  </a:solidFill>
                </a:rPr>
                <a:t>system has favorable </a:t>
              </a:r>
            </a:p>
            <a:p>
              <a:pPr defTabSz="914126">
                <a:defRPr/>
              </a:pPr>
              <a:r>
                <a:rPr lang="en-US" altLang="zh-CN" dirty="0">
                  <a:solidFill>
                    <a:prstClr val="white"/>
                  </a:solidFill>
                </a:rPr>
                <a:t>user interface, powerful </a:t>
              </a:r>
            </a:p>
            <a:p>
              <a:pPr defTabSz="914126">
                <a:defRPr/>
              </a:pPr>
              <a:r>
                <a:rPr lang="en-US" altLang="zh-CN" dirty="0">
                  <a:solidFill>
                    <a:prstClr val="white"/>
                  </a:solidFill>
                </a:rPr>
                <a:t>function modules.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39552" y="1203485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zh-CN" altLang="en-US" sz="17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2809045" y="1338384"/>
            <a:ext cx="985296" cy="1000823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39" tIns="56119" rIns="112239" bIns="56119" rtlCol="0" anchor="ctr"/>
          <a:lstStyle/>
          <a:p>
            <a:pPr algn="ctr" defTabSz="914126">
              <a:defRPr/>
            </a:pPr>
            <a:endParaRPr lang="zh-CN" altLang="en-US" sz="17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TextBox 69"/>
          <p:cNvSpPr txBox="1"/>
          <p:nvPr/>
        </p:nvSpPr>
        <p:spPr>
          <a:xfrm>
            <a:off x="2737842" y="1686661"/>
            <a:ext cx="1135194" cy="298000"/>
          </a:xfrm>
          <a:prstGeom prst="rect">
            <a:avLst/>
          </a:prstGeom>
          <a:noFill/>
        </p:spPr>
        <p:txBody>
          <a:bodyPr wrap="square" lIns="112239" tIns="56119" rIns="112239" bIns="56119" rtlCol="0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Consumers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72165" y="1342666"/>
            <a:ext cx="985296" cy="1000823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39" tIns="56119" rIns="112239" bIns="56119" rtlCol="0" anchor="ctr"/>
          <a:lstStyle/>
          <a:p>
            <a:pPr algn="ctr" defTabSz="914126">
              <a:defRPr/>
            </a:pPr>
            <a:endParaRPr lang="zh-CN" altLang="en-US" sz="17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TextBox 71"/>
          <p:cNvSpPr txBox="1"/>
          <p:nvPr/>
        </p:nvSpPr>
        <p:spPr>
          <a:xfrm>
            <a:off x="5419478" y="1694077"/>
            <a:ext cx="890669" cy="298000"/>
          </a:xfrm>
          <a:prstGeom prst="rect">
            <a:avLst/>
          </a:prstGeom>
          <a:noFill/>
        </p:spPr>
        <p:txBody>
          <a:bodyPr wrap="square" lIns="112239" tIns="56119" rIns="112239" bIns="56119" rtlCol="0">
            <a:spAutoFit/>
          </a:bodyPr>
          <a:lstStyle/>
          <a:p>
            <a:pPr algn="ctr" defTabSz="914126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1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40" grpId="0"/>
      <p:bldP spid="41" grpId="0" animBg="1"/>
      <p:bldP spid="42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24" grpId="0" animBg="1"/>
      <p:bldP spid="25" grpId="0"/>
      <p:bldP spid="38" grpId="0" animBg="1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C2BCF7A-E56D-446A-B3D6-6418B547441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NOodE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TqHR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NOodEm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06h0S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06h0SW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06h0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06h0SZ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06h0Sb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1Kh0Sd92xIjVDAAA2h0AABcAAAB1bml2ZXJzYWwvdW5pdmVyc2FsLnBuZ+2Za1QTV7vHB21fKypITxGUm8JapVVuXrgjqFw9PQIiFwEBeRFQkQSEcAsBW1uwCqQUD7FqSFEqhEsCAolOIEGpib4UkBISJASQNEQmEsA4CbmRM9i+53x41/lw1jof+TC/mdkzs/fzPLOf/37W2t+HhwZvM9xlCADAtuMhAREAsJEMABuUn/wNaTnvsPEKcjLIiQg+BlCGLOeRm4/Sj544CgAd+C3a5I+R+81ZIbE5AGDUv3YYcNBN5wDACn084GhkQeKC8ETLQVjHWZbuVwFqYNIw4Sbq14QvF5odv/iCdi3v5KX63Y4h0n/cC7lhYVLv1DV+7IntMRMyqufrb0A5xVGltNCzWlgZFLRsyPMF7LnsumTr+dNP/5H2490/iD/dzUlx3UYqUc9Dvcqp+F75kHcGmqn6HLHoDHnk7hhprF6edTDCb2Xmal4a0ujxABrZ32oHi/B+KPuPAODKqSanhGDILKl4JBR5DDRG4oruVxnIgjYAQN+XUaSpAmkbfaIaeZL172ON7qDJ2pX9tUjk9Pd1rnOd61znOte5znWuc53rXOc617nO/19OrrztHI5Grn440rABALb7/x8pOlatfmFPak0seP3d2L+F+XQUvR8JjvFTj+BnuQvNghh6JwpNtwaAvgu/bRvpLWU5QQrCtH5VuQkTdCJeXqFiSJlIk01np1EV19hPmwW/9DfudneLEk6BQqEasYsDyxiLbNkkWAFVxNFRxHTXQUxGE46LA4fVNtBMCE493yiwuEVB5dN9CfBkznAbRlRrXTDz9Zj3Yk+OQFyqHiVFs7RiZ36JRjA95VYnKhRVuqNQGrOk4uXabLkuYnRQlIYhVc6vqoZLpw6gzjAXdeD8/sumA+OuwhT8YRrmsHPG6vv3exMbLB0NAL7/goMX54hVifzOdJf0cMsFsHD4qJAe0+u/NBPSSyEB3AUZT3IAGlxNyBd2l4imK5PARaYGxWjdQHei7t6bP41TqnM9rTgnBczZLppKydLr7tTH7fGQ3Xg3iC7JEW3a6ppE5PW4Cs1j8DcMWbvch4bleSDneZRDiiC3m4LRwacpy/LiGPF48FkuxjtuA/COu+kF3m+1QKPGhYIYEkZ+twbEUy83PnlSPSFskt6LJ91ododNt2Di0GrGhTRTj4Qj3LpOz60QqHjs60SlaSyLu806nnYNOftTfH9o0jQP8TdtEflaVHs/aOH0j3cmjrgvwlq2O3OkTNaORGYkletVIRc8aMFY4yUpgdCXVX0evJFPgb5nYyZhQqni8TwPxxvMQUFMGU9nGwB9XNlvq6z8x/W7nofcOuzhXMg3dirfNAcDapd+HsL33jX90e7TfQr2oVQf670AARsolWQqFx5wngcSTkqk2WAGaNIiT41Z+Cz4rKXo/GZgZhZiXBdmKDwhXumHYXrHo3B+UQ2Jv39ShppsVUQOYh96mQaloK04fGG+XQThSbSEUB/Dft//aAilTjB5hLjwKvWtt5AiyN8plC+bg6kbgcaY8pI6uTKcAGa6SOc8gzHjaPpq+adkwqFv6i3c44Oetj5tYG/hjkIyhvdOshA2qwZZqFdA3zxRbmMI5QrOIpZQoOm3uYKZ7bbwj0EuuaIyr29zRg+ZNsEJfTLGNcsYq4fepS4upfbdTjbl72tV3uTO2yWWTvFsZaD0YXZCP22xAYWtOJO3UxNqH2FwpWVpIoPaTR2VtAqMOlF1OQq1lEoXJCflO0QQ+pkip/vxpIEJ+4h9R9x1GXhD0vKmjLJUnyzLbuI+Hht3Svnsk5HrfWAS5P/t8tGn13heVvvdh0/xD3KSvnvtM3zgs3SGtZ1ZbNBhJ+PHjheq1b9/5dxNQGuILx0tAA9iij5QHymk3UImUufAquTj6qLjcFlpj2r6XGGT2MVInjCBwZ0hTvAwHpk7T3qxo8yrsruVl8/46l83mLSngCqmxdFYAn+eBrRqehk9Z3J3Yoh2xcrHjoJjqoegRPQ5/NWCjX6Fw5asPhj4in4JmMl1ki+mQRuhXxrriqC5lSLqATx2VSWJYanHqNF+etVwfmJY4dxP6ajEYCJJ8iUmwZUSShDlzdOetd5JJ4CO3VXyVJEbr4g73G0N5zSy+YoWuTzPAdOLKexdvC2JBZ/TzJ3kushqQ8sEZfFbrvPTMD/dez1JRdcn3grzFj40uDLatGibRx3WTByqCG9Rbr5T5j5dnCOBueUzriU9/NOyZZxep+QT8IBPAP1wmtCHUZFs9MyQo3q4/KTEnbtiuLLrIpGjjm7nudA4tPramNEz3EAWaW/E1/eldfh+WrKnsHhivnYbYDm9pn6KbtV214qsvaaN8lS7CElW88/aFREe6f5RazKz7hfWKkyVXpjrvemK3mbaLO/SQLQXa57u56orB9wCIfPpnXJuUUxTVUgSe2WcKaAJA7kp9wWfC65FzrxBItyeaS5ijIauhXaFMktV8dq3NnTkdw7lV8clFor/ExbbTV4c3xGXsjhr2WB3jdF/RTmSWRPrPuwkd+GpbKvj2HmWo870ZM/oBt7/1i3IF/uPhe+P6ogMKubVsXb5BUcGRseGHqQ0Wsy5WGCTOMrY4F8djQ2mYugn1sLFDZfG0dt4VEUx6jpX3L510GTO9TdsWjrnOvf3zJrMAGgHmqVTQHzEdbXB/paBi2fcjbMYMpXHJQv2iqxrdG1iMmUYVfidsuXg0qCAyr7W+tk2Jj5ucUQiJQ/so6XJE383oWPi5Lzw8v6q5fK/QrYLysPDFHjyM7K8qDaOqgLn+osztD6o7WR9t6XCChEAde7eI9In6t5FHBoeJa3mwjeStLM78D7vnkPe06qhol0dhgzMMCdZ4MLObySu5fzyYfWb+wsZ8j0XbykbqrZbINYcvmc3Xns0up/y8rb+55ce3HyVWZbxX0F1rYDNp++3kTLMBWlan2E+ua8t+aNVLW4y+dJ0SxW36FKu4JxFNbg0EmzTVrJ01abVv8u66Y6P6o8a6YWLE7cbGU4z+4Ty7HE3h8Y7f05WEVYlJgj4c/7cdscfapH/lQwOsGSMsPOD2HPuVhsYVNSd38DCPHJyK6fHvqvM37ZbsZsfPjqU7WuEsa4yJcPjb2gv3Gwx9YqbU6V6XeatvP8Zp+Ogr4lVvw9K6xP6Z2IUzH5vP8GX4MaQscAQq3KI5/K0rUyWNS3G4A83uToo2dbNAmtEohIu3kLndHPMa6u9qKJwkzhBIy2QLHcdPr1oqM0Wis2r4/Dfo7BvbSPs0T3LbLXLVOo12bsFdCkWLvfTJsN0lq4yY+5VOinBhjeYBm+hYJmW97C+qAjWbo79d8KVEwTCWvAvFL97YW+22u//y+z5eAce9sfbaSqzgn0g9M6EiimpKWRep2WrPnl0A6JxPohDwsDCyXIdT5zifL7SRtoeOcp1I8sH+rEcOHKgYoCt6L3UbgyfbuIgaZ1nQq5RXw2Brbip3/KIGqiFShlTiVdI2j/sW8ptSh5V7n6HSWa3gZKBPUg2uMFftZUczxPRdKFvkMS+OxSlZXGlTYIda2qt/KDWf7dB1HrxWxQubVony+djs+eAtjCr2pOnCIOjXNRbNE4aTz/BgV8G7qRDdc7lb+rwnA8K3GaWWFCPI/qmC/M+iHAjqQQUGmk+JddokGKodsUhgXtTnKuczAnztlKBX4iihXLx9v9eyZSIlNCpY5Jmwd/WTIkqHVTeK1cZ2WJsI1h1//r263KbREhD5p+gb0MSVQIJ86cz6U/2BEAN3pN05lWw4rZYGWElw/ZiTv7pe+iybdTAmsuTO2HirzJXjSVG6re2ZlJ7FXGMtUWzRh1zQGgTqhbZ6AsOnoe0l4t1rxvUMYdyVrJwuX/1AmE3C3Pe7U1QMIyBvjHvZ9grHwnBYbBwaDCKaebtEUGVojQ4xUMtUpQlsvYkBb1xUk5hF6F8libB4sg5zUDS6uX4H7JbbFaXyhcQfzi+fzRSGLUjSPgedTpp9KdGx/JdGHDd2CFhj2T2nt4YU3PVDgZLdj1Ev1rbtmsJti5sqBwJRYrQXP7H2jCc32tz5wgMMWZZuAmY8RjSaciaXLbn4klf9tA3yJdevs+NXmUt9iqn1Ayy3+oyXvCFVR0yFeFDrpmDowlmALA0Vj4mMW/W5LEflxW1je7P22FpSRafxgZUvbbFxu71kmrImFspRKeNcLqf5pXa5fku+3AD4Cxdyt2u8eg6yJRJS69tCYT4zwacWT1Fbzs4PP3ttGjC2CMUUj4DTqH/WnqzJaTSqSpgbbux2bd3WUxIotkZAMDMzeYwtFbip78Q/M/txtO6/HZ3U+RFbzLYVYZp4C1RS3UtxO3It1Xkotyt7nbdZaV6zXSLM3PlHnEz0kyJgNMxb/RlY5AemLye3lSMgy+v7WQeDwwNoBw7+81/AVBLAwQUAAIACADUqHRJcD84SUoAAABqAAAAGwAAAHVuaXZlcnNhbC91bml2ZXJzYWwucG5nLnhtbLOxr8jNUShLLSrOzM+zVTLUM1Cyt+PlsikoSi3LTC1XqACKGekZQICSQiUqtzwzpSTDVsnS0BghlpGamZ5RYqtkZmEKF9QHGgkAUEsBAgAAFAACAAgA06h0SRUOrShkBAAABxEAAB0AAAAAAAAAAQAAAAAAAAAAAHVuaXZlcnNhbC9jb21tb25fbWVzc2FnZXMubG5nUEsBAgAAFAACAAgA06h0SQh+CyMpAwAAhgwAACcAAAAAAAAAAQAAAAAAnwQAAHVuaXZlcnNhbC9mbGFzaF9wdWJsaXNoaW5nX3NldHRpbmdzLnhtbFBLAQIAABQAAgAIANOodEm1/AlkugIAAFUKAAAhAAAAAAAAAAEAAAAAAA0IAAB1bml2ZXJzYWwvZmxhc2hfc2tpbl9zZXR0aW5ncy54bWxQSwECAAAUAAIACADTqHRJKpYPZ/4CAACXCwAAJgAAAAAAAAABAAAAAAAGCwAAdW5pdmVyc2FsL2h0bWxfcHVibGlzaGluZ19zZXR0aW5ncy54bWxQSwECAAAUAAIACADTqHRJaHFSkZoBAAAfBgAAHwAAAAAAAAABAAAAAABIDgAAdW5pdmVyc2FsL2h0bWxfc2tpbl9zZXR0aW5ncy5qc1BLAQIAABQAAgAIANOodEk9PC/RwQAAAOUBAAAaAAAAAAAAAAEAAAAAAB8QAAB1bml2ZXJzYWwvaTE4bl9wcmVzZXRzLnhtbFBLAQIAABQAAgAIANOodEma+ZZkawAAAGsAAAAcAAAAAAAAAAEAAAAAABgRAAB1bml2ZXJzYWwvbG9jYWxfc2V0dGluZ3MueG1sUEsBAgAAFAACAAgARJRXRyO0Tvv7AgAAsAgAABQAAAAAAAAAAQAAAAAAvREAAHVuaXZlcnNhbC9wbGF5ZXIueG1sUEsBAgAAFAACAAgA06h0SbCHI/RsAQAA9wIAACkAAAAAAAAAAQAAAAAA6hQAAHVuaXZlcnNhbC9za2luX2N1c3RvbWl6YXRpb25fc2V0dGluZ3MueG1sUEsBAgAAFAACAAgA1Kh0Sd92xIjVDAAA2h0AABcAAAAAAAAAAAAAAAAAnRYAAHVuaXZlcnNhbC91bml2ZXJzYWwucG5nUEsBAgAAFAACAAgA1Kh0SXA/OElKAAAAagAAABsAAAAAAAAAAQAAAAAApyMAAHVuaXZlcnNhbC91bml2ZXJzYWwucG5nLnhtbFBLBQYAAAAACwALAEkDAAAqJAAAAAA="/>
  <p:tag name="ISPRING_PRESENTATION_TITLE" val="BUTU0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520</Words>
  <Application>Microsoft Macintosh PowerPoint</Application>
  <PresentationFormat>全屏显示(16:9)</PresentationFormat>
  <Paragraphs>170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Calibri</vt:lpstr>
      <vt:lpstr>Impact</vt:lpstr>
      <vt:lpstr>Roboto</vt:lpstr>
      <vt:lpstr>等线</vt:lpstr>
      <vt:lpstr>华文黑体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cp:lastModifiedBy>810371213@qq.com</cp:lastModifiedBy>
  <cp:revision>178</cp:revision>
  <cp:lastPrinted>2019-07-14T09:45:00Z</cp:lastPrinted>
  <dcterms:created xsi:type="dcterms:W3CDTF">2016-12-21T16:41:16Z</dcterms:created>
  <dcterms:modified xsi:type="dcterms:W3CDTF">2019-07-14T09:48:56Z</dcterms:modified>
</cp:coreProperties>
</file>