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304" r:id="rId7"/>
    <p:sldId id="305" r:id="rId8"/>
    <p:sldId id="306" r:id="rId9"/>
    <p:sldId id="301" r:id="rId10"/>
    <p:sldId id="286" r:id="rId11"/>
    <p:sldId id="316" r:id="rId12"/>
    <p:sldId id="315" r:id="rId13"/>
    <p:sldId id="312" r:id="rId14"/>
    <p:sldId id="317" r:id="rId15"/>
    <p:sldId id="311" r:id="rId16"/>
    <p:sldId id="313" r:id="rId17"/>
    <p:sldId id="302" r:id="rId18"/>
    <p:sldId id="289" r:id="rId19"/>
    <p:sldId id="303" r:id="rId20"/>
    <p:sldId id="287" r:id="rId21"/>
    <p:sldId id="273" r:id="rId22"/>
    <p:sldId id="262" r:id="rId23"/>
    <p:sldId id="300" r:id="rId24"/>
    <p:sldId id="257" r:id="rId25"/>
    <p:sldId id="258" r:id="rId26"/>
    <p:sldId id="267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64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915566"/>
            <a:ext cx="4032448" cy="1152129"/>
          </a:xfrm>
        </p:spPr>
        <p:txBody>
          <a:bodyPr/>
          <a:lstStyle/>
          <a:p>
            <a:pPr lvl="0"/>
            <a:r>
              <a:rPr lang="en-US" altLang="ko-KR" b="1" i="1" dirty="0" err="1">
                <a:ea typeface="맑은 고딕" pitchFamily="50" charset="-127"/>
              </a:rPr>
              <a:t>AuctionNation</a:t>
            </a:r>
            <a:endParaRPr lang="en-US" altLang="ko-KR" b="1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4032448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Meta 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75370" y="1100458"/>
            <a:ext cx="2592288" cy="607196"/>
            <a:chOff x="2113657" y="4283314"/>
            <a:chExt cx="3647460" cy="6071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040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comentário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 mural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Comentar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um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4399" y="2335268"/>
            <a:ext cx="2592287" cy="596522"/>
            <a:chOff x="2113658" y="4283314"/>
            <a:chExt cx="3647460" cy="59652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79726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preenchendo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Listagem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Leilões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56905" y="3840687"/>
            <a:ext cx="2835575" cy="603269"/>
            <a:chOff x="2113657" y="4228523"/>
            <a:chExt cx="3647460" cy="717736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470230"/>
              <a:ext cx="3647459" cy="476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estatísticas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228523"/>
              <a:ext cx="3647459" cy="329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Obter as estatísticas da aplicação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316B2EE2-18FD-4F89-9F56-1FC7128E6093}"/>
              </a:ext>
            </a:extLst>
          </p:cNvPr>
          <p:cNvSpPr txBox="1"/>
          <p:nvPr/>
        </p:nvSpPr>
        <p:spPr>
          <a:xfrm>
            <a:off x="3049601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25D5A149-3C1D-43F9-B080-70309DA6F791}"/>
              </a:ext>
            </a:extLst>
          </p:cNvPr>
          <p:cNvSpPr txBox="1"/>
          <p:nvPr/>
        </p:nvSpPr>
        <p:spPr>
          <a:xfrm>
            <a:off x="4214495" y="1854508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0C86B346-C2D2-4028-BF0B-25A29E9769DE}"/>
              </a:ext>
            </a:extLst>
          </p:cNvPr>
          <p:cNvSpPr txBox="1"/>
          <p:nvPr/>
        </p:nvSpPr>
        <p:spPr>
          <a:xfrm>
            <a:off x="3049601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333AF09-DAF9-47A4-8ED6-50F68043076F}"/>
              </a:ext>
            </a:extLst>
          </p:cNvPr>
          <p:cNvSpPr txBox="1"/>
          <p:nvPr/>
        </p:nvSpPr>
        <p:spPr>
          <a:xfrm>
            <a:off x="5389240" y="260750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38F0F15-E867-4B19-B386-63FE8CC4DAD0}"/>
              </a:ext>
            </a:extLst>
          </p:cNvPr>
          <p:cNvSpPr txBox="1"/>
          <p:nvPr/>
        </p:nvSpPr>
        <p:spPr>
          <a:xfrm>
            <a:off x="5393446" y="392254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D3F19EA4-0A2E-4681-A3D4-15B32B40FBB2}"/>
              </a:ext>
            </a:extLst>
          </p:cNvPr>
          <p:cNvGrpSpPr/>
          <p:nvPr/>
        </p:nvGrpSpPr>
        <p:grpSpPr>
          <a:xfrm>
            <a:off x="6094400" y="2406408"/>
            <a:ext cx="2592288" cy="812012"/>
            <a:chOff x="2113657" y="4283314"/>
            <a:chExt cx="3647460" cy="812012"/>
          </a:xfrm>
        </p:grpSpPr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33F448CB-1267-4CE6-93E5-E2F2588F2490}"/>
                </a:ext>
              </a:extLst>
            </p:cNvPr>
            <p:cNvSpPr txBox="1"/>
            <p:nvPr/>
          </p:nvSpPr>
          <p:spPr>
            <a:xfrm>
              <a:off x="2113657" y="4541328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Através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código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consultar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existentes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79DEA85D-C8B5-4C54-B2A2-1402B6DBEAE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Pesquisar leilões existentes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id="{0A59AF57-F513-47FB-AF03-0533F12DC93C}"/>
              </a:ext>
            </a:extLst>
          </p:cNvPr>
          <p:cNvGrpSpPr/>
          <p:nvPr/>
        </p:nvGrpSpPr>
        <p:grpSpPr>
          <a:xfrm>
            <a:off x="482327" y="3747552"/>
            <a:ext cx="2592287" cy="944368"/>
            <a:chOff x="2113658" y="4283314"/>
            <a:chExt cx="3647460" cy="944368"/>
          </a:xfrm>
        </p:grpSpPr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230561FE-1544-4214-9561-B49F3E73E9B9}"/>
                </a:ext>
              </a:extLst>
            </p:cNvPr>
            <p:cNvSpPr txBox="1"/>
            <p:nvPr/>
          </p:nvSpPr>
          <p:spPr>
            <a:xfrm>
              <a:off x="2113659" y="4519796"/>
              <a:ext cx="364745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um dado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 data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término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mensagens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trocadas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histórico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1" name="TextBox 28">
              <a:extLst>
                <a:ext uri="{FF2B5EF4-FFF2-40B4-BE49-F238E27FC236}">
                  <a16:creationId xmlns:a16="http://schemas.microsoft.com/office/drawing/2014/main" id="{0B765E6F-905C-4568-9DDA-6F1DD79EFF7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Consulta dos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detalhes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0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Fecho de um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Criação de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435246"/>
            <a:ext cx="2592287" cy="950513"/>
            <a:chOff x="2113658" y="4190981"/>
            <a:chExt cx="3647460" cy="950513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190981"/>
              <a:ext cx="36474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Alteração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das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propriedades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um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Licitação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um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767393"/>
            <a:ext cx="23910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5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Eliminação de utilizador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Criação de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artigo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utilizador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767393"/>
            <a:ext cx="23910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Conflitos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2000" b="1" dirty="0" err="1">
                <a:cs typeface="Arial" pitchFamily="34" charset="0"/>
              </a:rPr>
              <a:t>Concorrência</a:t>
            </a:r>
            <a:endParaRPr lang="ko-KR" altLang="en-US" sz="2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613505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Soluções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1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Tecnologias</a:t>
            </a:r>
            <a:r>
              <a:rPr lang="en-US" altLang="ko-KR" dirty="0"/>
              <a:t> </a:t>
            </a:r>
            <a:r>
              <a:rPr lang="en-US" altLang="ko-KR" dirty="0" err="1"/>
              <a:t>usadas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dirty="0" err="1"/>
              <a:t>Tecnologias</a:t>
            </a:r>
            <a:r>
              <a:rPr lang="en-US" altLang="ko-KR" dirty="0"/>
              <a:t> </a:t>
            </a:r>
            <a:r>
              <a:rPr lang="en-US" altLang="ko-KR" dirty="0" err="1"/>
              <a:t>utilizadas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1862156"/>
            <a:ext cx="1080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Sistema de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Gestão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de Base de Dados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2147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altLang="ko-KR" sz="1200" b="1" dirty="0">
                <a:solidFill>
                  <a:schemeClr val="accent1"/>
                </a:solidFill>
                <a:cs typeface="Arial" pitchFamily="34" charset="0"/>
              </a:rPr>
              <a:t>Interface SQL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288885"/>
            <a:ext cx="10801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accent3"/>
                </a:solidFill>
                <a:cs typeface="Arial" pitchFamily="34" charset="0"/>
              </a:rPr>
              <a:t>Framework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para a </a:t>
            </a:r>
            <a:r>
              <a:rPr lang="en-US" altLang="ko-KR" sz="1200" b="1" i="1" dirty="0">
                <a:solidFill>
                  <a:schemeClr val="accent3"/>
                </a:solidFill>
                <a:cs typeface="Arial" pitchFamily="34" charset="0"/>
              </a:rPr>
              <a:t>REST API</a:t>
            </a:r>
            <a:endParaRPr lang="ko-KR" altLang="en-US" sz="12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3956082"/>
            <a:ext cx="11881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Linguagem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programação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851670"/>
            <a:ext cx="4102390" cy="771025"/>
            <a:chOff x="803640" y="3362835"/>
            <a:chExt cx="2059657" cy="77102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SGBD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aulas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práticas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Bases de Dados.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Suporta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propriedades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ACID e PL/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pgSQL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Compatível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maioria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linguagens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middleware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PostgreSQL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84657" y="2605506"/>
            <a:ext cx="4175775" cy="463248"/>
            <a:chOff x="803640" y="3362835"/>
            <a:chExt cx="2059657" cy="46324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JBDC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</a:t>
              </a:r>
              <a:r>
                <a:rPr lang="en-US" altLang="ko-KR" sz="1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056" y="2314198"/>
            <a:ext cx="4283968" cy="473576"/>
          </a:xfrm>
        </p:spPr>
        <p:txBody>
          <a:bodyPr/>
          <a:lstStyle/>
          <a:p>
            <a:r>
              <a:rPr lang="en-US" altLang="ko-KR" dirty="0"/>
              <a:t>Plano de </a:t>
            </a:r>
            <a:r>
              <a:rPr lang="en-US" altLang="ko-KR" dirty="0" err="1"/>
              <a:t>desenvolvimento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2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Planeamento</a:t>
            </a:r>
            <a:r>
              <a:rPr lang="en-US" altLang="ko-KR" dirty="0"/>
              <a:t> de </a:t>
            </a:r>
            <a:r>
              <a:rPr lang="en-US" altLang="ko-KR" dirty="0" err="1"/>
              <a:t>tarefas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6061" y="167183"/>
            <a:ext cx="7200800" cy="576064"/>
          </a:xfrm>
        </p:spPr>
        <p:txBody>
          <a:bodyPr/>
          <a:lstStyle/>
          <a:p>
            <a:r>
              <a:rPr lang="pt-PT" altLang="ko-KR" dirty="0"/>
              <a:t>Linha</a:t>
            </a:r>
            <a:r>
              <a:rPr lang="en-US" altLang="ko-KR" dirty="0"/>
              <a:t> </a:t>
            </a:r>
            <a:r>
              <a:rPr lang="pt-PT" altLang="ko-KR" dirty="0"/>
              <a:t>cronológica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531" y="4215006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5" name="Oval 4"/>
          <p:cNvSpPr/>
          <p:nvPr/>
        </p:nvSpPr>
        <p:spPr>
          <a:xfrm>
            <a:off x="401368" y="413888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6" name="Oval 5"/>
          <p:cNvSpPr/>
          <p:nvPr/>
        </p:nvSpPr>
        <p:spPr>
          <a:xfrm>
            <a:off x="1100976" y="413888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7" name="Oval 6"/>
          <p:cNvSpPr/>
          <p:nvPr/>
        </p:nvSpPr>
        <p:spPr>
          <a:xfrm>
            <a:off x="1860443" y="414410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8" name="Oval 7"/>
          <p:cNvSpPr/>
          <p:nvPr/>
        </p:nvSpPr>
        <p:spPr>
          <a:xfrm>
            <a:off x="2704173" y="413888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9" name="Oval 8"/>
          <p:cNvSpPr/>
          <p:nvPr/>
        </p:nvSpPr>
        <p:spPr>
          <a:xfrm>
            <a:off x="3466607" y="4161006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188710" y="1564933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1624478" y="2835314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2476414" y="2234728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3232607" y="1565176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cxnSpLocks/>
            <a:stCxn id="16" idx="6"/>
            <a:endCxn id="5" idx="0"/>
          </p:cNvCxnSpPr>
          <p:nvPr/>
        </p:nvCxnSpPr>
        <p:spPr>
          <a:xfrm flipH="1">
            <a:off x="491368" y="2212933"/>
            <a:ext cx="21342" cy="1925949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22" idx="6"/>
            <a:endCxn id="7" idx="0"/>
          </p:cNvCxnSpPr>
          <p:nvPr/>
        </p:nvCxnSpPr>
        <p:spPr>
          <a:xfrm>
            <a:off x="1948478" y="3483314"/>
            <a:ext cx="1965" cy="66079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28" idx="6"/>
            <a:endCxn id="9" idx="0"/>
          </p:cNvCxnSpPr>
          <p:nvPr/>
        </p:nvCxnSpPr>
        <p:spPr>
          <a:xfrm>
            <a:off x="3556607" y="2213176"/>
            <a:ext cx="0" cy="194783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19" idx="6"/>
            <a:endCxn id="6" idx="0"/>
          </p:cNvCxnSpPr>
          <p:nvPr/>
        </p:nvCxnSpPr>
        <p:spPr>
          <a:xfrm flipH="1">
            <a:off x="1190976" y="2882728"/>
            <a:ext cx="8695" cy="125615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stCxn id="25" idx="6"/>
            <a:endCxn id="8" idx="0"/>
          </p:cNvCxnSpPr>
          <p:nvPr/>
        </p:nvCxnSpPr>
        <p:spPr>
          <a:xfrm flipH="1">
            <a:off x="2794173" y="2882728"/>
            <a:ext cx="6241" cy="12561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61">
            <a:extLst>
              <a:ext uri="{FF2B5EF4-FFF2-40B4-BE49-F238E27FC236}">
                <a16:creationId xmlns:a16="http://schemas.microsoft.com/office/drawing/2014/main" id="{CB65BE4D-9800-4167-B704-73A490CEB638}"/>
              </a:ext>
            </a:extLst>
          </p:cNvPr>
          <p:cNvGrpSpPr/>
          <p:nvPr/>
        </p:nvGrpSpPr>
        <p:grpSpPr>
          <a:xfrm>
            <a:off x="178413" y="2885914"/>
            <a:ext cx="753380" cy="541829"/>
            <a:chOff x="-82239" y="2470652"/>
            <a:chExt cx="1239345" cy="686484"/>
          </a:xfrm>
        </p:grpSpPr>
        <p:sp>
          <p:nvSpPr>
            <p:cNvPr id="78" name="Rectangle 62">
              <a:extLst>
                <a:ext uri="{FF2B5EF4-FFF2-40B4-BE49-F238E27FC236}">
                  <a16:creationId xmlns:a16="http://schemas.microsoft.com/office/drawing/2014/main" id="{39C7EC38-8BFD-450A-9836-281B800305DF}"/>
                </a:ext>
              </a:extLst>
            </p:cNvPr>
            <p:cNvSpPr/>
            <p:nvPr/>
          </p:nvSpPr>
          <p:spPr>
            <a:xfrm>
              <a:off x="15005" y="2470652"/>
              <a:ext cx="1142101" cy="662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9" name="TextBox 65">
              <a:extLst>
                <a:ext uri="{FF2B5EF4-FFF2-40B4-BE49-F238E27FC236}">
                  <a16:creationId xmlns:a16="http://schemas.microsoft.com/office/drawing/2014/main" id="{8DDABFF1-A98B-453A-A83C-F68A1A8421E3}"/>
                </a:ext>
              </a:extLst>
            </p:cNvPr>
            <p:cNvSpPr txBox="1"/>
            <p:nvPr/>
          </p:nvSpPr>
          <p:spPr>
            <a:xfrm>
              <a:off x="-82239" y="2494229"/>
              <a:ext cx="1189505" cy="662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Discussão e esboços das primeiras abordagens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875671" y="2234728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83" name="Group 61">
            <a:extLst>
              <a:ext uri="{FF2B5EF4-FFF2-40B4-BE49-F238E27FC236}">
                <a16:creationId xmlns:a16="http://schemas.microsoft.com/office/drawing/2014/main" id="{8B11D17D-91E2-46DC-8276-6AEFCC84B75C}"/>
              </a:ext>
            </a:extLst>
          </p:cNvPr>
          <p:cNvGrpSpPr/>
          <p:nvPr/>
        </p:nvGrpSpPr>
        <p:grpSpPr>
          <a:xfrm>
            <a:off x="812748" y="3444180"/>
            <a:ext cx="707000" cy="329378"/>
            <a:chOff x="600902" y="2551347"/>
            <a:chExt cx="848760" cy="509775"/>
          </a:xfrm>
        </p:grpSpPr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A156633D-72D2-4370-B441-3ABA9BA0A230}"/>
                </a:ext>
              </a:extLst>
            </p:cNvPr>
            <p:cNvSpPr/>
            <p:nvPr/>
          </p:nvSpPr>
          <p:spPr>
            <a:xfrm>
              <a:off x="721310" y="2551347"/>
              <a:ext cx="646202" cy="42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85" name="TextBox 65">
              <a:extLst>
                <a:ext uri="{FF2B5EF4-FFF2-40B4-BE49-F238E27FC236}">
                  <a16:creationId xmlns:a16="http://schemas.microsoft.com/office/drawing/2014/main" id="{41F5AAB3-CD4A-423A-A824-D8E7BBE411B4}"/>
                </a:ext>
              </a:extLst>
            </p:cNvPr>
            <p:cNvSpPr txBox="1"/>
            <p:nvPr/>
          </p:nvSpPr>
          <p:spPr>
            <a:xfrm>
              <a:off x="600902" y="2584779"/>
              <a:ext cx="848760" cy="47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Desenho do modelo </a:t>
              </a:r>
              <a:r>
                <a:rPr lang="pt-PT" altLang="ko-KR" sz="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ER</a:t>
              </a:r>
              <a:endParaRPr lang="ko-KR" altLang="en-US" sz="7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2" name="Group 61">
            <a:extLst>
              <a:ext uri="{FF2B5EF4-FFF2-40B4-BE49-F238E27FC236}">
                <a16:creationId xmlns:a16="http://schemas.microsoft.com/office/drawing/2014/main" id="{E046E5A5-7EFE-420C-8629-68095A44C5EA}"/>
              </a:ext>
            </a:extLst>
          </p:cNvPr>
          <p:cNvGrpSpPr/>
          <p:nvPr/>
        </p:nvGrpSpPr>
        <p:grpSpPr>
          <a:xfrm>
            <a:off x="1479222" y="3729727"/>
            <a:ext cx="1131765" cy="361488"/>
            <a:chOff x="-282214" y="2556881"/>
            <a:chExt cx="1160930" cy="372349"/>
          </a:xfrm>
        </p:grpSpPr>
        <p:sp>
          <p:nvSpPr>
            <p:cNvPr id="93" name="Rectangle 62">
              <a:extLst>
                <a:ext uri="{FF2B5EF4-FFF2-40B4-BE49-F238E27FC236}">
                  <a16:creationId xmlns:a16="http://schemas.microsoft.com/office/drawing/2014/main" id="{B9566A3C-55A6-4CA9-8475-CEBEF2E08B9E}"/>
                </a:ext>
              </a:extLst>
            </p:cNvPr>
            <p:cNvSpPr/>
            <p:nvPr/>
          </p:nvSpPr>
          <p:spPr>
            <a:xfrm>
              <a:off x="-200338" y="2562383"/>
              <a:ext cx="986445" cy="366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94" name="TextBox 65">
              <a:extLst>
                <a:ext uri="{FF2B5EF4-FFF2-40B4-BE49-F238E27FC236}">
                  <a16:creationId xmlns:a16="http://schemas.microsoft.com/office/drawing/2014/main" id="{00C859B6-E2D8-4E0D-8610-FC25353D465E}"/>
                </a:ext>
              </a:extLst>
            </p:cNvPr>
            <p:cNvSpPr txBox="1"/>
            <p:nvPr/>
          </p:nvSpPr>
          <p:spPr>
            <a:xfrm>
              <a:off x="-282214" y="2556881"/>
              <a:ext cx="1160930" cy="33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Investigação sobre as tecnologias a utilizar</a:t>
              </a:r>
              <a:endParaRPr lang="ko-KR" altLang="en-US" sz="7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61">
            <a:extLst>
              <a:ext uri="{FF2B5EF4-FFF2-40B4-BE49-F238E27FC236}">
                <a16:creationId xmlns:a16="http://schemas.microsoft.com/office/drawing/2014/main" id="{E6D6CA44-D845-413E-935D-26A5E69E83BE}"/>
              </a:ext>
            </a:extLst>
          </p:cNvPr>
          <p:cNvGrpSpPr/>
          <p:nvPr/>
        </p:nvGrpSpPr>
        <p:grpSpPr>
          <a:xfrm>
            <a:off x="2377208" y="3416729"/>
            <a:ext cx="999929" cy="356909"/>
            <a:chOff x="-29740" y="2548541"/>
            <a:chExt cx="1333345" cy="484990"/>
          </a:xfrm>
        </p:grpSpPr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7FCF8E38-4FC3-4B16-BFD2-0393A4CD3E3E}"/>
                </a:ext>
              </a:extLst>
            </p:cNvPr>
            <p:cNvSpPr/>
            <p:nvPr/>
          </p:nvSpPr>
          <p:spPr>
            <a:xfrm>
              <a:off x="30393" y="2548541"/>
              <a:ext cx="1068648" cy="48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2" name="TextBox 65">
              <a:extLst>
                <a:ext uri="{FF2B5EF4-FFF2-40B4-BE49-F238E27FC236}">
                  <a16:creationId xmlns:a16="http://schemas.microsoft.com/office/drawing/2014/main" id="{F6178537-D3D8-48FD-B378-6BED821B1ED4}"/>
                </a:ext>
              </a:extLst>
            </p:cNvPr>
            <p:cNvSpPr txBox="1"/>
            <p:nvPr/>
          </p:nvSpPr>
          <p:spPr>
            <a:xfrm>
              <a:off x="-29740" y="2569665"/>
              <a:ext cx="1333345" cy="39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Desenvolvimento da apresentação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7" name="Group 61">
            <a:extLst>
              <a:ext uri="{FF2B5EF4-FFF2-40B4-BE49-F238E27FC236}">
                <a16:creationId xmlns:a16="http://schemas.microsoft.com/office/drawing/2014/main" id="{7CAFF26A-FDE2-4D81-A35D-2255F3973488}"/>
              </a:ext>
            </a:extLst>
          </p:cNvPr>
          <p:cNvGrpSpPr/>
          <p:nvPr/>
        </p:nvGrpSpPr>
        <p:grpSpPr>
          <a:xfrm>
            <a:off x="3083278" y="2900911"/>
            <a:ext cx="1061565" cy="378985"/>
            <a:chOff x="-29740" y="2548541"/>
            <a:chExt cx="1338743" cy="484990"/>
          </a:xfrm>
        </p:grpSpPr>
        <p:sp>
          <p:nvSpPr>
            <p:cNvPr id="108" name="Rectangle 62">
              <a:extLst>
                <a:ext uri="{FF2B5EF4-FFF2-40B4-BE49-F238E27FC236}">
                  <a16:creationId xmlns:a16="http://schemas.microsoft.com/office/drawing/2014/main" id="{43ED5381-9520-4EA2-9F37-A646E5B41EFF}"/>
                </a:ext>
              </a:extLst>
            </p:cNvPr>
            <p:cNvSpPr/>
            <p:nvPr/>
          </p:nvSpPr>
          <p:spPr>
            <a:xfrm>
              <a:off x="116317" y="2548541"/>
              <a:ext cx="1192686" cy="48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9" name="TextBox 65">
              <a:extLst>
                <a:ext uri="{FF2B5EF4-FFF2-40B4-BE49-F238E27FC236}">
                  <a16:creationId xmlns:a16="http://schemas.microsoft.com/office/drawing/2014/main" id="{6F8B1540-266D-4ECC-8C48-DC40ABC1D36F}"/>
                </a:ext>
              </a:extLst>
            </p:cNvPr>
            <p:cNvSpPr txBox="1"/>
            <p:nvPr/>
          </p:nvSpPr>
          <p:spPr>
            <a:xfrm>
              <a:off x="-29740" y="2569665"/>
              <a:ext cx="1333345" cy="39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Estruturação</a:t>
              </a:r>
              <a:r>
                <a:rPr lang="ko-KR" altLang="pt-PT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</a:t>
              </a:r>
              <a:r>
                <a:rPr lang="ko-KR" altLang="pt-PT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camada de dados</a:t>
              </a:r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1C819B11-5C6F-4681-A4DA-91DB957C1691}"/>
              </a:ext>
            </a:extLst>
          </p:cNvPr>
          <p:cNvSpPr/>
          <p:nvPr/>
        </p:nvSpPr>
        <p:spPr>
          <a:xfrm>
            <a:off x="4312800" y="415051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11" name="AutoShape 92">
            <a:extLst>
              <a:ext uri="{FF2B5EF4-FFF2-40B4-BE49-F238E27FC236}">
                <a16:creationId xmlns:a16="http://schemas.microsoft.com/office/drawing/2014/main" id="{4021D95C-5424-4355-B5C2-53B2B13D3A8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4066847" y="2214717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12" name="Straight Connector 33">
            <a:extLst>
              <a:ext uri="{FF2B5EF4-FFF2-40B4-BE49-F238E27FC236}">
                <a16:creationId xmlns:a16="http://schemas.microsoft.com/office/drawing/2014/main" id="{7E5CDD39-596F-4C4E-9904-4C80155E0C4C}"/>
              </a:ext>
            </a:extLst>
          </p:cNvPr>
          <p:cNvCxnSpPr>
            <a:cxnSpLocks/>
            <a:stCxn id="111" idx="6"/>
            <a:endCxn id="110" idx="0"/>
          </p:cNvCxnSpPr>
          <p:nvPr/>
        </p:nvCxnSpPr>
        <p:spPr>
          <a:xfrm>
            <a:off x="4390847" y="2862717"/>
            <a:ext cx="11953" cy="12877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61">
            <a:extLst>
              <a:ext uri="{FF2B5EF4-FFF2-40B4-BE49-F238E27FC236}">
                <a16:creationId xmlns:a16="http://schemas.microsoft.com/office/drawing/2014/main" id="{AEAA73CD-3E5C-4CBC-8A1D-B7B147C455E1}"/>
              </a:ext>
            </a:extLst>
          </p:cNvPr>
          <p:cNvGrpSpPr/>
          <p:nvPr/>
        </p:nvGrpSpPr>
        <p:grpSpPr>
          <a:xfrm>
            <a:off x="3930810" y="3392485"/>
            <a:ext cx="1061565" cy="487986"/>
            <a:chOff x="-29740" y="2548541"/>
            <a:chExt cx="1338743" cy="484990"/>
          </a:xfrm>
        </p:grpSpPr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C57CF257-7E76-45CA-A447-226A0C52C26D}"/>
                </a:ext>
              </a:extLst>
            </p:cNvPr>
            <p:cNvSpPr/>
            <p:nvPr/>
          </p:nvSpPr>
          <p:spPr>
            <a:xfrm>
              <a:off x="116317" y="2548541"/>
              <a:ext cx="1192686" cy="48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15" name="TextBox 65">
              <a:extLst>
                <a:ext uri="{FF2B5EF4-FFF2-40B4-BE49-F238E27FC236}">
                  <a16:creationId xmlns:a16="http://schemas.microsoft.com/office/drawing/2014/main" id="{809A8845-1669-4222-82C1-39DD29F3902E}"/>
                </a:ext>
              </a:extLst>
            </p:cNvPr>
            <p:cNvSpPr txBox="1"/>
            <p:nvPr/>
          </p:nvSpPr>
          <p:spPr>
            <a:xfrm>
              <a:off x="-29740" y="2569665"/>
              <a:ext cx="1333345" cy="41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Desenvolvimento da camada de lógica de negócio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D452451-B2CA-4B8B-A15C-883F65960E12}"/>
              </a:ext>
            </a:extLst>
          </p:cNvPr>
          <p:cNvSpPr/>
          <p:nvPr/>
        </p:nvSpPr>
        <p:spPr>
          <a:xfrm>
            <a:off x="5156777" y="413888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18" name="AutoShape 92">
            <a:extLst>
              <a:ext uri="{FF2B5EF4-FFF2-40B4-BE49-F238E27FC236}">
                <a16:creationId xmlns:a16="http://schemas.microsoft.com/office/drawing/2014/main" id="{0707F6D3-E710-460C-8FBB-BD327A4970F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4901086" y="1562555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19" name="Straight Connector 31">
            <a:extLst>
              <a:ext uri="{FF2B5EF4-FFF2-40B4-BE49-F238E27FC236}">
                <a16:creationId xmlns:a16="http://schemas.microsoft.com/office/drawing/2014/main" id="{9F70CBA8-FE67-4E78-8185-C9E65EF5FB22}"/>
              </a:ext>
            </a:extLst>
          </p:cNvPr>
          <p:cNvCxnSpPr>
            <a:cxnSpLocks/>
            <a:stCxn id="118" idx="6"/>
            <a:endCxn id="117" idx="0"/>
          </p:cNvCxnSpPr>
          <p:nvPr/>
        </p:nvCxnSpPr>
        <p:spPr>
          <a:xfrm>
            <a:off x="5225086" y="2210555"/>
            <a:ext cx="21691" cy="19283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61">
            <a:extLst>
              <a:ext uri="{FF2B5EF4-FFF2-40B4-BE49-F238E27FC236}">
                <a16:creationId xmlns:a16="http://schemas.microsoft.com/office/drawing/2014/main" id="{733FBFE7-E10E-41AA-A20F-454C1648F4C9}"/>
              </a:ext>
            </a:extLst>
          </p:cNvPr>
          <p:cNvGrpSpPr/>
          <p:nvPr/>
        </p:nvGrpSpPr>
        <p:grpSpPr>
          <a:xfrm>
            <a:off x="4763741" y="2852158"/>
            <a:ext cx="1096831" cy="487986"/>
            <a:chOff x="-74214" y="2548541"/>
            <a:chExt cx="1383217" cy="484990"/>
          </a:xfrm>
        </p:grpSpPr>
        <p:sp>
          <p:nvSpPr>
            <p:cNvPr id="123" name="Rectangle 62">
              <a:extLst>
                <a:ext uri="{FF2B5EF4-FFF2-40B4-BE49-F238E27FC236}">
                  <a16:creationId xmlns:a16="http://schemas.microsoft.com/office/drawing/2014/main" id="{AC24EAE2-C1AE-42F6-84F7-3E44A63D059E}"/>
                </a:ext>
              </a:extLst>
            </p:cNvPr>
            <p:cNvSpPr/>
            <p:nvPr/>
          </p:nvSpPr>
          <p:spPr>
            <a:xfrm>
              <a:off x="116317" y="2548541"/>
              <a:ext cx="1192686" cy="48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24" name="TextBox 65">
              <a:extLst>
                <a:ext uri="{FF2B5EF4-FFF2-40B4-BE49-F238E27FC236}">
                  <a16:creationId xmlns:a16="http://schemas.microsoft.com/office/drawing/2014/main" id="{128BC030-290A-4601-B730-EF9591678FFB}"/>
                </a:ext>
              </a:extLst>
            </p:cNvPr>
            <p:cNvSpPr txBox="1"/>
            <p:nvPr/>
          </p:nvSpPr>
          <p:spPr>
            <a:xfrm>
              <a:off x="-74214" y="2575568"/>
              <a:ext cx="1333345" cy="30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Implementação da </a:t>
              </a:r>
              <a:r>
                <a:rPr lang="pt-PT" altLang="ko-KR" sz="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REST API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8" name="Imagem 147">
            <a:extLst>
              <a:ext uri="{FF2B5EF4-FFF2-40B4-BE49-F238E27FC236}">
                <a16:creationId xmlns:a16="http://schemas.microsoft.com/office/drawing/2014/main" id="{CF8B35B8-6584-4C12-8349-8C73E4DC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9525" y="2376488"/>
            <a:ext cx="485928" cy="3302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D40918-830F-4763-A006-91E2E1A8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79" y="2957533"/>
            <a:ext cx="403561" cy="40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D9AEA9-65B9-4B8C-BBF6-32EF1280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54" y="2376488"/>
            <a:ext cx="401526" cy="40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instorm, ceative, discussion, group, light bulb, solve, think icon -  Download on Iconfinder">
            <a:extLst>
              <a:ext uri="{FF2B5EF4-FFF2-40B4-BE49-F238E27FC236}">
                <a16:creationId xmlns:a16="http://schemas.microsoft.com/office/drawing/2014/main" id="{71862191-AC10-4991-A4DB-C7450AA6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8" y="1622476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D05F106-5AED-40D2-9B0A-0E673CA1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700664"/>
            <a:ext cx="394888" cy="39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4FE8060-0D0F-4B5D-B34A-BD9C5ED9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09" y="1714184"/>
            <a:ext cx="362961" cy="3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8432BF6-2D01-498D-9B86-EAC9845D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12" y="2304891"/>
            <a:ext cx="461898" cy="4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6F3207B8-CD97-4EE6-8450-2450A30F5E1A}"/>
              </a:ext>
            </a:extLst>
          </p:cNvPr>
          <p:cNvSpPr/>
          <p:nvPr/>
        </p:nvSpPr>
        <p:spPr>
          <a:xfrm>
            <a:off x="5959569" y="415051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77" name="AutoShape 92">
            <a:extLst>
              <a:ext uri="{FF2B5EF4-FFF2-40B4-BE49-F238E27FC236}">
                <a16:creationId xmlns:a16="http://schemas.microsoft.com/office/drawing/2014/main" id="{4B1A7E6E-DC26-4280-9388-5C91BFD2C27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5713616" y="2214717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78" name="Straight Connector 33">
            <a:extLst>
              <a:ext uri="{FF2B5EF4-FFF2-40B4-BE49-F238E27FC236}">
                <a16:creationId xmlns:a16="http://schemas.microsoft.com/office/drawing/2014/main" id="{E4A4D7AF-5D42-43A0-91BA-4A4927C93460}"/>
              </a:ext>
            </a:extLst>
          </p:cNvPr>
          <p:cNvCxnSpPr>
            <a:cxnSpLocks/>
            <a:stCxn id="177" idx="6"/>
            <a:endCxn id="176" idx="0"/>
          </p:cNvCxnSpPr>
          <p:nvPr/>
        </p:nvCxnSpPr>
        <p:spPr>
          <a:xfrm>
            <a:off x="6037616" y="2862717"/>
            <a:ext cx="11953" cy="12877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>
            <a:extLst>
              <a:ext uri="{FF2B5EF4-FFF2-40B4-BE49-F238E27FC236}">
                <a16:creationId xmlns:a16="http://schemas.microsoft.com/office/drawing/2014/main" id="{A5FAC474-24C9-4CDC-A55D-B843D6247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9" y="2375720"/>
            <a:ext cx="366013" cy="36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61">
            <a:extLst>
              <a:ext uri="{FF2B5EF4-FFF2-40B4-BE49-F238E27FC236}">
                <a16:creationId xmlns:a16="http://schemas.microsoft.com/office/drawing/2014/main" id="{075F1A0C-673A-4015-9FD1-0487303EB3E7}"/>
              </a:ext>
            </a:extLst>
          </p:cNvPr>
          <p:cNvGrpSpPr/>
          <p:nvPr/>
        </p:nvGrpSpPr>
        <p:grpSpPr>
          <a:xfrm>
            <a:off x="5520926" y="3342097"/>
            <a:ext cx="1124109" cy="487986"/>
            <a:chOff x="-108614" y="2548541"/>
            <a:chExt cx="1417617" cy="484990"/>
          </a:xfrm>
        </p:grpSpPr>
        <p:sp>
          <p:nvSpPr>
            <p:cNvPr id="183" name="Rectangle 62">
              <a:extLst>
                <a:ext uri="{FF2B5EF4-FFF2-40B4-BE49-F238E27FC236}">
                  <a16:creationId xmlns:a16="http://schemas.microsoft.com/office/drawing/2014/main" id="{E6597859-D044-4D70-9599-ACA19F215D12}"/>
                </a:ext>
              </a:extLst>
            </p:cNvPr>
            <p:cNvSpPr/>
            <p:nvPr/>
          </p:nvSpPr>
          <p:spPr>
            <a:xfrm>
              <a:off x="116317" y="2548541"/>
              <a:ext cx="1192686" cy="48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4" name="TextBox 65">
              <a:extLst>
                <a:ext uri="{FF2B5EF4-FFF2-40B4-BE49-F238E27FC236}">
                  <a16:creationId xmlns:a16="http://schemas.microsoft.com/office/drawing/2014/main" id="{AC4F6BC1-D948-4D9C-9A56-681EF2819BE0}"/>
                </a:ext>
              </a:extLst>
            </p:cNvPr>
            <p:cNvSpPr txBox="1"/>
            <p:nvPr/>
          </p:nvSpPr>
          <p:spPr>
            <a:xfrm>
              <a:off x="-108614" y="2575725"/>
              <a:ext cx="1333345" cy="41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Desenvolvimento de mecanismos de segurança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8" name="Oval 187">
            <a:extLst>
              <a:ext uri="{FF2B5EF4-FFF2-40B4-BE49-F238E27FC236}">
                <a16:creationId xmlns:a16="http://schemas.microsoft.com/office/drawing/2014/main" id="{FC67C699-543C-44C2-981C-0F3E89522C1D}"/>
              </a:ext>
            </a:extLst>
          </p:cNvPr>
          <p:cNvSpPr/>
          <p:nvPr/>
        </p:nvSpPr>
        <p:spPr>
          <a:xfrm>
            <a:off x="6776446" y="413888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89" name="AutoShape 92">
            <a:extLst>
              <a:ext uri="{FF2B5EF4-FFF2-40B4-BE49-F238E27FC236}">
                <a16:creationId xmlns:a16="http://schemas.microsoft.com/office/drawing/2014/main" id="{2BE3F62F-1066-44DF-83A2-FA136A6B4F5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6536460" y="2835313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90" name="Straight Connector 31">
            <a:extLst>
              <a:ext uri="{FF2B5EF4-FFF2-40B4-BE49-F238E27FC236}">
                <a16:creationId xmlns:a16="http://schemas.microsoft.com/office/drawing/2014/main" id="{AF6E63E7-A007-4370-87A2-9FE494577CB5}"/>
              </a:ext>
            </a:extLst>
          </p:cNvPr>
          <p:cNvCxnSpPr>
            <a:cxnSpLocks/>
            <a:stCxn id="189" idx="6"/>
            <a:endCxn id="188" idx="0"/>
          </p:cNvCxnSpPr>
          <p:nvPr/>
        </p:nvCxnSpPr>
        <p:spPr>
          <a:xfrm>
            <a:off x="6860460" y="3483313"/>
            <a:ext cx="5986" cy="65556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>
            <a:extLst>
              <a:ext uri="{FF2B5EF4-FFF2-40B4-BE49-F238E27FC236}">
                <a16:creationId xmlns:a16="http://schemas.microsoft.com/office/drawing/2014/main" id="{538BB896-28CD-4CC6-8174-9E2A75F4A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4"/>
          <a:stretch/>
        </p:blipFill>
        <p:spPr bwMode="auto">
          <a:xfrm>
            <a:off x="6603302" y="2922525"/>
            <a:ext cx="482102" cy="4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62">
            <a:extLst>
              <a:ext uri="{FF2B5EF4-FFF2-40B4-BE49-F238E27FC236}">
                <a16:creationId xmlns:a16="http://schemas.microsoft.com/office/drawing/2014/main" id="{74B43EAC-3D47-48DB-A7FE-4A169E893E2E}"/>
              </a:ext>
            </a:extLst>
          </p:cNvPr>
          <p:cNvSpPr/>
          <p:nvPr/>
        </p:nvSpPr>
        <p:spPr>
          <a:xfrm>
            <a:off x="6804235" y="3684941"/>
            <a:ext cx="1060245" cy="244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200" name="Group 61">
            <a:extLst>
              <a:ext uri="{FF2B5EF4-FFF2-40B4-BE49-F238E27FC236}">
                <a16:creationId xmlns:a16="http://schemas.microsoft.com/office/drawing/2014/main" id="{7BD7BEC8-015A-4BAE-A527-B438A82BC85B}"/>
              </a:ext>
            </a:extLst>
          </p:cNvPr>
          <p:cNvGrpSpPr/>
          <p:nvPr/>
        </p:nvGrpSpPr>
        <p:grpSpPr>
          <a:xfrm>
            <a:off x="6286780" y="3602245"/>
            <a:ext cx="1279552" cy="492217"/>
            <a:chOff x="-74214" y="2548541"/>
            <a:chExt cx="1613647" cy="484990"/>
          </a:xfrm>
        </p:grpSpPr>
        <p:sp>
          <p:nvSpPr>
            <p:cNvPr id="201" name="Rectangle 62">
              <a:extLst>
                <a:ext uri="{FF2B5EF4-FFF2-40B4-BE49-F238E27FC236}">
                  <a16:creationId xmlns:a16="http://schemas.microsoft.com/office/drawing/2014/main" id="{A3E34214-8D65-4B31-BDE8-04FDDDE93AEE}"/>
                </a:ext>
              </a:extLst>
            </p:cNvPr>
            <p:cNvSpPr/>
            <p:nvPr/>
          </p:nvSpPr>
          <p:spPr>
            <a:xfrm>
              <a:off x="116317" y="2548541"/>
              <a:ext cx="1192686" cy="48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2" name="TextBox 65">
              <a:extLst>
                <a:ext uri="{FF2B5EF4-FFF2-40B4-BE49-F238E27FC236}">
                  <a16:creationId xmlns:a16="http://schemas.microsoft.com/office/drawing/2014/main" id="{5083AB61-A28F-41F9-986B-CF4DB0F6C3DA}"/>
                </a:ext>
              </a:extLst>
            </p:cNvPr>
            <p:cNvSpPr txBox="1"/>
            <p:nvPr/>
          </p:nvSpPr>
          <p:spPr>
            <a:xfrm>
              <a:off x="-74214" y="2575568"/>
              <a:ext cx="1613647" cy="41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Melhoria da robustez e capacidade informativa da aplicação </a:t>
              </a:r>
            </a:p>
          </p:txBody>
        </p:sp>
      </p:grpSp>
      <p:sp>
        <p:nvSpPr>
          <p:cNvPr id="207" name="Oval 206">
            <a:extLst>
              <a:ext uri="{FF2B5EF4-FFF2-40B4-BE49-F238E27FC236}">
                <a16:creationId xmlns:a16="http://schemas.microsoft.com/office/drawing/2014/main" id="{F43B4E32-418E-4A4F-AC53-1A880D2D1653}"/>
              </a:ext>
            </a:extLst>
          </p:cNvPr>
          <p:cNvSpPr/>
          <p:nvPr/>
        </p:nvSpPr>
        <p:spPr>
          <a:xfrm>
            <a:off x="7621440" y="412721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08" name="AutoShape 92">
            <a:extLst>
              <a:ext uri="{FF2B5EF4-FFF2-40B4-BE49-F238E27FC236}">
                <a16:creationId xmlns:a16="http://schemas.microsoft.com/office/drawing/2014/main" id="{63658ADA-72DD-448E-9AE4-33E12FED993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7375487" y="2191418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209" name="Straight Connector 33">
            <a:extLst>
              <a:ext uri="{FF2B5EF4-FFF2-40B4-BE49-F238E27FC236}">
                <a16:creationId xmlns:a16="http://schemas.microsoft.com/office/drawing/2014/main" id="{949C111A-15B0-47B3-86C1-C20F799C46EE}"/>
              </a:ext>
            </a:extLst>
          </p:cNvPr>
          <p:cNvCxnSpPr>
            <a:cxnSpLocks/>
            <a:stCxn id="208" idx="6"/>
            <a:endCxn id="207" idx="0"/>
          </p:cNvCxnSpPr>
          <p:nvPr/>
        </p:nvCxnSpPr>
        <p:spPr>
          <a:xfrm>
            <a:off x="7699487" y="2839418"/>
            <a:ext cx="11953" cy="12877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>
            <a:extLst>
              <a:ext uri="{FF2B5EF4-FFF2-40B4-BE49-F238E27FC236}">
                <a16:creationId xmlns:a16="http://schemas.microsoft.com/office/drawing/2014/main" id="{7EC8589A-7F1C-4AEB-BBA4-B6E572D2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714" y="2304891"/>
            <a:ext cx="427546" cy="42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61">
            <a:extLst>
              <a:ext uri="{FF2B5EF4-FFF2-40B4-BE49-F238E27FC236}">
                <a16:creationId xmlns:a16="http://schemas.microsoft.com/office/drawing/2014/main" id="{930BF3AB-745B-4DAB-9616-7F788CE4BCB6}"/>
              </a:ext>
            </a:extLst>
          </p:cNvPr>
          <p:cNvGrpSpPr/>
          <p:nvPr/>
        </p:nvGrpSpPr>
        <p:grpSpPr>
          <a:xfrm>
            <a:off x="7296681" y="3361609"/>
            <a:ext cx="857701" cy="352671"/>
            <a:chOff x="-74214" y="2548541"/>
            <a:chExt cx="1613647" cy="332914"/>
          </a:xfrm>
        </p:grpSpPr>
        <p:sp>
          <p:nvSpPr>
            <p:cNvPr id="217" name="Rectangle 62">
              <a:extLst>
                <a:ext uri="{FF2B5EF4-FFF2-40B4-BE49-F238E27FC236}">
                  <a16:creationId xmlns:a16="http://schemas.microsoft.com/office/drawing/2014/main" id="{F78369D6-0EB2-4DA3-952A-FB8EE15E58DD}"/>
                </a:ext>
              </a:extLst>
            </p:cNvPr>
            <p:cNvSpPr/>
            <p:nvPr/>
          </p:nvSpPr>
          <p:spPr>
            <a:xfrm>
              <a:off x="116317" y="2548541"/>
              <a:ext cx="1192686" cy="313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8" name="TextBox 65">
              <a:extLst>
                <a:ext uri="{FF2B5EF4-FFF2-40B4-BE49-F238E27FC236}">
                  <a16:creationId xmlns:a16="http://schemas.microsoft.com/office/drawing/2014/main" id="{5C174526-553C-4EB5-960C-5DB84B2EE104}"/>
                </a:ext>
              </a:extLst>
            </p:cNvPr>
            <p:cNvSpPr txBox="1"/>
            <p:nvPr/>
          </p:nvSpPr>
          <p:spPr>
            <a:xfrm>
              <a:off x="-74214" y="2575568"/>
              <a:ext cx="1613647" cy="30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Realização de testes unitários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9EA6AAF7-B9F7-4749-BB2C-DE530ABCCA14}"/>
              </a:ext>
            </a:extLst>
          </p:cNvPr>
          <p:cNvSpPr/>
          <p:nvPr/>
        </p:nvSpPr>
        <p:spPr>
          <a:xfrm>
            <a:off x="8458900" y="4133476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20" name="AutoShape 92">
            <a:extLst>
              <a:ext uri="{FF2B5EF4-FFF2-40B4-BE49-F238E27FC236}">
                <a16:creationId xmlns:a16="http://schemas.microsoft.com/office/drawing/2014/main" id="{E5132E5E-8964-40B4-BE43-D0CB87DE311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8203209" y="1557149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221" name="Straight Connector 31">
            <a:extLst>
              <a:ext uri="{FF2B5EF4-FFF2-40B4-BE49-F238E27FC236}">
                <a16:creationId xmlns:a16="http://schemas.microsoft.com/office/drawing/2014/main" id="{F4803D2C-F858-4FD2-A613-A6E380122F91}"/>
              </a:ext>
            </a:extLst>
          </p:cNvPr>
          <p:cNvCxnSpPr>
            <a:cxnSpLocks/>
            <a:stCxn id="220" idx="6"/>
            <a:endCxn id="219" idx="0"/>
          </p:cNvCxnSpPr>
          <p:nvPr/>
        </p:nvCxnSpPr>
        <p:spPr>
          <a:xfrm>
            <a:off x="8527209" y="2205149"/>
            <a:ext cx="21691" cy="19283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0">
            <a:extLst>
              <a:ext uri="{FF2B5EF4-FFF2-40B4-BE49-F238E27FC236}">
                <a16:creationId xmlns:a16="http://schemas.microsoft.com/office/drawing/2014/main" id="{8CDB8F30-1204-44F8-9CAC-98B6BE0C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532" y="1708778"/>
            <a:ext cx="362961" cy="3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61">
            <a:extLst>
              <a:ext uri="{FF2B5EF4-FFF2-40B4-BE49-F238E27FC236}">
                <a16:creationId xmlns:a16="http://schemas.microsoft.com/office/drawing/2014/main" id="{2557D834-87A2-4E5D-9D73-447DE21C2405}"/>
              </a:ext>
            </a:extLst>
          </p:cNvPr>
          <p:cNvGrpSpPr/>
          <p:nvPr/>
        </p:nvGrpSpPr>
        <p:grpSpPr>
          <a:xfrm>
            <a:off x="8150188" y="2729105"/>
            <a:ext cx="857701" cy="754207"/>
            <a:chOff x="-74214" y="2548541"/>
            <a:chExt cx="1613647" cy="407792"/>
          </a:xfrm>
        </p:grpSpPr>
        <p:sp>
          <p:nvSpPr>
            <p:cNvPr id="224" name="Rectangle 62">
              <a:extLst>
                <a:ext uri="{FF2B5EF4-FFF2-40B4-BE49-F238E27FC236}">
                  <a16:creationId xmlns:a16="http://schemas.microsoft.com/office/drawing/2014/main" id="{371A173E-F62A-4F2D-914B-1C927C277FA0}"/>
                </a:ext>
              </a:extLst>
            </p:cNvPr>
            <p:cNvSpPr/>
            <p:nvPr/>
          </p:nvSpPr>
          <p:spPr>
            <a:xfrm>
              <a:off x="116317" y="2548541"/>
              <a:ext cx="1192686" cy="313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5" name="TextBox 65">
              <a:extLst>
                <a:ext uri="{FF2B5EF4-FFF2-40B4-BE49-F238E27FC236}">
                  <a16:creationId xmlns:a16="http://schemas.microsoft.com/office/drawing/2014/main" id="{BB231F28-ADEA-4897-B28C-073E78C9F90E}"/>
                </a:ext>
              </a:extLst>
            </p:cNvPr>
            <p:cNvSpPr txBox="1"/>
            <p:nvPr/>
          </p:nvSpPr>
          <p:spPr>
            <a:xfrm>
              <a:off x="-74214" y="2575568"/>
              <a:ext cx="1613647" cy="380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Implementação da camada de cliente (</a:t>
              </a:r>
              <a:r>
                <a:rPr lang="pt-PT" altLang="ko-KR" sz="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website</a:t>
              </a:r>
              <a:r>
                <a:rPr lang="pt-PT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 - opcional</a:t>
              </a:r>
            </a:p>
          </p:txBody>
        </p:sp>
      </p:grpSp>
      <p:sp>
        <p:nvSpPr>
          <p:cNvPr id="1043" name="CaixaDeTexto 1042">
            <a:extLst>
              <a:ext uri="{FF2B5EF4-FFF2-40B4-BE49-F238E27FC236}">
                <a16:creationId xmlns:a16="http://schemas.microsoft.com/office/drawing/2014/main" id="{8D03B409-8C1F-484C-A8CF-28ACE3EAB450}"/>
              </a:ext>
            </a:extLst>
          </p:cNvPr>
          <p:cNvSpPr txBox="1"/>
          <p:nvPr/>
        </p:nvSpPr>
        <p:spPr>
          <a:xfrm>
            <a:off x="112338" y="43628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03/04/2021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A1D48ADD-EB99-4334-A3E1-5F3F8EA5F67A}"/>
              </a:ext>
            </a:extLst>
          </p:cNvPr>
          <p:cNvSpPr txBox="1"/>
          <p:nvPr/>
        </p:nvSpPr>
        <p:spPr>
          <a:xfrm>
            <a:off x="905735" y="436437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05/04/2021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2653CDA5-28B5-491C-A58B-0706E5751086}"/>
              </a:ext>
            </a:extLst>
          </p:cNvPr>
          <p:cNvSpPr txBox="1"/>
          <p:nvPr/>
        </p:nvSpPr>
        <p:spPr>
          <a:xfrm>
            <a:off x="1624478" y="436092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07/04/2021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CA7DEB2F-E9F7-49AA-8074-D2B1FE86BA6C}"/>
              </a:ext>
            </a:extLst>
          </p:cNvPr>
          <p:cNvSpPr txBox="1"/>
          <p:nvPr/>
        </p:nvSpPr>
        <p:spPr>
          <a:xfrm>
            <a:off x="2496363" y="436225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10/04/2021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CFEF67BD-1EED-4E2F-A645-3EA72999C34C}"/>
              </a:ext>
            </a:extLst>
          </p:cNvPr>
          <p:cNvSpPr txBox="1"/>
          <p:nvPr/>
        </p:nvSpPr>
        <p:spPr>
          <a:xfrm>
            <a:off x="3254305" y="436092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29/04/2021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41998DF4-17CD-40B3-85EC-17C782603D6D}"/>
              </a:ext>
            </a:extLst>
          </p:cNvPr>
          <p:cNvSpPr txBox="1"/>
          <p:nvPr/>
        </p:nvSpPr>
        <p:spPr>
          <a:xfrm>
            <a:off x="4086991" y="436225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05/05/2021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616CDA4D-27CF-4DFC-8935-42CF07BF8424}"/>
              </a:ext>
            </a:extLst>
          </p:cNvPr>
          <p:cNvSpPr txBox="1"/>
          <p:nvPr/>
        </p:nvSpPr>
        <p:spPr>
          <a:xfrm>
            <a:off x="4939436" y="436092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11/05/2021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9DD360E8-FA42-4401-8DF7-10FFD5360F63}"/>
              </a:ext>
            </a:extLst>
          </p:cNvPr>
          <p:cNvSpPr txBox="1"/>
          <p:nvPr/>
        </p:nvSpPr>
        <p:spPr>
          <a:xfrm>
            <a:off x="5733171" y="437002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13/05/2021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69213031-4231-4B96-9BE1-D1B546A84D31}"/>
              </a:ext>
            </a:extLst>
          </p:cNvPr>
          <p:cNvSpPr txBox="1"/>
          <p:nvPr/>
        </p:nvSpPr>
        <p:spPr>
          <a:xfrm>
            <a:off x="6543706" y="4368886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15/05/2021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2D423F37-2C48-4691-9563-C99DDDB0C3BB}"/>
              </a:ext>
            </a:extLst>
          </p:cNvPr>
          <p:cNvSpPr txBox="1"/>
          <p:nvPr/>
        </p:nvSpPr>
        <p:spPr>
          <a:xfrm>
            <a:off x="7398395" y="4361659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17/05/2021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E8D99715-1D4C-4ED9-9844-802D3F271CED}"/>
              </a:ext>
            </a:extLst>
          </p:cNvPr>
          <p:cNvSpPr txBox="1"/>
          <p:nvPr/>
        </p:nvSpPr>
        <p:spPr>
          <a:xfrm>
            <a:off x="8222764" y="435627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20/05/2021</a:t>
            </a:r>
            <a:endParaRPr lang="pt-PT" sz="6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Plano da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Apresentação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27741" y="1198228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42C59A02-EA81-45A9-806B-41718FDF67C7}"/>
              </a:ext>
            </a:extLst>
          </p:cNvPr>
          <p:cNvSpPr/>
          <p:nvPr/>
        </p:nvSpPr>
        <p:spPr>
          <a:xfrm>
            <a:off x="2750175" y="1975133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62AE693E-4B33-4094-834C-959A6B342FD0}"/>
              </a:ext>
            </a:extLst>
          </p:cNvPr>
          <p:cNvSpPr/>
          <p:nvPr/>
        </p:nvSpPr>
        <p:spPr>
          <a:xfrm>
            <a:off x="2252828" y="2775061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EE4DCDBA-1425-49EB-B59B-5528606465DA}"/>
              </a:ext>
            </a:extLst>
          </p:cNvPr>
          <p:cNvSpPr/>
          <p:nvPr/>
        </p:nvSpPr>
        <p:spPr>
          <a:xfrm>
            <a:off x="1795761" y="3537899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46FED77B-2745-4F27-BE2B-A77D8EFEBB8C}"/>
              </a:ext>
            </a:extLst>
          </p:cNvPr>
          <p:cNvSpPr/>
          <p:nvPr/>
        </p:nvSpPr>
        <p:spPr>
          <a:xfrm>
            <a:off x="1331640" y="4296782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CC25522-00D8-477A-88A4-680D27AA4DB4}"/>
              </a:ext>
            </a:extLst>
          </p:cNvPr>
          <p:cNvSpPr txBox="1"/>
          <p:nvPr/>
        </p:nvSpPr>
        <p:spPr>
          <a:xfrm>
            <a:off x="3875813" y="1354097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Membros da equipa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47144F-C25D-42D5-A589-27CB46F1515C}"/>
              </a:ext>
            </a:extLst>
          </p:cNvPr>
          <p:cNvSpPr txBox="1"/>
          <p:nvPr/>
        </p:nvSpPr>
        <p:spPr>
          <a:xfrm>
            <a:off x="3398247" y="2131472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Descrição do projeto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73EEDEC-CF82-43DF-AEF8-7E48616AAF2E}"/>
              </a:ext>
            </a:extLst>
          </p:cNvPr>
          <p:cNvSpPr txBox="1"/>
          <p:nvPr/>
        </p:nvSpPr>
        <p:spPr>
          <a:xfrm>
            <a:off x="2900900" y="2916863"/>
            <a:ext cx="621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Definição da arquitetura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322B6-140F-401F-849B-4B0109F41352}"/>
              </a:ext>
            </a:extLst>
          </p:cNvPr>
          <p:cNvSpPr txBox="1"/>
          <p:nvPr/>
        </p:nvSpPr>
        <p:spPr>
          <a:xfrm>
            <a:off x="2443833" y="3694238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Tecnologias usadas</a:t>
            </a:r>
            <a:endParaRPr lang="pt-PT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6C59DD1-9260-4A70-BADC-1D7B616ECA31}"/>
              </a:ext>
            </a:extLst>
          </p:cNvPr>
          <p:cNvSpPr txBox="1"/>
          <p:nvPr/>
        </p:nvSpPr>
        <p:spPr>
          <a:xfrm>
            <a:off x="1979712" y="4453121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Plano de desenvolvimento</a:t>
            </a:r>
            <a:endParaRPr lang="pt-PT" b="1" dirty="0"/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4DAF80E3-560C-49DE-967E-CE60E23422A4}"/>
              </a:ext>
            </a:extLst>
          </p:cNvPr>
          <p:cNvSpPr txBox="1"/>
          <p:nvPr/>
        </p:nvSpPr>
        <p:spPr>
          <a:xfrm>
            <a:off x="3227741" y="131478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57F9D607-9141-4636-898A-EC07E9C058CC}"/>
              </a:ext>
            </a:extLst>
          </p:cNvPr>
          <p:cNvSpPr txBox="1"/>
          <p:nvPr/>
        </p:nvSpPr>
        <p:spPr>
          <a:xfrm>
            <a:off x="2748932" y="210069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0EBCAE3-4E8D-4FDF-AE32-268A07E015D6}"/>
              </a:ext>
            </a:extLst>
          </p:cNvPr>
          <p:cNvSpPr txBox="1"/>
          <p:nvPr/>
        </p:nvSpPr>
        <p:spPr>
          <a:xfrm>
            <a:off x="2252828" y="289431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8406B0D-8211-4AD1-B9B9-8E5FE520BC21}"/>
              </a:ext>
            </a:extLst>
          </p:cNvPr>
          <p:cNvSpPr txBox="1"/>
          <p:nvPr/>
        </p:nvSpPr>
        <p:spPr>
          <a:xfrm>
            <a:off x="1795761" y="366346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E645B642-2ABB-477B-9D44-F356D0D4BC28}"/>
              </a:ext>
            </a:extLst>
          </p:cNvPr>
          <p:cNvSpPr txBox="1"/>
          <p:nvPr/>
        </p:nvSpPr>
        <p:spPr>
          <a:xfrm>
            <a:off x="1331640" y="4422343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899592" y="1303594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282445" y="901912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032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Membros</a:t>
            </a:r>
            <a:r>
              <a:rPr lang="en-US" altLang="ko-KR" dirty="0"/>
              <a:t> da </a:t>
            </a:r>
            <a:r>
              <a:rPr lang="en-US" altLang="ko-KR" dirty="0" err="1"/>
              <a:t>equipa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8EB0B4A-1396-4AF3-8626-F9F1415F59B2}"/>
              </a:ext>
            </a:extLst>
          </p:cNvPr>
          <p:cNvGrpSpPr/>
          <p:nvPr/>
        </p:nvGrpSpPr>
        <p:grpSpPr>
          <a:xfrm>
            <a:off x="665472" y="1491630"/>
            <a:ext cx="1764704" cy="532476"/>
            <a:chOff x="1115616" y="1563638"/>
            <a:chExt cx="1656184" cy="50405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B05C96A-2610-429E-80BF-8498D252A9EF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FCE9C40-299D-480C-B83B-423BE572E736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B534652-4D2C-4BBD-94E9-E2B26DB65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altLang="ko-KR" dirty="0" err="1"/>
              <a:t>Membros</a:t>
            </a:r>
            <a:r>
              <a:rPr lang="en-US" altLang="ko-KR" dirty="0"/>
              <a:t> da </a:t>
            </a:r>
            <a:r>
              <a:rPr lang="en-US" altLang="ko-KR" dirty="0" err="1"/>
              <a:t>Equipa</a:t>
            </a:r>
            <a:endParaRPr lang="ko-KR" altLang="en-US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A2EB09-A200-4A51-9340-A62098D84BD3}"/>
              </a:ext>
            </a:extLst>
          </p:cNvPr>
          <p:cNvGrpSpPr/>
          <p:nvPr/>
        </p:nvGrpSpPr>
        <p:grpSpPr>
          <a:xfrm>
            <a:off x="3680600" y="1491630"/>
            <a:ext cx="1764704" cy="532476"/>
            <a:chOff x="1115616" y="1563638"/>
            <a:chExt cx="1656184" cy="504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BE50B98-259A-432C-B7E3-B0D4521E4B0E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0000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6CA5FB6-0126-4B1B-9B8A-5EE02114AF46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44528C5-3D7A-4611-8E18-DAC9AB10D776}"/>
              </a:ext>
            </a:extLst>
          </p:cNvPr>
          <p:cNvGrpSpPr/>
          <p:nvPr/>
        </p:nvGrpSpPr>
        <p:grpSpPr>
          <a:xfrm>
            <a:off x="6695728" y="1491630"/>
            <a:ext cx="1764704" cy="532476"/>
            <a:chOff x="1115616" y="1563638"/>
            <a:chExt cx="1656184" cy="504056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E5B05A9-4C41-4386-8352-4D98F58F2F9F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2B85650-66F5-4AD1-8EC8-7A497DA94A31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B726E4E7-2F8C-495F-8F4D-0E9ECBED183D}"/>
              </a:ext>
            </a:extLst>
          </p:cNvPr>
          <p:cNvSpPr/>
          <p:nvPr/>
        </p:nvSpPr>
        <p:spPr>
          <a:xfrm>
            <a:off x="665472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574E23-C670-4F27-851E-B34120BDC8F4}"/>
              </a:ext>
            </a:extLst>
          </p:cNvPr>
          <p:cNvSpPr/>
          <p:nvPr/>
        </p:nvSpPr>
        <p:spPr>
          <a:xfrm>
            <a:off x="3676061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6B6004D-EC2E-4399-85D7-50A5E9A4390D}"/>
              </a:ext>
            </a:extLst>
          </p:cNvPr>
          <p:cNvSpPr/>
          <p:nvPr/>
        </p:nvSpPr>
        <p:spPr>
          <a:xfrm>
            <a:off x="6695728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7E2D45-71DF-4663-914A-363013664E68}"/>
              </a:ext>
            </a:extLst>
          </p:cNvPr>
          <p:cNvSpPr txBox="1"/>
          <p:nvPr/>
        </p:nvSpPr>
        <p:spPr>
          <a:xfrm>
            <a:off x="1043214" y="1500886"/>
            <a:ext cx="64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João Artur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7CE3E1-71D4-4DFA-A544-5881AA942D5B}"/>
              </a:ext>
            </a:extLst>
          </p:cNvPr>
          <p:cNvSpPr txBox="1"/>
          <p:nvPr/>
        </p:nvSpPr>
        <p:spPr>
          <a:xfrm>
            <a:off x="3979690" y="1487002"/>
            <a:ext cx="648072" cy="53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José Silva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4B4F2D-1FC3-4DCF-B9A4-8DB32F563BE0}"/>
              </a:ext>
            </a:extLst>
          </p:cNvPr>
          <p:cNvSpPr txBox="1"/>
          <p:nvPr/>
        </p:nvSpPr>
        <p:spPr>
          <a:xfrm>
            <a:off x="6883836" y="1491630"/>
            <a:ext cx="85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Sancho Simões</a:t>
            </a:r>
          </a:p>
        </p:txBody>
      </p:sp>
      <p:sp>
        <p:nvSpPr>
          <p:cNvPr id="26" name="Freeform 108">
            <a:extLst>
              <a:ext uri="{FF2B5EF4-FFF2-40B4-BE49-F238E27FC236}">
                <a16:creationId xmlns:a16="http://schemas.microsoft.com/office/drawing/2014/main" id="{EB820686-94A0-40B3-9E18-2A262E103432}"/>
              </a:ext>
            </a:extLst>
          </p:cNvPr>
          <p:cNvSpPr/>
          <p:nvPr/>
        </p:nvSpPr>
        <p:spPr>
          <a:xfrm>
            <a:off x="2002429" y="1564834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CF156ED7-4FD8-4945-A70F-A80FC8E443CE}"/>
              </a:ext>
            </a:extLst>
          </p:cNvPr>
          <p:cNvSpPr/>
          <p:nvPr/>
        </p:nvSpPr>
        <p:spPr>
          <a:xfrm>
            <a:off x="5006259" y="1574090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108">
            <a:extLst>
              <a:ext uri="{FF2B5EF4-FFF2-40B4-BE49-F238E27FC236}">
                <a16:creationId xmlns:a16="http://schemas.microsoft.com/office/drawing/2014/main" id="{477207E2-E00F-4E92-B4A9-236BD18037E8}"/>
              </a:ext>
            </a:extLst>
          </p:cNvPr>
          <p:cNvSpPr/>
          <p:nvPr/>
        </p:nvSpPr>
        <p:spPr>
          <a:xfrm>
            <a:off x="8021387" y="1563380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B9B94A7E-C133-46E2-A570-49E24A427C90}"/>
              </a:ext>
            </a:extLst>
          </p:cNvPr>
          <p:cNvSpPr/>
          <p:nvPr/>
        </p:nvSpPr>
        <p:spPr>
          <a:xfrm>
            <a:off x="660932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D5991DC3-47F6-4DC5-AB34-CE93AA8421F4}"/>
              </a:ext>
            </a:extLst>
          </p:cNvPr>
          <p:cNvSpPr/>
          <p:nvPr/>
        </p:nvSpPr>
        <p:spPr>
          <a:xfrm>
            <a:off x="3671522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B62099B7-91CE-4826-8D14-772B66743D62}"/>
              </a:ext>
            </a:extLst>
          </p:cNvPr>
          <p:cNvSpPr/>
          <p:nvPr/>
        </p:nvSpPr>
        <p:spPr>
          <a:xfrm>
            <a:off x="6693458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A00AD6-6681-4450-ADB3-B96F6F3C784A}"/>
              </a:ext>
            </a:extLst>
          </p:cNvPr>
          <p:cNvSpPr txBox="1"/>
          <p:nvPr/>
        </p:nvSpPr>
        <p:spPr>
          <a:xfrm>
            <a:off x="660932" y="3723878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2019217853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uc2019217853@student.uc.pt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74B30A3-A769-4092-A7A3-0322F26E4785}"/>
              </a:ext>
            </a:extLst>
          </p:cNvPr>
          <p:cNvSpPr txBox="1"/>
          <p:nvPr/>
        </p:nvSpPr>
        <p:spPr>
          <a:xfrm>
            <a:off x="3671521" y="3719250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2018296125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uc2018296125@student.uc.pt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246E43-E58B-4DCD-8333-3849EAB1C742}"/>
              </a:ext>
            </a:extLst>
          </p:cNvPr>
          <p:cNvSpPr txBox="1"/>
          <p:nvPr/>
        </p:nvSpPr>
        <p:spPr>
          <a:xfrm>
            <a:off x="6699239" y="3714622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2019217590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 2019217590@student.uc.pt</a:t>
            </a:r>
          </a:p>
        </p:txBody>
      </p:sp>
    </p:spTree>
    <p:extLst>
      <p:ext uri="{BB962C8B-B14F-4D97-AF65-F5344CB8AC3E}">
        <p14:creationId xmlns:p14="http://schemas.microsoft.com/office/powerpoint/2010/main" val="412347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032" y="2314198"/>
            <a:ext cx="4283968" cy="473576"/>
          </a:xfrm>
        </p:spPr>
        <p:txBody>
          <a:bodyPr/>
          <a:lstStyle/>
          <a:p>
            <a:pPr algn="ctr"/>
            <a:r>
              <a:rPr lang="en-US" altLang="ko-KR" dirty="0" err="1"/>
              <a:t>Descrição</a:t>
            </a:r>
            <a:r>
              <a:rPr lang="en-US" altLang="ko-KR" dirty="0"/>
              <a:t> do </a:t>
            </a:r>
            <a:r>
              <a:rPr lang="en-US" altLang="ko-KR" dirty="0" err="1"/>
              <a:t>projeto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06CA8A2-C107-46D9-88A4-F9CD3A34A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pt-PT" dirty="0"/>
              <a:t>Descrição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9D7A80-4240-4AD3-9882-571FAB7E1252}"/>
              </a:ext>
            </a:extLst>
          </p:cNvPr>
          <p:cNvSpPr txBox="1"/>
          <p:nvPr/>
        </p:nvSpPr>
        <p:spPr>
          <a:xfrm>
            <a:off x="749443" y="1419622"/>
            <a:ext cx="76451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457200" algn="just"/>
            <a:r>
              <a:rPr lang="pt-PT" sz="1200" dirty="0"/>
              <a:t>Este projeto surge no contexto do projeto prático   da unidade curricular Bases de Dados, no  âmbito da Licenciatura de Engenharia Informática da Faculdade de Ciências e Tecnologia da Universidade de Coimbra, no ano letivo de 2020/2021.</a:t>
            </a:r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E8E3F-570C-4927-B995-976F148DD800}"/>
              </a:ext>
            </a:extLst>
          </p:cNvPr>
          <p:cNvSpPr txBox="1"/>
          <p:nvPr/>
        </p:nvSpPr>
        <p:spPr>
          <a:xfrm>
            <a:off x="749443" y="2439531"/>
            <a:ext cx="7645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PT" sz="1200" dirty="0"/>
              <a:t>Neste projeto, pretende-se implementar um sistema de leilões, suportado por um sistema de gestão de base de dados. O sistema será disponibilizado através de uma REST API que permita ao utilizador o acesso  através de pedidos HTTP.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CF2AD4-4407-4A55-AFE6-9FC11E3AFAA5}"/>
              </a:ext>
            </a:extLst>
          </p:cNvPr>
          <p:cNvSpPr txBox="1"/>
          <p:nvPr/>
        </p:nvSpPr>
        <p:spPr>
          <a:xfrm>
            <a:off x="753134" y="3459440"/>
            <a:ext cx="7645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PT" sz="1200" dirty="0"/>
              <a:t>O objetivo é fornecer aos estudantes a hipótese de: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Desenhar, implementar e testar sistemas de bases de dados;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Experienciar as principais etapas do processo de desenvolvimento de projetos de software.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Compreender a dinânica cliente/programador;</a:t>
            </a:r>
          </a:p>
        </p:txBody>
      </p:sp>
    </p:spTree>
    <p:extLst>
      <p:ext uri="{BB962C8B-B14F-4D97-AF65-F5344CB8AC3E}">
        <p14:creationId xmlns:p14="http://schemas.microsoft.com/office/powerpoint/2010/main" val="35140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056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Definição</a:t>
            </a:r>
            <a:r>
              <a:rPr lang="en-US" altLang="ko-KR" dirty="0"/>
              <a:t> da </a:t>
            </a:r>
            <a:r>
              <a:rPr lang="en-US" altLang="ko-KR" dirty="0" err="1"/>
              <a:t>arquitetura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1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177954"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68182" y="3870778"/>
            <a:ext cx="2592288" cy="607196"/>
            <a:chOff x="2113657" y="4283314"/>
            <a:chExt cx="3647460" cy="6071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040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leiloar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Artigo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75856" y="1169813"/>
            <a:ext cx="2592288" cy="588536"/>
            <a:chOff x="2113657" y="4283314"/>
            <a:chExt cx="3647460" cy="588536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7174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5"/>
                  </a:solidFill>
                  <a:cs typeface="Arial" pitchFamily="34" charset="0"/>
                </a:rPr>
                <a:t>Autenticação de Utilizador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3529" y="3849516"/>
            <a:ext cx="2592287" cy="596522"/>
            <a:chOff x="2113658" y="4283314"/>
            <a:chExt cx="3647460" cy="59652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79726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preenchendo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F2141C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rgbClr val="F2141C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rgbClr val="F2141C"/>
                  </a:solidFill>
                  <a:cs typeface="Arial" pitchFamily="34" charset="0"/>
                </a:rPr>
                <a:t>Utilizador</a:t>
              </a:r>
              <a:endParaRPr lang="ko-KR" altLang="en-US" sz="1200" b="1" dirty="0">
                <a:solidFill>
                  <a:srgbClr val="F2141C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1216" y="2391101"/>
            <a:ext cx="2592288" cy="812013"/>
            <a:chOff x="2113657" y="4283314"/>
            <a:chExt cx="3647460" cy="812013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banir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permanente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outro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cs typeface="Arial" pitchFamily="34" charset="0"/>
                </a:rPr>
                <a:t>Bloqueio</a:t>
              </a:r>
              <a:r>
                <a:rPr lang="en-US" altLang="ko-KR" sz="1200" b="1" dirty="0"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cs typeface="Arial" pitchFamily="34" charset="0"/>
                </a:rPr>
                <a:t>Utilizador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68182" y="2239922"/>
            <a:ext cx="2835575" cy="983625"/>
            <a:chOff x="2113657" y="4118671"/>
            <a:chExt cx="3647460" cy="1170259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620662"/>
              <a:ext cx="3647459" cy="6682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listagem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atividade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118671"/>
              <a:ext cx="3647459" cy="5492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cs typeface="Arial" pitchFamily="34" charset="0"/>
                </a:rPr>
                <a:t>Listagem da atividade de um utilizador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8" name="TextBox 18">
            <a:extLst>
              <a:ext uri="{FF2B5EF4-FFF2-40B4-BE49-F238E27FC236}">
                <a16:creationId xmlns:a16="http://schemas.microsoft.com/office/drawing/2014/main" id="{1C1FFC47-50C6-4C8B-9B99-9418DBCCF374}"/>
              </a:ext>
            </a:extLst>
          </p:cNvPr>
          <p:cNvSpPr txBox="1"/>
          <p:nvPr/>
        </p:nvSpPr>
        <p:spPr>
          <a:xfrm>
            <a:off x="4214495" y="186653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21980DE-79B3-4D40-A5A2-9E96553F656C}"/>
              </a:ext>
            </a:extLst>
          </p:cNvPr>
          <p:cNvSpPr txBox="1"/>
          <p:nvPr/>
        </p:nvSpPr>
        <p:spPr>
          <a:xfrm>
            <a:off x="3051334" y="3920286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C8608E1F-7E70-45DB-92A4-FC087F8E4A39}"/>
              </a:ext>
            </a:extLst>
          </p:cNvPr>
          <p:cNvSpPr txBox="1"/>
          <p:nvPr/>
        </p:nvSpPr>
        <p:spPr>
          <a:xfrm>
            <a:off x="3051334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6F60DD06-A147-4DD0-A0F1-E4330F7F593C}"/>
              </a:ext>
            </a:extLst>
          </p:cNvPr>
          <p:cNvSpPr txBox="1"/>
          <p:nvPr/>
        </p:nvSpPr>
        <p:spPr>
          <a:xfrm>
            <a:off x="5389240" y="2597053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D67F4D43-D3F4-4D30-AA8A-A41778EA5FE2}"/>
              </a:ext>
            </a:extLst>
          </p:cNvPr>
          <p:cNvSpPr txBox="1"/>
          <p:nvPr/>
        </p:nvSpPr>
        <p:spPr>
          <a:xfrm>
            <a:off x="5389240" y="3920286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75370" y="1059582"/>
            <a:ext cx="2592288" cy="751212"/>
            <a:chOff x="2113657" y="4283314"/>
            <a:chExt cx="3647460" cy="751212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80528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textuais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relativas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mantendo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histórico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Editar propriedades de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56905" y="2383324"/>
            <a:ext cx="2592288" cy="764490"/>
            <a:chOff x="2113657" y="4283314"/>
            <a:chExt cx="3647460" cy="76449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3806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terminar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antecipadamente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tenha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Terminar um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4807" y="3723878"/>
            <a:ext cx="2592288" cy="812013"/>
            <a:chOff x="2113657" y="4283314"/>
            <a:chExt cx="3647460" cy="812013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Criação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56905" y="3840686"/>
            <a:ext cx="2835575" cy="603268"/>
            <a:chOff x="2113657" y="4228523"/>
            <a:chExt cx="3647460" cy="717735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470231"/>
              <a:ext cx="3647459" cy="476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Tanto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cancelar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228523"/>
              <a:ext cx="3647459" cy="329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Cancelar um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316B2EE2-18FD-4F89-9F56-1FC7128E6093}"/>
              </a:ext>
            </a:extLst>
          </p:cNvPr>
          <p:cNvSpPr txBox="1"/>
          <p:nvPr/>
        </p:nvSpPr>
        <p:spPr>
          <a:xfrm>
            <a:off x="3049601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25D5A149-3C1D-43F9-B080-70309DA6F791}"/>
              </a:ext>
            </a:extLst>
          </p:cNvPr>
          <p:cNvSpPr txBox="1"/>
          <p:nvPr/>
        </p:nvSpPr>
        <p:spPr>
          <a:xfrm>
            <a:off x="4214495" y="184760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0C86B346-C2D2-4028-BF0B-25A29E9769DE}"/>
              </a:ext>
            </a:extLst>
          </p:cNvPr>
          <p:cNvSpPr txBox="1"/>
          <p:nvPr/>
        </p:nvSpPr>
        <p:spPr>
          <a:xfrm>
            <a:off x="3049601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333AF09-DAF9-47A4-8ED6-50F68043076F}"/>
              </a:ext>
            </a:extLst>
          </p:cNvPr>
          <p:cNvSpPr txBox="1"/>
          <p:nvPr/>
        </p:nvSpPr>
        <p:spPr>
          <a:xfrm>
            <a:off x="5408833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38F0F15-E867-4B19-B386-63FE8CC4DAD0}"/>
              </a:ext>
            </a:extLst>
          </p:cNvPr>
          <p:cNvSpPr txBox="1"/>
          <p:nvPr/>
        </p:nvSpPr>
        <p:spPr>
          <a:xfrm>
            <a:off x="5399036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CF3B162-E970-42A5-B6F0-4B37AB289A81}"/>
              </a:ext>
            </a:extLst>
          </p:cNvPr>
          <p:cNvGrpSpPr/>
          <p:nvPr/>
        </p:nvGrpSpPr>
        <p:grpSpPr>
          <a:xfrm>
            <a:off x="414984" y="2477896"/>
            <a:ext cx="2592288" cy="812013"/>
            <a:chOff x="2113657" y="4283314"/>
            <a:chExt cx="3647460" cy="812013"/>
          </a:xfrm>
        </p:grpSpPr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C224FAA5-72A7-44BA-931C-304388CF74B1}"/>
                </a:ext>
              </a:extLst>
            </p:cNvPr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seja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1">
              <a:extLst>
                <a:ext uri="{FF2B5EF4-FFF2-40B4-BE49-F238E27FC236}">
                  <a16:creationId xmlns:a16="http://schemas.microsoft.com/office/drawing/2014/main" id="{8331D777-1F66-4BF2-B9E7-897FE66783C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PT" altLang="ko-KR" sz="1200" b="1" dirty="0">
                  <a:cs typeface="Arial" pitchFamily="34" charset="0"/>
                </a:rPr>
                <a:t>Efetuar uma licitação num leilão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3591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1278</Words>
  <Application>Microsoft Office PowerPoint</Application>
  <PresentationFormat>Apresentação no Ecrã (16:9)</PresentationFormat>
  <Paragraphs>210</Paragraphs>
  <Slides>24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Sancho Simões</cp:lastModifiedBy>
  <cp:revision>146</cp:revision>
  <dcterms:created xsi:type="dcterms:W3CDTF">2016-12-05T23:26:54Z</dcterms:created>
  <dcterms:modified xsi:type="dcterms:W3CDTF">2021-04-11T19:18:55Z</dcterms:modified>
</cp:coreProperties>
</file>