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4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5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.xml" ContentType="application/vnd.openxmlformats-officedocument.presentationml.notesSlide+xml"/>
  <Override PartName="/ppt/charts/chart13.xml" ContentType="application/vnd.openxmlformats-officedocument.drawingml.chart+xml"/>
  <Override PartName="/ppt/drawings/drawing6.xml" ContentType="application/vnd.openxmlformats-officedocument.drawingml.chartshapes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6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97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Livro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Livro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Livro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C:\Users\Jos&#233;%20Silva\Desktop\Livro1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TP2_git\TI-TP2\research\compiled_data\Livro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Livro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Livro1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%20Silva\Desktop\Livro1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Tamanho Após Compressão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(MB)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Folha1!$B$89:$F$89</c:f>
              <c:numCache>
                <c:formatCode>General</c:formatCode>
                <c:ptCount val="5"/>
                <c:pt idx="0">
                  <c:v>3.98</c:v>
                </c:pt>
                <c:pt idx="1">
                  <c:v>0.94199999999999995</c:v>
                </c:pt>
                <c:pt idx="2">
                  <c:v>4.5199999999999996</c:v>
                </c:pt>
                <c:pt idx="3">
                  <c:v>4.41</c:v>
                </c:pt>
                <c:pt idx="4">
                  <c:v>3.98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5-406C-A058-B9E3C1CD5899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Folha1!$B$90:$F$90</c:f>
              <c:numCache>
                <c:formatCode>General</c:formatCode>
                <c:ptCount val="5"/>
                <c:pt idx="0">
                  <c:v>3.06</c:v>
                </c:pt>
                <c:pt idx="1">
                  <c:v>0.32200000000000012</c:v>
                </c:pt>
                <c:pt idx="2">
                  <c:v>3.3299999999999992</c:v>
                </c:pt>
                <c:pt idx="3">
                  <c:v>3.17</c:v>
                </c:pt>
                <c:pt idx="4">
                  <c:v>2.59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45-406C-A058-B9E3C1CD5899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Folha1!$B$91:$F$91</c:f>
              <c:numCache>
                <c:formatCode>General</c:formatCode>
                <c:ptCount val="5"/>
                <c:pt idx="0">
                  <c:v>2.65</c:v>
                </c:pt>
                <c:pt idx="1">
                  <c:v>1.06</c:v>
                </c:pt>
                <c:pt idx="2">
                  <c:v>1.7200000000000004</c:v>
                </c:pt>
                <c:pt idx="3">
                  <c:v>2.17</c:v>
                </c:pt>
                <c:pt idx="4">
                  <c:v>1.83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45-406C-A058-B9E3C1CD5899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Folha1!$B$92:$F$92</c:f>
              <c:numCache>
                <c:formatCode>General</c:formatCode>
                <c:ptCount val="5"/>
                <c:pt idx="0">
                  <c:v>4.4800000000000004</c:v>
                </c:pt>
                <c:pt idx="1">
                  <c:v>0.98</c:v>
                </c:pt>
                <c:pt idx="2">
                  <c:v>5.3599999999999985</c:v>
                </c:pt>
                <c:pt idx="3">
                  <c:v>5.21</c:v>
                </c:pt>
                <c:pt idx="4">
                  <c:v>4.4400000000000004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45-406C-A058-B9E3C1CD5899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Folha1!$B$93:$F$93</c:f>
              <c:numCache>
                <c:formatCode>General</c:formatCode>
                <c:ptCount val="5"/>
                <c:pt idx="0">
                  <c:v>3.54</c:v>
                </c:pt>
                <c:pt idx="1">
                  <c:v>0.83000000000000018</c:v>
                </c:pt>
                <c:pt idx="2">
                  <c:v>3.73</c:v>
                </c:pt>
                <c:pt idx="3">
                  <c:v>3.74</c:v>
                </c:pt>
                <c:pt idx="4">
                  <c:v>3.21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45-406C-A058-B9E3C1CD589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7587840"/>
        <c:axId val="107593728"/>
      </c:barChart>
      <c:catAx>
        <c:axId val="107587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7593728"/>
        <c:crosses val="autoZero"/>
        <c:auto val="1"/>
        <c:lblAlgn val="ctr"/>
        <c:lblOffset val="100"/>
        <c:noMultiLvlLbl val="0"/>
      </c:catAx>
      <c:valAx>
        <c:axId val="107593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75878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Tempo Total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(S)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Folha1!$Q$70:$AF$70</c:f>
              <c:numCache>
                <c:formatCode>General</c:formatCode>
                <c:ptCount val="16"/>
                <c:pt idx="0">
                  <c:v>114.4</c:v>
                </c:pt>
                <c:pt idx="1">
                  <c:v>53.3</c:v>
                </c:pt>
                <c:pt idx="2">
                  <c:v>57.8</c:v>
                </c:pt>
                <c:pt idx="3">
                  <c:v>55.3</c:v>
                </c:pt>
                <c:pt idx="4">
                  <c:v>89.4</c:v>
                </c:pt>
                <c:pt idx="5">
                  <c:v>58.4</c:v>
                </c:pt>
                <c:pt idx="6">
                  <c:v>58.9</c:v>
                </c:pt>
                <c:pt idx="7">
                  <c:v>111</c:v>
                </c:pt>
                <c:pt idx="8">
                  <c:v>20.5</c:v>
                </c:pt>
                <c:pt idx="9">
                  <c:v>139.1</c:v>
                </c:pt>
                <c:pt idx="10">
                  <c:v>20.399999999999999</c:v>
                </c:pt>
                <c:pt idx="11">
                  <c:v>66.7</c:v>
                </c:pt>
                <c:pt idx="12">
                  <c:v>68.2</c:v>
                </c:pt>
                <c:pt idx="13">
                  <c:v>68.3</c:v>
                </c:pt>
                <c:pt idx="14">
                  <c:v>116.9</c:v>
                </c:pt>
                <c:pt idx="15">
                  <c:v>73.239999999999995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DE-4F66-B70A-47D98AC30481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Folha1!$Q$71:$AF$71</c:f>
              <c:numCache>
                <c:formatCode>General</c:formatCode>
                <c:ptCount val="16"/>
                <c:pt idx="0">
                  <c:v>74</c:v>
                </c:pt>
                <c:pt idx="1">
                  <c:v>38.800000000000004</c:v>
                </c:pt>
                <c:pt idx="2">
                  <c:v>33.9</c:v>
                </c:pt>
                <c:pt idx="3">
                  <c:v>28</c:v>
                </c:pt>
                <c:pt idx="4">
                  <c:v>71.400000000000006</c:v>
                </c:pt>
                <c:pt idx="5">
                  <c:v>28.8</c:v>
                </c:pt>
                <c:pt idx="6">
                  <c:v>25.9</c:v>
                </c:pt>
                <c:pt idx="7">
                  <c:v>73.8</c:v>
                </c:pt>
                <c:pt idx="8">
                  <c:v>16</c:v>
                </c:pt>
                <c:pt idx="9">
                  <c:v>88.8</c:v>
                </c:pt>
                <c:pt idx="10">
                  <c:v>15.3</c:v>
                </c:pt>
                <c:pt idx="11">
                  <c:v>55</c:v>
                </c:pt>
                <c:pt idx="12">
                  <c:v>56.9</c:v>
                </c:pt>
                <c:pt idx="13">
                  <c:v>63</c:v>
                </c:pt>
                <c:pt idx="14">
                  <c:v>91.5</c:v>
                </c:pt>
                <c:pt idx="15">
                  <c:v>50.74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DE-4F66-B70A-47D98AC30481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Folha1!$Q$72:$AF$72</c:f>
              <c:numCache>
                <c:formatCode>General</c:formatCode>
                <c:ptCount val="16"/>
                <c:pt idx="0">
                  <c:v>188.2</c:v>
                </c:pt>
                <c:pt idx="1">
                  <c:v>41.4</c:v>
                </c:pt>
                <c:pt idx="2">
                  <c:v>268.5</c:v>
                </c:pt>
                <c:pt idx="3">
                  <c:v>168.5</c:v>
                </c:pt>
                <c:pt idx="4">
                  <c:v>182.6</c:v>
                </c:pt>
                <c:pt idx="5">
                  <c:v>282.89999999999986</c:v>
                </c:pt>
                <c:pt idx="6">
                  <c:v>302.3</c:v>
                </c:pt>
                <c:pt idx="7">
                  <c:v>152.5</c:v>
                </c:pt>
                <c:pt idx="8">
                  <c:v>17.899999999999999</c:v>
                </c:pt>
                <c:pt idx="9">
                  <c:v>190.5</c:v>
                </c:pt>
                <c:pt idx="10">
                  <c:v>16.5</c:v>
                </c:pt>
                <c:pt idx="11">
                  <c:v>41.4</c:v>
                </c:pt>
                <c:pt idx="12">
                  <c:v>38.200000000000003</c:v>
                </c:pt>
                <c:pt idx="13">
                  <c:v>152.1</c:v>
                </c:pt>
                <c:pt idx="14">
                  <c:v>178.6</c:v>
                </c:pt>
                <c:pt idx="15">
                  <c:v>148.13999999999999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DE-4F66-B70A-47D98AC30481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Folha1!$Q$73:$AF$73</c:f>
              <c:numCache>
                <c:formatCode>General</c:formatCode>
                <c:ptCount val="16"/>
                <c:pt idx="0">
                  <c:v>128.5</c:v>
                </c:pt>
                <c:pt idx="1">
                  <c:v>55.1</c:v>
                </c:pt>
                <c:pt idx="2">
                  <c:v>48.5</c:v>
                </c:pt>
                <c:pt idx="3">
                  <c:v>48</c:v>
                </c:pt>
                <c:pt idx="4">
                  <c:v>96.4</c:v>
                </c:pt>
                <c:pt idx="5">
                  <c:v>45.6</c:v>
                </c:pt>
                <c:pt idx="6">
                  <c:v>44.8</c:v>
                </c:pt>
                <c:pt idx="7">
                  <c:v>110.5</c:v>
                </c:pt>
                <c:pt idx="8">
                  <c:v>23.5</c:v>
                </c:pt>
                <c:pt idx="9">
                  <c:v>144.80000000000001</c:v>
                </c:pt>
                <c:pt idx="10">
                  <c:v>22.2</c:v>
                </c:pt>
                <c:pt idx="11">
                  <c:v>71.599999999999994</c:v>
                </c:pt>
                <c:pt idx="12">
                  <c:v>83.1</c:v>
                </c:pt>
                <c:pt idx="13">
                  <c:v>79.8</c:v>
                </c:pt>
                <c:pt idx="14">
                  <c:v>122.5</c:v>
                </c:pt>
                <c:pt idx="15">
                  <c:v>74.989999999999995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DE-4F66-B70A-47D98AC30481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Folha1!$Q$60:$AE$60</c:f>
              <c:numCache>
                <c:formatCode>General</c:formatCode>
                <c:ptCount val="15"/>
                <c:pt idx="0">
                  <c:v>126.3</c:v>
                </c:pt>
                <c:pt idx="1">
                  <c:v>47.2</c:v>
                </c:pt>
                <c:pt idx="2">
                  <c:v>102.2</c:v>
                </c:pt>
                <c:pt idx="3">
                  <c:v>75</c:v>
                </c:pt>
                <c:pt idx="4">
                  <c:v>110</c:v>
                </c:pt>
                <c:pt idx="5">
                  <c:v>103.9</c:v>
                </c:pt>
                <c:pt idx="6">
                  <c:v>108</c:v>
                </c:pt>
                <c:pt idx="7">
                  <c:v>112</c:v>
                </c:pt>
                <c:pt idx="8">
                  <c:v>19.5</c:v>
                </c:pt>
                <c:pt idx="9">
                  <c:v>140.80000000000001</c:v>
                </c:pt>
                <c:pt idx="10">
                  <c:v>18.600000000000001</c:v>
                </c:pt>
                <c:pt idx="11">
                  <c:v>58.7</c:v>
                </c:pt>
                <c:pt idx="12">
                  <c:v>61.6</c:v>
                </c:pt>
                <c:pt idx="13">
                  <c:v>90.8</c:v>
                </c:pt>
                <c:pt idx="14">
                  <c:v>127.4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DE-4F66-B70A-47D98AC30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902080"/>
        <c:axId val="109715456"/>
      </c:barChart>
      <c:catAx>
        <c:axId val="10990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715456"/>
        <c:crosses val="autoZero"/>
        <c:auto val="1"/>
        <c:lblAlgn val="ctr"/>
        <c:lblOffset val="100"/>
        <c:noMultiLvlLbl val="0"/>
      </c:catAx>
      <c:valAx>
        <c:axId val="10971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9020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TAxa de compressão (%)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Folha1!$Q$42:$AF$42</c:f>
              <c:numCache>
                <c:formatCode>General</c:formatCode>
                <c:ptCount val="16"/>
                <c:pt idx="0">
                  <c:v>59.48</c:v>
                </c:pt>
                <c:pt idx="1">
                  <c:v>67.55</c:v>
                </c:pt>
                <c:pt idx="2">
                  <c:v>69.05</c:v>
                </c:pt>
                <c:pt idx="3">
                  <c:v>68.290000000000006</c:v>
                </c:pt>
                <c:pt idx="4">
                  <c:v>73.42</c:v>
                </c:pt>
                <c:pt idx="5">
                  <c:v>69.260000000000005</c:v>
                </c:pt>
                <c:pt idx="6">
                  <c:v>69.25</c:v>
                </c:pt>
                <c:pt idx="7">
                  <c:v>53.67</c:v>
                </c:pt>
                <c:pt idx="8">
                  <c:v>72.02</c:v>
                </c:pt>
                <c:pt idx="9">
                  <c:v>70.58</c:v>
                </c:pt>
                <c:pt idx="10">
                  <c:v>72.86999999999999</c:v>
                </c:pt>
                <c:pt idx="11">
                  <c:v>73.72</c:v>
                </c:pt>
                <c:pt idx="12">
                  <c:v>72.569999999999993</c:v>
                </c:pt>
                <c:pt idx="13">
                  <c:v>76.5</c:v>
                </c:pt>
                <c:pt idx="14">
                  <c:v>76.510000000000005</c:v>
                </c:pt>
                <c:pt idx="15">
                  <c:v>69.649999999999991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5-434D-8268-4C14A0D8F5A5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Folha1!$Q$43:$AF$43</c:f>
              <c:numCache>
                <c:formatCode>General</c:formatCode>
                <c:ptCount val="16"/>
                <c:pt idx="0">
                  <c:v>55.9</c:v>
                </c:pt>
                <c:pt idx="1">
                  <c:v>63.4</c:v>
                </c:pt>
                <c:pt idx="2">
                  <c:v>67.739999999999995</c:v>
                </c:pt>
                <c:pt idx="3">
                  <c:v>66.13</c:v>
                </c:pt>
                <c:pt idx="4">
                  <c:v>67.59</c:v>
                </c:pt>
                <c:pt idx="5">
                  <c:v>68.27</c:v>
                </c:pt>
                <c:pt idx="6">
                  <c:v>68.14</c:v>
                </c:pt>
                <c:pt idx="7">
                  <c:v>51.53</c:v>
                </c:pt>
                <c:pt idx="8">
                  <c:v>72.48</c:v>
                </c:pt>
                <c:pt idx="9">
                  <c:v>69.290000000000006</c:v>
                </c:pt>
                <c:pt idx="10">
                  <c:v>72.649999999999991</c:v>
                </c:pt>
                <c:pt idx="11">
                  <c:v>72.47</c:v>
                </c:pt>
                <c:pt idx="12">
                  <c:v>71.669999999999987</c:v>
                </c:pt>
                <c:pt idx="13">
                  <c:v>75.33</c:v>
                </c:pt>
                <c:pt idx="14">
                  <c:v>73.540000000000006</c:v>
                </c:pt>
                <c:pt idx="15">
                  <c:v>67.739999999999995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5-434D-8268-4C14A0D8F5A5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Folha1!$Q$44:$AF$44</c:f>
              <c:numCache>
                <c:formatCode>General</c:formatCode>
                <c:ptCount val="16"/>
                <c:pt idx="0">
                  <c:v>94.22</c:v>
                </c:pt>
                <c:pt idx="1">
                  <c:v>94.26</c:v>
                </c:pt>
                <c:pt idx="2">
                  <c:v>94.61</c:v>
                </c:pt>
                <c:pt idx="3">
                  <c:v>94.52</c:v>
                </c:pt>
                <c:pt idx="4">
                  <c:v>95.01</c:v>
                </c:pt>
                <c:pt idx="5">
                  <c:v>94.57</c:v>
                </c:pt>
                <c:pt idx="6">
                  <c:v>94.460000000000022</c:v>
                </c:pt>
                <c:pt idx="7">
                  <c:v>87.38</c:v>
                </c:pt>
                <c:pt idx="8">
                  <c:v>94.79</c:v>
                </c:pt>
                <c:pt idx="9">
                  <c:v>94.75</c:v>
                </c:pt>
                <c:pt idx="10">
                  <c:v>94.669999999999987</c:v>
                </c:pt>
                <c:pt idx="11">
                  <c:v>95.9</c:v>
                </c:pt>
                <c:pt idx="12">
                  <c:v>96</c:v>
                </c:pt>
                <c:pt idx="13">
                  <c:v>95.240000000000023</c:v>
                </c:pt>
                <c:pt idx="14">
                  <c:v>95.61999999999999</c:v>
                </c:pt>
                <c:pt idx="15">
                  <c:v>94.4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5-434D-8268-4C14A0D8F5A5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Folha1!$Q$45:$AF$45</c:f>
              <c:numCache>
                <c:formatCode>General</c:formatCode>
                <c:ptCount val="16"/>
                <c:pt idx="0">
                  <c:v>46.97</c:v>
                </c:pt>
                <c:pt idx="1">
                  <c:v>61.260000000000012</c:v>
                </c:pt>
                <c:pt idx="2">
                  <c:v>63.95</c:v>
                </c:pt>
                <c:pt idx="3">
                  <c:v>62.17</c:v>
                </c:pt>
                <c:pt idx="4">
                  <c:v>68.3</c:v>
                </c:pt>
                <c:pt idx="5">
                  <c:v>64.34</c:v>
                </c:pt>
                <c:pt idx="6">
                  <c:v>64.42</c:v>
                </c:pt>
                <c:pt idx="7">
                  <c:v>46.41</c:v>
                </c:pt>
                <c:pt idx="8">
                  <c:v>65.09</c:v>
                </c:pt>
                <c:pt idx="9">
                  <c:v>63.4</c:v>
                </c:pt>
                <c:pt idx="10">
                  <c:v>65.209999999999994</c:v>
                </c:pt>
                <c:pt idx="11">
                  <c:v>65.709999999999994</c:v>
                </c:pt>
                <c:pt idx="12">
                  <c:v>66.83</c:v>
                </c:pt>
                <c:pt idx="13">
                  <c:v>72.169999999999987</c:v>
                </c:pt>
                <c:pt idx="14">
                  <c:v>71.39</c:v>
                </c:pt>
                <c:pt idx="15">
                  <c:v>63.17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45-434D-8268-4C14A0D8F5A5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Folha1!$Q$64:$AE$64</c:f>
              <c:numCache>
                <c:formatCode>General</c:formatCode>
                <c:ptCount val="15"/>
                <c:pt idx="0">
                  <c:v>64.099999999999994</c:v>
                </c:pt>
                <c:pt idx="1">
                  <c:v>71.599999999999994</c:v>
                </c:pt>
                <c:pt idx="2">
                  <c:v>73.8</c:v>
                </c:pt>
                <c:pt idx="3">
                  <c:v>72.8</c:v>
                </c:pt>
                <c:pt idx="4">
                  <c:v>76.099999999999994</c:v>
                </c:pt>
                <c:pt idx="5">
                  <c:v>74.099999999999994</c:v>
                </c:pt>
                <c:pt idx="6">
                  <c:v>74.099999999999994</c:v>
                </c:pt>
                <c:pt idx="7">
                  <c:v>59.7</c:v>
                </c:pt>
                <c:pt idx="8">
                  <c:v>76.099999999999994</c:v>
                </c:pt>
                <c:pt idx="9">
                  <c:v>74.5</c:v>
                </c:pt>
                <c:pt idx="10">
                  <c:v>76.400000000000006</c:v>
                </c:pt>
                <c:pt idx="11">
                  <c:v>77</c:v>
                </c:pt>
                <c:pt idx="12">
                  <c:v>76.8</c:v>
                </c:pt>
                <c:pt idx="13">
                  <c:v>79.8</c:v>
                </c:pt>
                <c:pt idx="14">
                  <c:v>79.3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45-434D-8268-4C14A0D8F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820160"/>
        <c:axId val="110034944"/>
      </c:barChart>
      <c:catAx>
        <c:axId val="1098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0034944"/>
        <c:crosses val="autoZero"/>
        <c:auto val="1"/>
        <c:lblAlgn val="ctr"/>
        <c:lblOffset val="100"/>
        <c:noMultiLvlLbl val="0"/>
      </c:catAx>
      <c:valAx>
        <c:axId val="11003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8201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Comparação das Gerações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Média de Tempo Total  (Em segundos)</c:v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Folha1!$A$33:$O$33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Folha1!$Q$60:$AE$60</c:f>
              <c:numCache>
                <c:formatCode>General</c:formatCode>
                <c:ptCount val="15"/>
                <c:pt idx="0">
                  <c:v>126.3</c:v>
                </c:pt>
                <c:pt idx="1">
                  <c:v>47.2</c:v>
                </c:pt>
                <c:pt idx="2">
                  <c:v>102.2</c:v>
                </c:pt>
                <c:pt idx="3">
                  <c:v>75</c:v>
                </c:pt>
                <c:pt idx="4">
                  <c:v>110</c:v>
                </c:pt>
                <c:pt idx="5">
                  <c:v>103.9</c:v>
                </c:pt>
                <c:pt idx="6">
                  <c:v>108</c:v>
                </c:pt>
                <c:pt idx="7">
                  <c:v>112</c:v>
                </c:pt>
                <c:pt idx="8">
                  <c:v>19.5</c:v>
                </c:pt>
                <c:pt idx="9">
                  <c:v>140.80000000000001</c:v>
                </c:pt>
                <c:pt idx="10">
                  <c:v>18.600000000000001</c:v>
                </c:pt>
                <c:pt idx="11">
                  <c:v>58.7</c:v>
                </c:pt>
                <c:pt idx="12">
                  <c:v>61.6</c:v>
                </c:pt>
                <c:pt idx="13">
                  <c:v>90.8</c:v>
                </c:pt>
                <c:pt idx="14">
                  <c:v>127.4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7B-44E0-A69D-70181BA88588}"/>
            </c:ext>
          </c:extLst>
        </c:ser>
        <c:ser>
          <c:idx val="4"/>
          <c:order val="4"/>
          <c:tx>
            <c:v>Média de Taxa de Compressão</c:v>
          </c:tx>
          <c:spPr>
            <a:ln w="28575" cap="rnd">
              <a:solidFill>
                <a:schemeClr val="accent4">
                  <a:lumMod val="6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7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  <a:prstDash val="sysDash"/>
              </a:ln>
              <a:effectLst/>
            </c:spPr>
          </c:marker>
          <c:cat>
            <c:numRef>
              <c:f>Folha1!$A$33:$O$33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Folha1!$Q$64:$AE$64</c:f>
              <c:numCache>
                <c:formatCode>General</c:formatCode>
                <c:ptCount val="15"/>
                <c:pt idx="0">
                  <c:v>64.099999999999994</c:v>
                </c:pt>
                <c:pt idx="1">
                  <c:v>71.599999999999994</c:v>
                </c:pt>
                <c:pt idx="2">
                  <c:v>73.8</c:v>
                </c:pt>
                <c:pt idx="3">
                  <c:v>72.8</c:v>
                </c:pt>
                <c:pt idx="4">
                  <c:v>76.099999999999994</c:v>
                </c:pt>
                <c:pt idx="5">
                  <c:v>74.099999999999994</c:v>
                </c:pt>
                <c:pt idx="6">
                  <c:v>74.099999999999994</c:v>
                </c:pt>
                <c:pt idx="7">
                  <c:v>59.7</c:v>
                </c:pt>
                <c:pt idx="8">
                  <c:v>76.099999999999994</c:v>
                </c:pt>
                <c:pt idx="9">
                  <c:v>74.5</c:v>
                </c:pt>
                <c:pt idx="10">
                  <c:v>76.400000000000006</c:v>
                </c:pt>
                <c:pt idx="11">
                  <c:v>77</c:v>
                </c:pt>
                <c:pt idx="12">
                  <c:v>76.8</c:v>
                </c:pt>
                <c:pt idx="13">
                  <c:v>79.8</c:v>
                </c:pt>
                <c:pt idx="14">
                  <c:v>79.3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7B-44E0-A69D-70181BA88588}"/>
            </c:ext>
          </c:extLst>
        </c:ser>
        <c:ser>
          <c:idx val="5"/>
          <c:order val="5"/>
          <c:tx>
            <c:v>Fator de Compressão CMP</c:v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val>
            <c:numRef>
              <c:f>Folha1!$Q$77:$AE$77</c:f>
              <c:numCache>
                <c:formatCode>General</c:formatCode>
                <c:ptCount val="15"/>
                <c:pt idx="0">
                  <c:v>39.300000000000004</c:v>
                </c:pt>
                <c:pt idx="1">
                  <c:v>82.6</c:v>
                </c:pt>
                <c:pt idx="2">
                  <c:v>56.2</c:v>
                </c:pt>
                <c:pt idx="3">
                  <c:v>69.3</c:v>
                </c:pt>
                <c:pt idx="4">
                  <c:v>53.5</c:v>
                </c:pt>
                <c:pt idx="5">
                  <c:v>55.5</c:v>
                </c:pt>
                <c:pt idx="6">
                  <c:v>53.5</c:v>
                </c:pt>
                <c:pt idx="7">
                  <c:v>44.3</c:v>
                </c:pt>
                <c:pt idx="8">
                  <c:v>98.7</c:v>
                </c:pt>
                <c:pt idx="9">
                  <c:v>37.300000000000004</c:v>
                </c:pt>
                <c:pt idx="10">
                  <c:v>99.3</c:v>
                </c:pt>
                <c:pt idx="11">
                  <c:v>79.599999999999994</c:v>
                </c:pt>
                <c:pt idx="12">
                  <c:v>78</c:v>
                </c:pt>
                <c:pt idx="13">
                  <c:v>64.900000000000006</c:v>
                </c:pt>
                <c:pt idx="14">
                  <c:v>46.4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7B-44E0-A69D-70181BA885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342528"/>
        <c:axId val="11034406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Folha1!$A$33:$O$33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Folha1!$Q$61:$AE$61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CA7B-44E0-A69D-70181BA88588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Média de Tamanho após Compressão  (Em MB)</c:v>
                </c:tx>
                <c:spPr>
                  <a:ln w="28575" cap="rnd" cmpd="dbl">
                    <a:solidFill>
                      <a:schemeClr val="accent6"/>
                    </a:solidFill>
                    <a:prstDash val="sysDot"/>
                    <a:round/>
                  </a:ln>
                  <a:effectLst/>
                </c:spPr>
                <c:marker>
                  <c:symbol val="triangle"/>
                  <c:size val="7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Folha1!$A$33:$O$33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Folha1!$Q$62:$AE$62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5.7</c:v>
                      </c:pt>
                      <c:pt idx="1">
                        <c:v>4.5</c:v>
                      </c:pt>
                      <c:pt idx="2">
                        <c:v>4.2</c:v>
                      </c:pt>
                      <c:pt idx="3">
                        <c:v>4.4000000000000004</c:v>
                      </c:pt>
                      <c:pt idx="4">
                        <c:v>3.8</c:v>
                      </c:pt>
                      <c:pt idx="5">
                        <c:v>4.2</c:v>
                      </c:pt>
                      <c:pt idx="6">
                        <c:v>4.2</c:v>
                      </c:pt>
                      <c:pt idx="7">
                        <c:v>6.8</c:v>
                      </c:pt>
                      <c:pt idx="8">
                        <c:v>3.9</c:v>
                      </c:pt>
                      <c:pt idx="9">
                        <c:v>4.0999999999999996</c:v>
                      </c:pt>
                      <c:pt idx="10">
                        <c:v>3.9</c:v>
                      </c:pt>
                      <c:pt idx="11">
                        <c:v>3.7</c:v>
                      </c:pt>
                      <c:pt idx="12">
                        <c:v>3.7</c:v>
                      </c:pt>
                      <c:pt idx="13">
                        <c:v>3.3</c:v>
                      </c:pt>
                      <c:pt idx="14">
                        <c:v>3.3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A7B-44E0-A69D-70181BA88588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Folha1!$A$33:$O$33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Folha1!$Q$63:$AE$63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A7B-44E0-A69D-70181BA88588}"/>
                  </c:ext>
                </c:extLst>
              </c15:ser>
            </c15:filteredLineSeries>
          </c:ext>
        </c:extLst>
      </c:lineChart>
      <c:catAx>
        <c:axId val="110342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0344064"/>
        <c:crosses val="autoZero"/>
        <c:auto val="1"/>
        <c:lblAlgn val="ctr"/>
        <c:lblOffset val="100"/>
        <c:noMultiLvlLbl val="0"/>
      </c:catAx>
      <c:valAx>
        <c:axId val="11034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0342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635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>
            <a:softEdge rad="0"/>
          </a:effectLst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Comparação do Cmp ger.10</a:t>
            </a:r>
          </a:p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com</a:t>
            </a:r>
            <a:r>
              <a:rPr lang="pt-PT" baseline="0"/>
              <a:t> outros algoritmos</a:t>
            </a:r>
            <a:endParaRPr lang="pt-PT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Média da Taxa de Compressão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Cmp10</c:v>
              </c:pt>
            </c:strLit>
          </c:cat>
          <c:val>
            <c:numRef>
              <c:f>Folha1!$A$200:$E$200</c:f>
              <c:numCache>
                <c:formatCode>General</c:formatCode>
                <c:ptCount val="5"/>
                <c:pt idx="0">
                  <c:v>78.260000000000005</c:v>
                </c:pt>
                <c:pt idx="1">
                  <c:v>95.710000000000022</c:v>
                </c:pt>
                <c:pt idx="2">
                  <c:v>75.940000000000026</c:v>
                </c:pt>
                <c:pt idx="3">
                  <c:v>76.48</c:v>
                </c:pt>
                <c:pt idx="4">
                  <c:v>76.400000000000006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12-4BA9-A4EE-147C138900ED}"/>
            </c:ext>
          </c:extLst>
        </c:ser>
        <c:ser>
          <c:idx val="1"/>
          <c:order val="1"/>
          <c:tx>
            <c:v>Média do Tempo Total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Cmp10</c:v>
              </c:pt>
            </c:strLit>
          </c:cat>
          <c:val>
            <c:numRef>
              <c:f>Folha1!$A$201:$E$201</c:f>
              <c:numCache>
                <c:formatCode>General</c:formatCode>
                <c:ptCount val="5"/>
                <c:pt idx="0">
                  <c:v>10.91</c:v>
                </c:pt>
                <c:pt idx="1">
                  <c:v>0.54</c:v>
                </c:pt>
                <c:pt idx="2">
                  <c:v>1.87</c:v>
                </c:pt>
                <c:pt idx="3">
                  <c:v>0</c:v>
                </c:pt>
                <c:pt idx="4">
                  <c:v>18.600000000000001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12-4BA9-A4EE-147C138900E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50309888"/>
        <c:axId val="150341888"/>
      </c:barChart>
      <c:catAx>
        <c:axId val="150309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50341888"/>
        <c:crosses val="autoZero"/>
        <c:auto val="1"/>
        <c:lblAlgn val="ctr"/>
        <c:lblOffset val="100"/>
        <c:noMultiLvlLbl val="0"/>
      </c:catAx>
      <c:valAx>
        <c:axId val="150341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03098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Velocidade</a:t>
            </a:r>
            <a:r>
              <a:rPr lang="pt-PT" baseline="0"/>
              <a:t> Média de compressão</a:t>
            </a:r>
          </a:p>
          <a:p>
            <a:pPr>
              <a:defRPr/>
            </a:pPr>
            <a:r>
              <a:rPr lang="pt-PT" baseline="0"/>
              <a:t>(MB/S)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 ger. 10</c:v>
              </c:pt>
            </c:strLit>
          </c:cat>
          <c:val>
            <c:numRef>
              <c:f>Folha1!$P$127:$T$127</c:f>
              <c:numCache>
                <c:formatCode>General</c:formatCode>
                <c:ptCount val="5"/>
                <c:pt idx="0">
                  <c:v>3.7</c:v>
                </c:pt>
                <c:pt idx="1">
                  <c:v>74</c:v>
                </c:pt>
                <c:pt idx="2">
                  <c:v>20.2</c:v>
                </c:pt>
                <c:pt idx="3">
                  <c:v>0</c:v>
                </c:pt>
                <c:pt idx="4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1-42C4-A1DE-932CA51650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110361984"/>
        <c:axId val="110392448"/>
      </c:barChart>
      <c:catAx>
        <c:axId val="110361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0392448"/>
        <c:crosses val="autoZero"/>
        <c:auto val="1"/>
        <c:lblAlgn val="ctr"/>
        <c:lblOffset val="100"/>
        <c:noMultiLvlLbl val="0"/>
      </c:catAx>
      <c:valAx>
        <c:axId val="11039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036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Velocidade Média de descompressão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(MB/S)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 ger. 10</c:v>
              </c:pt>
            </c:strLit>
          </c:cat>
          <c:val>
            <c:numRef>
              <c:f>Folha1!$P$135:$T$135</c:f>
              <c:numCache>
                <c:formatCode>General</c:formatCode>
                <c:ptCount val="5"/>
                <c:pt idx="0">
                  <c:v>4.5</c:v>
                </c:pt>
                <c:pt idx="1">
                  <c:v>111</c:v>
                </c:pt>
                <c:pt idx="2">
                  <c:v>27.8</c:v>
                </c:pt>
                <c:pt idx="3">
                  <c:v>0</c:v>
                </c:pt>
                <c:pt idx="4">
                  <c:v>27.8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10-452E-8465-7FCBBCF983E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110437504"/>
        <c:axId val="110439040"/>
      </c:barChart>
      <c:catAx>
        <c:axId val="110437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0439040"/>
        <c:crosses val="autoZero"/>
        <c:auto val="1"/>
        <c:lblAlgn val="ctr"/>
        <c:lblOffset val="100"/>
        <c:noMultiLvlLbl val="0"/>
      </c:catAx>
      <c:valAx>
        <c:axId val="11043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0437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Velocidade média</a:t>
            </a:r>
          </a:p>
          <a:p>
            <a:pPr>
              <a:defRPr/>
            </a:pPr>
            <a:r>
              <a:rPr lang="pt-PT"/>
              <a:t>(MB/s)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 ger. 10</c:v>
              </c:pt>
            </c:strLit>
          </c:cat>
          <c:val>
            <c:numRef>
              <c:f>Folha1!$P$138:$T$138</c:f>
              <c:numCache>
                <c:formatCode>General</c:formatCode>
                <c:ptCount val="5"/>
                <c:pt idx="0">
                  <c:v>4.0999999999999996</c:v>
                </c:pt>
                <c:pt idx="1">
                  <c:v>92.5</c:v>
                </c:pt>
                <c:pt idx="2">
                  <c:v>24</c:v>
                </c:pt>
                <c:pt idx="3">
                  <c:v>0</c:v>
                </c:pt>
                <c:pt idx="4">
                  <c:v>14.5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65-4BCE-BE84-C53376549DC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110480000"/>
        <c:axId val="110756224"/>
      </c:barChart>
      <c:catAx>
        <c:axId val="110480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0756224"/>
        <c:crosses val="autoZero"/>
        <c:auto val="1"/>
        <c:lblAlgn val="ctr"/>
        <c:lblOffset val="100"/>
        <c:noMultiLvlLbl val="0"/>
      </c:catAx>
      <c:valAx>
        <c:axId val="11075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048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/>
              <a:t>Tempo</a:t>
            </a:r>
            <a:r>
              <a:rPr lang="pt-PT" sz="1800" baseline="0"/>
              <a:t> de compressão</a:t>
            </a:r>
          </a:p>
          <a:p>
            <a:pPr>
              <a:defRPr/>
            </a:pPr>
            <a:r>
              <a:rPr lang="pt-PT" sz="1800" baseline="0"/>
              <a:t>(S)</a:t>
            </a:r>
            <a:endParaRPr lang="pt-PT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Folha1!$J$13:$N$13</c:f>
              <c:numCache>
                <c:formatCode>General</c:formatCode>
                <c:ptCount val="5"/>
                <c:pt idx="0">
                  <c:v>4.9800000000000004</c:v>
                </c:pt>
                <c:pt idx="1">
                  <c:v>0.25</c:v>
                </c:pt>
                <c:pt idx="2">
                  <c:v>1.3800000000000001</c:v>
                </c:pt>
                <c:pt idx="3">
                  <c:v>0</c:v>
                </c:pt>
                <c:pt idx="4">
                  <c:v>11.18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F9-4021-AC78-7FBA1509ECBE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Folha1!$J$14:$N$14</c:f>
              <c:numCache>
                <c:formatCode>General</c:formatCode>
                <c:ptCount val="5"/>
                <c:pt idx="0">
                  <c:v>3.54</c:v>
                </c:pt>
                <c:pt idx="1">
                  <c:v>0.15000000000000005</c:v>
                </c:pt>
                <c:pt idx="2">
                  <c:v>0.9700000000000002</c:v>
                </c:pt>
                <c:pt idx="3">
                  <c:v>0</c:v>
                </c:pt>
                <c:pt idx="4">
                  <c:v>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F9-4021-AC78-7FBA1509ECBE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Folha1!$J$15:$N$15</c:f>
              <c:numCache>
                <c:formatCode>General</c:formatCode>
                <c:ptCount val="5"/>
                <c:pt idx="0">
                  <c:v>9.92</c:v>
                </c:pt>
                <c:pt idx="1">
                  <c:v>0.58000000000000007</c:v>
                </c:pt>
                <c:pt idx="2">
                  <c:v>0.89</c:v>
                </c:pt>
                <c:pt idx="3">
                  <c:v>0</c:v>
                </c:pt>
                <c:pt idx="4">
                  <c:v>15.62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F9-4021-AC78-7FBA1509ECBE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Jpeg2000 Parte 1</c:v>
              </c:pt>
              <c:pt idx="1">
                <c:v>Jpeg</c:v>
              </c:pt>
              <c:pt idx="2">
                <c:v>Bzip2</c:v>
              </c:pt>
              <c:pt idx="3">
                <c:v>Png</c:v>
              </c:pt>
              <c:pt idx="4">
                <c:v>Cmp</c:v>
              </c:pt>
            </c:strLit>
          </c:cat>
          <c:val>
            <c:numRef>
              <c:f>Folha1!$J$16:$N$16</c:f>
              <c:numCache>
                <c:formatCode>General</c:formatCode>
                <c:ptCount val="5"/>
                <c:pt idx="0">
                  <c:v>5.42</c:v>
                </c:pt>
                <c:pt idx="1">
                  <c:v>0.25</c:v>
                </c:pt>
                <c:pt idx="2">
                  <c:v>1.21</c:v>
                </c:pt>
                <c:pt idx="3">
                  <c:v>0</c:v>
                </c:pt>
                <c:pt idx="4">
                  <c:v>11.5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F9-4021-AC78-7FBA1509ECBE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Folha1!$J$17:$N$17</c:f>
              <c:numCache>
                <c:formatCode>General</c:formatCode>
                <c:ptCount val="5"/>
                <c:pt idx="0">
                  <c:v>5.9700000000000015</c:v>
                </c:pt>
                <c:pt idx="1">
                  <c:v>0.31000000000000011</c:v>
                </c:pt>
                <c:pt idx="2">
                  <c:v>1.1100000000000001</c:v>
                </c:pt>
                <c:pt idx="3">
                  <c:v>0</c:v>
                </c:pt>
                <c:pt idx="4">
                  <c:v>11.51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F9-4021-AC78-7FBA1509ECB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8072320"/>
        <c:axId val="108094592"/>
      </c:barChart>
      <c:catAx>
        <c:axId val="108072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8094592"/>
        <c:crosses val="autoZero"/>
        <c:auto val="1"/>
        <c:lblAlgn val="ctr"/>
        <c:lblOffset val="100"/>
        <c:noMultiLvlLbl val="0"/>
      </c:catAx>
      <c:valAx>
        <c:axId val="108094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80723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/>
              <a:t>Tempo de Descompressão</a:t>
            </a:r>
          </a:p>
          <a:p>
            <a:pPr>
              <a:defRPr/>
            </a:pPr>
            <a:r>
              <a:rPr lang="pt-PT" sz="1800"/>
              <a:t>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Folha1!$AO$6</c:f>
              <c:strCache>
                <c:ptCount val="1"/>
                <c:pt idx="0">
                  <c:v>egg.bmp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Folha1!$S$13:$W$13</c:f>
              <c:numCache>
                <c:formatCode>General</c:formatCode>
                <c:ptCount val="5"/>
                <c:pt idx="0">
                  <c:v>4.03</c:v>
                </c:pt>
                <c:pt idx="1">
                  <c:v>0.19</c:v>
                </c:pt>
                <c:pt idx="2">
                  <c:v>0.89</c:v>
                </c:pt>
                <c:pt idx="3">
                  <c:v>0</c:v>
                </c:pt>
                <c:pt idx="4">
                  <c:v>0.75000000000000022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A0-4CB6-835E-613658E8C192}"/>
            </c:ext>
          </c:extLst>
        </c:ser>
        <c:ser>
          <c:idx val="1"/>
          <c:order val="1"/>
          <c:tx>
            <c:strRef>
              <c:f>Folha1!$AP$6</c:f>
              <c:strCache>
                <c:ptCount val="1"/>
                <c:pt idx="0">
                  <c:v>landscape.bmp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Folha1!$S$14:$W$14</c:f>
              <c:numCache>
                <c:formatCode>General</c:formatCode>
                <c:ptCount val="5"/>
                <c:pt idx="0">
                  <c:v>2.8299999999999992</c:v>
                </c:pt>
                <c:pt idx="1">
                  <c:v>0.12000000000000002</c:v>
                </c:pt>
                <c:pt idx="2">
                  <c:v>0.61000000000000021</c:v>
                </c:pt>
                <c:pt idx="3">
                  <c:v>0</c:v>
                </c:pt>
                <c:pt idx="4">
                  <c:v>0.41000000000000009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A0-4CB6-835E-613658E8C192}"/>
            </c:ext>
          </c:extLst>
        </c:ser>
        <c:ser>
          <c:idx val="2"/>
          <c:order val="2"/>
          <c:tx>
            <c:strRef>
              <c:f>Folha1!$AQ$6</c:f>
              <c:strCache>
                <c:ptCount val="1"/>
                <c:pt idx="0">
                  <c:v>pattern.bmp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Folha1!$S$15:$W$15</c:f>
              <c:numCache>
                <c:formatCode>General</c:formatCode>
                <c:ptCount val="5"/>
                <c:pt idx="0">
                  <c:v>8.59</c:v>
                </c:pt>
                <c:pt idx="1">
                  <c:v>0.4200000000000001</c:v>
                </c:pt>
                <c:pt idx="2">
                  <c:v>0.68</c:v>
                </c:pt>
                <c:pt idx="3">
                  <c:v>0</c:v>
                </c:pt>
                <c:pt idx="4">
                  <c:v>0.86000000000000021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A0-4CB6-835E-613658E8C192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Folha1!$S$16:$W$16</c:f>
              <c:numCache>
                <c:formatCode>General</c:formatCode>
                <c:ptCount val="5"/>
                <c:pt idx="0">
                  <c:v>4.33</c:v>
                </c:pt>
                <c:pt idx="1">
                  <c:v>0.19</c:v>
                </c:pt>
                <c:pt idx="2">
                  <c:v>0.86000000000000021</c:v>
                </c:pt>
                <c:pt idx="3">
                  <c:v>0</c:v>
                </c:pt>
                <c:pt idx="4">
                  <c:v>0.95000000000000018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A0-4CB6-835E-613658E8C192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Folha1!$S$17:$W$17</c:f>
              <c:numCache>
                <c:formatCode>General</c:formatCode>
                <c:ptCount val="5"/>
                <c:pt idx="0">
                  <c:v>4.95</c:v>
                </c:pt>
                <c:pt idx="1">
                  <c:v>0.23</c:v>
                </c:pt>
                <c:pt idx="2">
                  <c:v>0.76000000000000023</c:v>
                </c:pt>
                <c:pt idx="3">
                  <c:v>0</c:v>
                </c:pt>
                <c:pt idx="4">
                  <c:v>0.74000000000000021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A0-4CB6-835E-613658E8C19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9302144"/>
        <c:axId val="109303680"/>
      </c:barChart>
      <c:catAx>
        <c:axId val="109302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303680"/>
        <c:crosses val="autoZero"/>
        <c:auto val="1"/>
        <c:lblAlgn val="ctr"/>
        <c:lblOffset val="100"/>
        <c:noMultiLvlLbl val="0"/>
      </c:catAx>
      <c:valAx>
        <c:axId val="109303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93021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/>
              <a:t>Tempo Total</a:t>
            </a:r>
          </a:p>
          <a:p>
            <a:pPr>
              <a:defRPr/>
            </a:pPr>
            <a:r>
              <a:rPr lang="pt-PT" sz="1800"/>
              <a:t>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Folha1!$AO$6</c:f>
              <c:strCache>
                <c:ptCount val="1"/>
                <c:pt idx="0">
                  <c:v>egg.bmp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Folha1!$S$4:$W$4</c:f>
              <c:numCache>
                <c:formatCode>General</c:formatCode>
                <c:ptCount val="5"/>
                <c:pt idx="0">
                  <c:v>9.0100000000000016</c:v>
                </c:pt>
                <c:pt idx="1">
                  <c:v>0.44</c:v>
                </c:pt>
                <c:pt idx="2">
                  <c:v>2.27</c:v>
                </c:pt>
                <c:pt idx="3">
                  <c:v>0</c:v>
                </c:pt>
                <c:pt idx="4">
                  <c:v>20.399999999999999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34-41B4-A309-2E90227C8941}"/>
            </c:ext>
          </c:extLst>
        </c:ser>
        <c:ser>
          <c:idx val="1"/>
          <c:order val="1"/>
          <c:tx>
            <c:strRef>
              <c:f>Folha1!$AP$6</c:f>
              <c:strCache>
                <c:ptCount val="1"/>
                <c:pt idx="0">
                  <c:v>landscape.bmp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Folha1!$S$5:$W$5</c:f>
              <c:numCache>
                <c:formatCode>General</c:formatCode>
                <c:ptCount val="5"/>
                <c:pt idx="0">
                  <c:v>6.37</c:v>
                </c:pt>
                <c:pt idx="1">
                  <c:v>0.27</c:v>
                </c:pt>
                <c:pt idx="2">
                  <c:v>1.58</c:v>
                </c:pt>
                <c:pt idx="3">
                  <c:v>0</c:v>
                </c:pt>
                <c:pt idx="4">
                  <c:v>15.3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34-41B4-A309-2E90227C8941}"/>
            </c:ext>
          </c:extLst>
        </c:ser>
        <c:ser>
          <c:idx val="2"/>
          <c:order val="2"/>
          <c:tx>
            <c:strRef>
              <c:f>Folha1!$AQ$6</c:f>
              <c:strCache>
                <c:ptCount val="1"/>
                <c:pt idx="0">
                  <c:v>pattern.bmp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Folha1!$S$6:$W$6</c:f>
              <c:numCache>
                <c:formatCode>General</c:formatCode>
                <c:ptCount val="5"/>
                <c:pt idx="0">
                  <c:v>18.509999999999991</c:v>
                </c:pt>
                <c:pt idx="1">
                  <c:v>1</c:v>
                </c:pt>
                <c:pt idx="2">
                  <c:v>1.57</c:v>
                </c:pt>
                <c:pt idx="3">
                  <c:v>0</c:v>
                </c:pt>
                <c:pt idx="4">
                  <c:v>16.5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34-41B4-A309-2E90227C8941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Folha1!$S$7:$W$7</c:f>
              <c:numCache>
                <c:formatCode>General</c:formatCode>
                <c:ptCount val="5"/>
                <c:pt idx="0">
                  <c:v>9.75</c:v>
                </c:pt>
                <c:pt idx="1">
                  <c:v>0.44</c:v>
                </c:pt>
                <c:pt idx="2">
                  <c:v>2.0699999999999998</c:v>
                </c:pt>
                <c:pt idx="3">
                  <c:v>0</c:v>
                </c:pt>
                <c:pt idx="4">
                  <c:v>22.2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34-41B4-A309-2E90227C8941}"/>
            </c:ext>
          </c:extLst>
        </c:ser>
        <c:ser>
          <c:idx val="4"/>
          <c:order val="4"/>
          <c:tx>
            <c:strRef>
              <c:f>Folha1!$A$93</c:f>
              <c:strCache>
                <c:ptCount val="1"/>
                <c:pt idx="0">
                  <c:v>Média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Folha1!$S$8:$W$8</c:f>
              <c:numCache>
                <c:formatCode>General</c:formatCode>
                <c:ptCount val="5"/>
                <c:pt idx="0">
                  <c:v>10.91</c:v>
                </c:pt>
                <c:pt idx="1">
                  <c:v>0.54</c:v>
                </c:pt>
                <c:pt idx="2">
                  <c:v>1.87</c:v>
                </c:pt>
                <c:pt idx="3">
                  <c:v>0</c:v>
                </c:pt>
                <c:pt idx="4">
                  <c:v>18.600000000000001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34-41B4-A309-2E90227C894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9327104"/>
        <c:axId val="109328640"/>
      </c:barChart>
      <c:catAx>
        <c:axId val="109327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328640"/>
        <c:crosses val="autoZero"/>
        <c:auto val="1"/>
        <c:lblAlgn val="ctr"/>
        <c:lblOffset val="100"/>
        <c:noMultiLvlLbl val="0"/>
      </c:catAx>
      <c:valAx>
        <c:axId val="109328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93271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2000" dirty="0"/>
              <a:t>Taxa de Compressão </a:t>
            </a:r>
          </a:p>
          <a:p>
            <a:pPr>
              <a:defRPr/>
            </a:pPr>
            <a:r>
              <a:rPr lang="pt-PT" sz="2000" dirty="0"/>
              <a:t>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Folha1!$AO$6</c:f>
              <c:strCache>
                <c:ptCount val="1"/>
                <c:pt idx="0">
                  <c:v>egg.bmp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Folha1!$B$14:$F$14</c:f>
              <c:numCache>
                <c:formatCode>General</c:formatCode>
                <c:ptCount val="5"/>
                <c:pt idx="0">
                  <c:v>76.45</c:v>
                </c:pt>
                <c:pt idx="1">
                  <c:v>94.43</c:v>
                </c:pt>
                <c:pt idx="2">
                  <c:v>73.25</c:v>
                </c:pt>
                <c:pt idx="3">
                  <c:v>73.910000000000025</c:v>
                </c:pt>
                <c:pt idx="4">
                  <c:v>76.510000000000005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35-4DA3-8C47-0DA5FEC6E31C}"/>
            </c:ext>
          </c:extLst>
        </c:ser>
        <c:ser>
          <c:idx val="1"/>
          <c:order val="1"/>
          <c:tx>
            <c:strRef>
              <c:f>Folha1!$AP$6</c:f>
              <c:strCache>
                <c:ptCount val="1"/>
                <c:pt idx="0">
                  <c:v>landscape.bmp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Folha1!$B$15:$F$15</c:f>
              <c:numCache>
                <c:formatCode>General</c:formatCode>
                <c:ptCount val="5"/>
                <c:pt idx="0">
                  <c:v>70.58</c:v>
                </c:pt>
                <c:pt idx="1">
                  <c:v>96.9</c:v>
                </c:pt>
                <c:pt idx="2">
                  <c:v>67.98</c:v>
                </c:pt>
                <c:pt idx="3">
                  <c:v>69.52</c:v>
                </c:pt>
                <c:pt idx="4">
                  <c:v>75.73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35-4DA3-8C47-0DA5FEC6E31C}"/>
            </c:ext>
          </c:extLst>
        </c:ser>
        <c:ser>
          <c:idx val="2"/>
          <c:order val="2"/>
          <c:tx>
            <c:strRef>
              <c:f>Folha1!$AQ$6</c:f>
              <c:strCache>
                <c:ptCount val="1"/>
                <c:pt idx="0">
                  <c:v>pattern.bmp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Folha1!$B$16:$F$16</c:f>
              <c:numCache>
                <c:formatCode>General</c:formatCode>
                <c:ptCount val="5"/>
                <c:pt idx="0">
                  <c:v>94.2</c:v>
                </c:pt>
                <c:pt idx="1">
                  <c:v>97.679999999999978</c:v>
                </c:pt>
                <c:pt idx="2">
                  <c:v>96.240000000000023</c:v>
                </c:pt>
                <c:pt idx="3">
                  <c:v>95.25</c:v>
                </c:pt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35-4DA3-8C47-0DA5FEC6E31C}"/>
            </c:ext>
          </c:extLst>
        </c:ser>
        <c:ser>
          <c:idx val="3"/>
          <c:order val="3"/>
          <c:tx>
            <c:strRef>
              <c:f>Folha1!$AR$6</c:f>
              <c:strCache>
                <c:ptCount val="1"/>
                <c:pt idx="0">
                  <c:v>zebra.bmp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Folha1!$AO$8:$AS$8</c:f>
              <c:strCache>
                <c:ptCount val="5"/>
                <c:pt idx="0">
                  <c:v>Jpeg2000 Parte 1</c:v>
                </c:pt>
                <c:pt idx="1">
                  <c:v>Jpeg</c:v>
                </c:pt>
                <c:pt idx="2">
                  <c:v>Bzip2</c:v>
                </c:pt>
                <c:pt idx="3">
                  <c:v>Png</c:v>
                </c:pt>
                <c:pt idx="4">
                  <c:v>Cmp</c:v>
                </c:pt>
              </c:strCache>
            </c:strRef>
          </c:cat>
          <c:val>
            <c:numRef>
              <c:f>Folha1!$B$17:$F$17</c:f>
              <c:numCache>
                <c:formatCode>General</c:formatCode>
                <c:ptCount val="5"/>
                <c:pt idx="0">
                  <c:v>71.819999999999993</c:v>
                </c:pt>
                <c:pt idx="1">
                  <c:v>93.84</c:v>
                </c:pt>
                <c:pt idx="2">
                  <c:v>66.290000000000006</c:v>
                </c:pt>
                <c:pt idx="3">
                  <c:v>67.23</c:v>
                </c:pt>
                <c:pt idx="4">
                  <c:v>72.169999999999987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35-4DA3-8C47-0DA5FEC6E31C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Folha1!$B$18:$F$18</c:f>
              <c:numCache>
                <c:formatCode>General</c:formatCode>
                <c:ptCount val="5"/>
                <c:pt idx="0">
                  <c:v>78.260000000000005</c:v>
                </c:pt>
                <c:pt idx="1">
                  <c:v>95.710000000000022</c:v>
                </c:pt>
                <c:pt idx="2">
                  <c:v>75.940000000000026</c:v>
                </c:pt>
                <c:pt idx="3">
                  <c:v>76.48</c:v>
                </c:pt>
                <c:pt idx="4">
                  <c:v>80.099999999999994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35-4DA3-8C47-0DA5FEC6E3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9447040"/>
        <c:axId val="109448576"/>
      </c:barChart>
      <c:catAx>
        <c:axId val="10944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448576"/>
        <c:crosses val="autoZero"/>
        <c:auto val="1"/>
        <c:lblAlgn val="ctr"/>
        <c:lblOffset val="100"/>
        <c:noMultiLvlLbl val="0"/>
      </c:catAx>
      <c:valAx>
        <c:axId val="109448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94470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Entropia</a:t>
            </a:r>
          </a:p>
          <a:p>
            <a:pPr>
              <a:defRPr/>
            </a:pPr>
            <a:r>
              <a:rPr lang="pt-PT"/>
              <a:t>(Bits)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Folha1!$K$3:$O$3</c:f>
              <c:numCache>
                <c:formatCode>General</c:formatCode>
                <c:ptCount val="5"/>
                <c:pt idx="0">
                  <c:v>5.724199999999998</c:v>
                </c:pt>
                <c:pt idx="1">
                  <c:v>2.7505999999999999</c:v>
                </c:pt>
                <c:pt idx="2">
                  <c:v>2.2614000000000001</c:v>
                </c:pt>
                <c:pt idx="3">
                  <c:v>3.4177999999999997</c:v>
                </c:pt>
                <c:pt idx="4">
                  <c:v>2.6993999999999998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D-4245-8B78-EEF97942579B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Folha1!$K$4:$O$4</c:f>
              <c:numCache>
                <c:formatCode>General</c:formatCode>
                <c:ptCount val="5"/>
                <c:pt idx="0">
                  <c:v>7.4204999999999997</c:v>
                </c:pt>
                <c:pt idx="1">
                  <c:v>2.7652000000000001</c:v>
                </c:pt>
                <c:pt idx="2">
                  <c:v>2.3807</c:v>
                </c:pt>
                <c:pt idx="3">
                  <c:v>3.4653999999999998</c:v>
                </c:pt>
                <c:pt idx="4">
                  <c:v>2.8241999999999998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AD-4245-8B78-EEF97942579B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Folha1!$K$5:$O$5</c:f>
              <c:numCache>
                <c:formatCode>General</c:formatCode>
                <c:ptCount val="5"/>
                <c:pt idx="0">
                  <c:v>1.8291999999999995</c:v>
                </c:pt>
                <c:pt idx="1">
                  <c:v>0.61910000000000021</c:v>
                </c:pt>
                <c:pt idx="2">
                  <c:v>0.5645</c:v>
                </c:pt>
                <c:pt idx="3">
                  <c:v>0.61770000000000025</c:v>
                </c:pt>
                <c:pt idx="4">
                  <c:v>0.59570000000000001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AD-4245-8B78-EEF97942579B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Sem Filtro</c:v>
              </c:pt>
              <c:pt idx="1">
                <c:v>Filtro Up</c:v>
              </c:pt>
              <c:pt idx="2">
                <c:v>Filtro Paeth Simplificado</c:v>
              </c:pt>
              <c:pt idx="3">
                <c:v>Transformada Move-To-Front</c:v>
              </c:pt>
              <c:pt idx="4">
                <c:v>Filtro Sub</c:v>
              </c:pt>
            </c:strLit>
          </c:cat>
          <c:val>
            <c:numRef>
              <c:f>Folha1!$K$6:$O$6</c:f>
              <c:numCache>
                <c:formatCode>General</c:formatCode>
                <c:ptCount val="5"/>
                <c:pt idx="0">
                  <c:v>5.8311999999999999</c:v>
                </c:pt>
                <c:pt idx="1">
                  <c:v>3.1808000000000001</c:v>
                </c:pt>
                <c:pt idx="2">
                  <c:v>2.5747999999999998</c:v>
                </c:pt>
                <c:pt idx="3">
                  <c:v>4.3308999999999997</c:v>
                </c:pt>
                <c:pt idx="4">
                  <c:v>3.2219000000000002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9AD-4245-8B78-EEF97942579B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Folha1!$K$7:$O$7</c:f>
              <c:numCache>
                <c:formatCode>General</c:formatCode>
                <c:ptCount val="5"/>
                <c:pt idx="0">
                  <c:v>5.2013000000000016</c:v>
                </c:pt>
                <c:pt idx="1">
                  <c:v>2.3289</c:v>
                </c:pt>
                <c:pt idx="2">
                  <c:v>1.9454</c:v>
                </c:pt>
                <c:pt idx="3">
                  <c:v>2.9579999999999997</c:v>
                </c:pt>
                <c:pt idx="4">
                  <c:v>2.3352999999999993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AD-4245-8B78-EEF97942579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9595264"/>
        <c:axId val="109617536"/>
      </c:barChart>
      <c:catAx>
        <c:axId val="109595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617536"/>
        <c:crosses val="autoZero"/>
        <c:auto val="1"/>
        <c:lblAlgn val="ctr"/>
        <c:lblOffset val="100"/>
        <c:noMultiLvlLbl val="0"/>
      </c:catAx>
      <c:valAx>
        <c:axId val="109617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95952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Tamanho Após Compressão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(MB)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Folha1!$Q$34:$AF$34</c:f>
              <c:numCache>
                <c:formatCode>General</c:formatCode>
                <c:ptCount val="16"/>
                <c:pt idx="0">
                  <c:v>6.8599999999999985</c:v>
                </c:pt>
                <c:pt idx="1">
                  <c:v>5.49</c:v>
                </c:pt>
                <c:pt idx="2">
                  <c:v>5.24</c:v>
                </c:pt>
                <c:pt idx="3">
                  <c:v>5.37</c:v>
                </c:pt>
                <c:pt idx="4">
                  <c:v>4.5</c:v>
                </c:pt>
                <c:pt idx="5">
                  <c:v>5.2</c:v>
                </c:pt>
                <c:pt idx="6">
                  <c:v>5.2</c:v>
                </c:pt>
                <c:pt idx="7">
                  <c:v>7.84</c:v>
                </c:pt>
                <c:pt idx="8">
                  <c:v>4.74</c:v>
                </c:pt>
                <c:pt idx="9">
                  <c:v>4.9800000000000004</c:v>
                </c:pt>
                <c:pt idx="10">
                  <c:v>4.59</c:v>
                </c:pt>
                <c:pt idx="11">
                  <c:v>4.45</c:v>
                </c:pt>
                <c:pt idx="12">
                  <c:v>4.6399999999999997</c:v>
                </c:pt>
                <c:pt idx="13">
                  <c:v>3.98</c:v>
                </c:pt>
                <c:pt idx="14">
                  <c:v>3.98</c:v>
                </c:pt>
                <c:pt idx="15">
                  <c:v>5.14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23-47A8-81C0-1B7FCEDCF8DE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Folha1!$Q$35:$AF$35</c:f>
              <c:numCache>
                <c:formatCode>General</c:formatCode>
                <c:ptCount val="16"/>
                <c:pt idx="0">
                  <c:v>4.63</c:v>
                </c:pt>
                <c:pt idx="1">
                  <c:v>3.84</c:v>
                </c:pt>
                <c:pt idx="2">
                  <c:v>3.3899999999999997</c:v>
                </c:pt>
                <c:pt idx="3">
                  <c:v>3.55</c:v>
                </c:pt>
                <c:pt idx="4">
                  <c:v>3.4</c:v>
                </c:pt>
                <c:pt idx="5">
                  <c:v>3.3299999999999992</c:v>
                </c:pt>
                <c:pt idx="6">
                  <c:v>3.34</c:v>
                </c:pt>
                <c:pt idx="7">
                  <c:v>5.09</c:v>
                </c:pt>
                <c:pt idx="8">
                  <c:v>2.8899999999999997</c:v>
                </c:pt>
                <c:pt idx="9">
                  <c:v>3.22</c:v>
                </c:pt>
                <c:pt idx="10">
                  <c:v>2.8699999999999997</c:v>
                </c:pt>
                <c:pt idx="11">
                  <c:v>2.8899999999999997</c:v>
                </c:pt>
                <c:pt idx="12">
                  <c:v>2.9699999999999998</c:v>
                </c:pt>
                <c:pt idx="13">
                  <c:v>2.59</c:v>
                </c:pt>
                <c:pt idx="14">
                  <c:v>2.7800000000000002</c:v>
                </c:pt>
                <c:pt idx="15">
                  <c:v>3.3899999999999997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23-47A8-81C0-1B7FCEDCF8DE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Folha1!$Q$36:$AF$36</c:f>
              <c:numCache>
                <c:formatCode>General</c:formatCode>
                <c:ptCount val="16"/>
                <c:pt idx="0">
                  <c:v>2.65</c:v>
                </c:pt>
                <c:pt idx="1">
                  <c:v>2.63</c:v>
                </c:pt>
                <c:pt idx="2">
                  <c:v>2.4699999999999998</c:v>
                </c:pt>
                <c:pt idx="3">
                  <c:v>2.5099999999999998</c:v>
                </c:pt>
                <c:pt idx="4">
                  <c:v>2.2799999999999998</c:v>
                </c:pt>
                <c:pt idx="5">
                  <c:v>2.48</c:v>
                </c:pt>
                <c:pt idx="6">
                  <c:v>2.54</c:v>
                </c:pt>
                <c:pt idx="7">
                  <c:v>5.78</c:v>
                </c:pt>
                <c:pt idx="8">
                  <c:v>2.3899999999999997</c:v>
                </c:pt>
                <c:pt idx="9">
                  <c:v>2.4</c:v>
                </c:pt>
                <c:pt idx="10">
                  <c:v>2.44</c:v>
                </c:pt>
                <c:pt idx="11">
                  <c:v>1.8800000000000001</c:v>
                </c:pt>
                <c:pt idx="12">
                  <c:v>1.83</c:v>
                </c:pt>
                <c:pt idx="13">
                  <c:v>2.1800000000000002</c:v>
                </c:pt>
                <c:pt idx="14">
                  <c:v>2.0099999999999998</c:v>
                </c:pt>
                <c:pt idx="15">
                  <c:v>2.56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23-47A8-81C0-1B7FCEDCF8DE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Folha1!$Q$37:$AF$37</c:f>
              <c:numCache>
                <c:formatCode>General</c:formatCode>
                <c:ptCount val="16"/>
                <c:pt idx="0">
                  <c:v>8.4600000000000026</c:v>
                </c:pt>
                <c:pt idx="1">
                  <c:v>6.18</c:v>
                </c:pt>
                <c:pt idx="2">
                  <c:v>5.75</c:v>
                </c:pt>
                <c:pt idx="3">
                  <c:v>6.04</c:v>
                </c:pt>
                <c:pt idx="4">
                  <c:v>5.0599999999999996</c:v>
                </c:pt>
                <c:pt idx="5">
                  <c:v>5.6899999999999995</c:v>
                </c:pt>
                <c:pt idx="6">
                  <c:v>5.68</c:v>
                </c:pt>
                <c:pt idx="7">
                  <c:v>8.56</c:v>
                </c:pt>
                <c:pt idx="8">
                  <c:v>5.57</c:v>
                </c:pt>
                <c:pt idx="9">
                  <c:v>5.84</c:v>
                </c:pt>
                <c:pt idx="10">
                  <c:v>5.55</c:v>
                </c:pt>
                <c:pt idx="11">
                  <c:v>5.4700000000000015</c:v>
                </c:pt>
                <c:pt idx="12">
                  <c:v>5.29</c:v>
                </c:pt>
                <c:pt idx="13">
                  <c:v>4.4400000000000004</c:v>
                </c:pt>
                <c:pt idx="14">
                  <c:v>4.57</c:v>
                </c:pt>
                <c:pt idx="15">
                  <c:v>5.88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23-47A8-81C0-1B7FCEDCF8DE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Folha1!$Q$62:$AE$62</c:f>
              <c:numCache>
                <c:formatCode>General</c:formatCode>
                <c:ptCount val="15"/>
                <c:pt idx="0">
                  <c:v>5.7</c:v>
                </c:pt>
                <c:pt idx="1">
                  <c:v>4.5</c:v>
                </c:pt>
                <c:pt idx="2">
                  <c:v>4.2</c:v>
                </c:pt>
                <c:pt idx="3">
                  <c:v>4.4000000000000004</c:v>
                </c:pt>
                <c:pt idx="4">
                  <c:v>3.8</c:v>
                </c:pt>
                <c:pt idx="5">
                  <c:v>4.2</c:v>
                </c:pt>
                <c:pt idx="6">
                  <c:v>4.2</c:v>
                </c:pt>
                <c:pt idx="7">
                  <c:v>6.8</c:v>
                </c:pt>
                <c:pt idx="8">
                  <c:v>3.9</c:v>
                </c:pt>
                <c:pt idx="9">
                  <c:v>4.0999999999999996</c:v>
                </c:pt>
                <c:pt idx="10">
                  <c:v>3.9</c:v>
                </c:pt>
                <c:pt idx="11">
                  <c:v>3.7</c:v>
                </c:pt>
                <c:pt idx="12">
                  <c:v>3.7</c:v>
                </c:pt>
                <c:pt idx="13">
                  <c:v>3.3</c:v>
                </c:pt>
                <c:pt idx="14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23-47A8-81C0-1B7FCEDCF8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566208"/>
        <c:axId val="106827776"/>
      </c:barChart>
      <c:catAx>
        <c:axId val="10956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6827776"/>
        <c:crosses val="autoZero"/>
        <c:auto val="1"/>
        <c:lblAlgn val="ctr"/>
        <c:lblOffset val="100"/>
        <c:noMultiLvlLbl val="0"/>
      </c:catAx>
      <c:valAx>
        <c:axId val="10682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5662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Tempo de Compressão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(s)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Folha1!$Q$23:$AF$23</c:f>
              <c:numCache>
                <c:formatCode>General</c:formatCode>
                <c:ptCount val="16"/>
                <c:pt idx="0">
                  <c:v>45.14</c:v>
                </c:pt>
                <c:pt idx="1">
                  <c:v>22.09</c:v>
                </c:pt>
                <c:pt idx="2">
                  <c:v>26.4</c:v>
                </c:pt>
                <c:pt idx="3">
                  <c:v>24.34</c:v>
                </c:pt>
                <c:pt idx="4">
                  <c:v>19.77</c:v>
                </c:pt>
                <c:pt idx="5">
                  <c:v>31.51</c:v>
                </c:pt>
                <c:pt idx="6">
                  <c:v>32.96</c:v>
                </c:pt>
                <c:pt idx="7">
                  <c:v>27.41</c:v>
                </c:pt>
                <c:pt idx="8">
                  <c:v>19.7</c:v>
                </c:pt>
                <c:pt idx="9">
                  <c:v>11.18</c:v>
                </c:pt>
                <c:pt idx="10">
                  <c:v>19.649999999999999</c:v>
                </c:pt>
                <c:pt idx="11">
                  <c:v>44.06</c:v>
                </c:pt>
                <c:pt idx="12">
                  <c:v>43.97</c:v>
                </c:pt>
                <c:pt idx="13">
                  <c:v>23.57</c:v>
                </c:pt>
                <c:pt idx="14">
                  <c:v>41.81</c:v>
                </c:pt>
                <c:pt idx="15">
                  <c:v>28.9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BC-4BBE-8ADA-F33A88460A54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Folha1!$Q$24:$AF$24</c:f>
              <c:numCache>
                <c:formatCode>General</c:formatCode>
                <c:ptCount val="16"/>
                <c:pt idx="0">
                  <c:v>29.650000000000006</c:v>
                </c:pt>
                <c:pt idx="1">
                  <c:v>16.010000000000005</c:v>
                </c:pt>
                <c:pt idx="2">
                  <c:v>10.54</c:v>
                </c:pt>
                <c:pt idx="3">
                  <c:v>9.77</c:v>
                </c:pt>
                <c:pt idx="4">
                  <c:v>15.07</c:v>
                </c:pt>
                <c:pt idx="5">
                  <c:v>11.47</c:v>
                </c:pt>
                <c:pt idx="6">
                  <c:v>10.3</c:v>
                </c:pt>
                <c:pt idx="7">
                  <c:v>18.41</c:v>
                </c:pt>
                <c:pt idx="8">
                  <c:v>15.52</c:v>
                </c:pt>
                <c:pt idx="9">
                  <c:v>7.75</c:v>
                </c:pt>
                <c:pt idx="10">
                  <c:v>14.860000000000003</c:v>
                </c:pt>
                <c:pt idx="11">
                  <c:v>35.630000000000003</c:v>
                </c:pt>
                <c:pt idx="12">
                  <c:v>36.49</c:v>
                </c:pt>
                <c:pt idx="13">
                  <c:v>18.36</c:v>
                </c:pt>
                <c:pt idx="14">
                  <c:v>34.17</c:v>
                </c:pt>
                <c:pt idx="15">
                  <c:v>18.93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BC-4BBE-8ADA-F33A88460A54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Folha1!$Q$25:$AF$25</c:f>
              <c:numCache>
                <c:formatCode>General</c:formatCode>
                <c:ptCount val="16"/>
                <c:pt idx="0">
                  <c:v>78.39</c:v>
                </c:pt>
                <c:pt idx="1">
                  <c:v>20.29</c:v>
                </c:pt>
                <c:pt idx="2">
                  <c:v>246.83</c:v>
                </c:pt>
                <c:pt idx="3">
                  <c:v>150.08000000000001</c:v>
                </c:pt>
                <c:pt idx="4">
                  <c:v>22.21</c:v>
                </c:pt>
                <c:pt idx="5">
                  <c:v>263.63</c:v>
                </c:pt>
                <c:pt idx="6">
                  <c:v>281.63</c:v>
                </c:pt>
                <c:pt idx="7">
                  <c:v>29.66</c:v>
                </c:pt>
                <c:pt idx="8">
                  <c:v>16.959999999999994</c:v>
                </c:pt>
                <c:pt idx="9">
                  <c:v>23.259999999999994</c:v>
                </c:pt>
                <c:pt idx="10">
                  <c:v>15.62</c:v>
                </c:pt>
                <c:pt idx="11">
                  <c:v>25.439999999999994</c:v>
                </c:pt>
                <c:pt idx="12">
                  <c:v>21.45</c:v>
                </c:pt>
                <c:pt idx="13">
                  <c:v>18</c:v>
                </c:pt>
                <c:pt idx="14">
                  <c:v>24.7</c:v>
                </c:pt>
                <c:pt idx="15">
                  <c:v>82.54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BC-4BBE-8ADA-F33A88460A54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Folha1!$Q$26:$AF$26</c:f>
              <c:numCache>
                <c:formatCode>General</c:formatCode>
                <c:ptCount val="16"/>
                <c:pt idx="0">
                  <c:v>53.53</c:v>
                </c:pt>
                <c:pt idx="1">
                  <c:v>21.77</c:v>
                </c:pt>
                <c:pt idx="2">
                  <c:v>16.7</c:v>
                </c:pt>
                <c:pt idx="3">
                  <c:v>18.439999999999994</c:v>
                </c:pt>
                <c:pt idx="4">
                  <c:v>21.04</c:v>
                </c:pt>
                <c:pt idx="5">
                  <c:v>17.939999999999994</c:v>
                </c:pt>
                <c:pt idx="6">
                  <c:v>18.34</c:v>
                </c:pt>
                <c:pt idx="7">
                  <c:v>27.959999999999994</c:v>
                </c:pt>
                <c:pt idx="8">
                  <c:v>22.51</c:v>
                </c:pt>
                <c:pt idx="9">
                  <c:v>11.5</c:v>
                </c:pt>
                <c:pt idx="10">
                  <c:v>21.22</c:v>
                </c:pt>
                <c:pt idx="11">
                  <c:v>46.07</c:v>
                </c:pt>
                <c:pt idx="12">
                  <c:v>54.68</c:v>
                </c:pt>
                <c:pt idx="13">
                  <c:v>25.06</c:v>
                </c:pt>
                <c:pt idx="14">
                  <c:v>43.27</c:v>
                </c:pt>
                <c:pt idx="15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BC-4BBE-8ADA-F33A88460A54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Folha1!$Q$58:$AE$58</c:f>
              <c:numCache>
                <c:formatCode>General</c:formatCode>
                <c:ptCount val="15"/>
                <c:pt idx="0">
                  <c:v>51.7</c:v>
                </c:pt>
                <c:pt idx="1">
                  <c:v>20</c:v>
                </c:pt>
                <c:pt idx="2">
                  <c:v>75.099999999999994</c:v>
                </c:pt>
                <c:pt idx="3">
                  <c:v>50.7</c:v>
                </c:pt>
                <c:pt idx="4">
                  <c:v>19.5</c:v>
                </c:pt>
                <c:pt idx="5">
                  <c:v>81.099999999999994</c:v>
                </c:pt>
                <c:pt idx="6">
                  <c:v>85.8</c:v>
                </c:pt>
                <c:pt idx="7">
                  <c:v>25.9</c:v>
                </c:pt>
                <c:pt idx="8">
                  <c:v>18.7</c:v>
                </c:pt>
                <c:pt idx="9">
                  <c:v>13.4</c:v>
                </c:pt>
                <c:pt idx="10">
                  <c:v>17.8</c:v>
                </c:pt>
                <c:pt idx="11">
                  <c:v>37.800000000000004</c:v>
                </c:pt>
                <c:pt idx="12">
                  <c:v>39.1</c:v>
                </c:pt>
                <c:pt idx="13">
                  <c:v>21.2</c:v>
                </c:pt>
                <c:pt idx="1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BC-4BBE-8ADA-F33A88460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775104"/>
        <c:axId val="109793280"/>
      </c:barChart>
      <c:catAx>
        <c:axId val="10977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793280"/>
        <c:crosses val="autoZero"/>
        <c:auto val="1"/>
        <c:lblAlgn val="ctr"/>
        <c:lblOffset val="100"/>
        <c:noMultiLvlLbl val="0"/>
      </c:catAx>
      <c:valAx>
        <c:axId val="10979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7751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00" b="1" i="0" cap="all" baseline="0">
                <a:effectLst/>
              </a:rPr>
              <a:t>Tempo de DESCompressão</a:t>
            </a:r>
            <a:endParaRPr lang="pt-PT">
              <a:effectLst/>
            </a:endParaRPr>
          </a:p>
          <a:p>
            <a:pPr>
              <a:defRPr/>
            </a:pPr>
            <a:r>
              <a:rPr lang="pt-PT" sz="1800" b="1" i="0" cap="all" baseline="0">
                <a:effectLst/>
              </a:rPr>
              <a:t>(s)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egg.bmp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Folha1!$Q$50:$AF$50</c:f>
              <c:numCache>
                <c:formatCode>General</c:formatCode>
                <c:ptCount val="16"/>
                <c:pt idx="0">
                  <c:v>69.28</c:v>
                </c:pt>
                <c:pt idx="1">
                  <c:v>31.21</c:v>
                </c:pt>
                <c:pt idx="2">
                  <c:v>31.43</c:v>
                </c:pt>
                <c:pt idx="3">
                  <c:v>30.95</c:v>
                </c:pt>
                <c:pt idx="4">
                  <c:v>69.599999999999994</c:v>
                </c:pt>
                <c:pt idx="5">
                  <c:v>26.84</c:v>
                </c:pt>
                <c:pt idx="6">
                  <c:v>25.95</c:v>
                </c:pt>
                <c:pt idx="7">
                  <c:v>83.63</c:v>
                </c:pt>
                <c:pt idx="8">
                  <c:v>0.75000000000000022</c:v>
                </c:pt>
                <c:pt idx="9">
                  <c:v>127.9</c:v>
                </c:pt>
                <c:pt idx="10">
                  <c:v>0.79</c:v>
                </c:pt>
                <c:pt idx="11">
                  <c:v>22.68</c:v>
                </c:pt>
                <c:pt idx="12">
                  <c:v>24.24</c:v>
                </c:pt>
                <c:pt idx="13">
                  <c:v>44.75</c:v>
                </c:pt>
                <c:pt idx="14">
                  <c:v>75.069999999999993</c:v>
                </c:pt>
                <c:pt idx="15">
                  <c:v>44.34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F-46F1-899A-85CEE97DC2E0}"/>
            </c:ext>
          </c:extLst>
        </c:ser>
        <c:ser>
          <c:idx val="1"/>
          <c:order val="1"/>
          <c:tx>
            <c:v>landscape.bmp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Folha1!$Q$51:$AF$51</c:f>
              <c:numCache>
                <c:formatCode>General</c:formatCode>
                <c:ptCount val="16"/>
                <c:pt idx="0">
                  <c:v>44.36</c:v>
                </c:pt>
                <c:pt idx="1">
                  <c:v>22.82</c:v>
                </c:pt>
                <c:pt idx="2">
                  <c:v>23.310000000000006</c:v>
                </c:pt>
                <c:pt idx="3">
                  <c:v>18.2</c:v>
                </c:pt>
                <c:pt idx="4">
                  <c:v>56.28</c:v>
                </c:pt>
                <c:pt idx="5">
                  <c:v>17.350000000000001</c:v>
                </c:pt>
                <c:pt idx="6">
                  <c:v>15.57</c:v>
                </c:pt>
                <c:pt idx="7">
                  <c:v>55.34</c:v>
                </c:pt>
                <c:pt idx="8">
                  <c:v>0.45</c:v>
                </c:pt>
                <c:pt idx="9">
                  <c:v>81.010000000000005</c:v>
                </c:pt>
                <c:pt idx="10">
                  <c:v>0.41000000000000009</c:v>
                </c:pt>
                <c:pt idx="11">
                  <c:v>19.37</c:v>
                </c:pt>
                <c:pt idx="12">
                  <c:v>20.37</c:v>
                </c:pt>
                <c:pt idx="13">
                  <c:v>44.6</c:v>
                </c:pt>
                <c:pt idx="14">
                  <c:v>57.290000000000013</c:v>
                </c:pt>
                <c:pt idx="15">
                  <c:v>31.779999999999994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2F-46F1-899A-85CEE97DC2E0}"/>
            </c:ext>
          </c:extLst>
        </c:ser>
        <c:ser>
          <c:idx val="2"/>
          <c:order val="2"/>
          <c:tx>
            <c:v>pattern.bmp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Folha1!$Q$52:$AF$52</c:f>
              <c:numCache>
                <c:formatCode>General</c:formatCode>
                <c:ptCount val="16"/>
                <c:pt idx="0">
                  <c:v>109.8</c:v>
                </c:pt>
                <c:pt idx="1">
                  <c:v>21.110000000000007</c:v>
                </c:pt>
                <c:pt idx="2">
                  <c:v>21.7</c:v>
                </c:pt>
                <c:pt idx="3">
                  <c:v>18.399999999999999</c:v>
                </c:pt>
                <c:pt idx="4">
                  <c:v>160.34</c:v>
                </c:pt>
                <c:pt idx="5">
                  <c:v>19.239999999999991</c:v>
                </c:pt>
                <c:pt idx="6">
                  <c:v>20.650000000000006</c:v>
                </c:pt>
                <c:pt idx="7">
                  <c:v>122.8</c:v>
                </c:pt>
                <c:pt idx="8">
                  <c:v>0.96000000000000019</c:v>
                </c:pt>
                <c:pt idx="9">
                  <c:v>167.19</c:v>
                </c:pt>
                <c:pt idx="10">
                  <c:v>0.86000000000000021</c:v>
                </c:pt>
                <c:pt idx="11">
                  <c:v>15.93</c:v>
                </c:pt>
                <c:pt idx="12">
                  <c:v>16.77</c:v>
                </c:pt>
                <c:pt idx="13">
                  <c:v>134.13999999999999</c:v>
                </c:pt>
                <c:pt idx="14">
                  <c:v>153.85000000000005</c:v>
                </c:pt>
                <c:pt idx="15">
                  <c:v>65.58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2F-46F1-899A-85CEE97DC2E0}"/>
            </c:ext>
          </c:extLst>
        </c:ser>
        <c:ser>
          <c:idx val="3"/>
          <c:order val="3"/>
          <c:tx>
            <c:v>zebra.bmp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Folha1!$Q$53:$AF$53</c:f>
              <c:numCache>
                <c:formatCode>General</c:formatCode>
                <c:ptCount val="16"/>
                <c:pt idx="0">
                  <c:v>74.95</c:v>
                </c:pt>
                <c:pt idx="1">
                  <c:v>33.340000000000003</c:v>
                </c:pt>
                <c:pt idx="2">
                  <c:v>31.75</c:v>
                </c:pt>
                <c:pt idx="3">
                  <c:v>29.56</c:v>
                </c:pt>
                <c:pt idx="4">
                  <c:v>75.349999999999994</c:v>
                </c:pt>
                <c:pt idx="5">
                  <c:v>27.630000000000006</c:v>
                </c:pt>
                <c:pt idx="6">
                  <c:v>26.5</c:v>
                </c:pt>
                <c:pt idx="7">
                  <c:v>82.57</c:v>
                </c:pt>
                <c:pt idx="8">
                  <c:v>1.03</c:v>
                </c:pt>
                <c:pt idx="9">
                  <c:v>133.28</c:v>
                </c:pt>
                <c:pt idx="10">
                  <c:v>0.95000000000000018</c:v>
                </c:pt>
                <c:pt idx="11">
                  <c:v>25.479999999999993</c:v>
                </c:pt>
                <c:pt idx="12">
                  <c:v>28.39</c:v>
                </c:pt>
                <c:pt idx="13">
                  <c:v>54.78</c:v>
                </c:pt>
                <c:pt idx="14">
                  <c:v>79.23</c:v>
                </c:pt>
                <c:pt idx="15">
                  <c:v>46.99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2F-46F1-899A-85CEE97DC2E0}"/>
            </c:ext>
          </c:extLst>
        </c:ser>
        <c:ser>
          <c:idx val="4"/>
          <c:order val="4"/>
          <c:tx>
            <c:v>Média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Folha1!$Q$32:$AF$32</c:f>
              <c:strCach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Média</c:v>
                </c:pt>
              </c:strCache>
            </c:strRef>
          </c:cat>
          <c:val>
            <c:numRef>
              <c:f>Folha1!$Q$59:$AE$59</c:f>
              <c:numCache>
                <c:formatCode>General</c:formatCode>
                <c:ptCount val="15"/>
                <c:pt idx="0">
                  <c:v>74.599999999999994</c:v>
                </c:pt>
                <c:pt idx="1">
                  <c:v>27.1</c:v>
                </c:pt>
                <c:pt idx="2">
                  <c:v>27</c:v>
                </c:pt>
                <c:pt idx="3">
                  <c:v>24.3</c:v>
                </c:pt>
                <c:pt idx="4">
                  <c:v>90.4</c:v>
                </c:pt>
                <c:pt idx="5">
                  <c:v>22.8</c:v>
                </c:pt>
                <c:pt idx="6">
                  <c:v>22.2</c:v>
                </c:pt>
                <c:pt idx="7">
                  <c:v>86.1</c:v>
                </c:pt>
                <c:pt idx="8">
                  <c:v>0.8</c:v>
                </c:pt>
                <c:pt idx="9">
                  <c:v>127.3</c:v>
                </c:pt>
                <c:pt idx="10">
                  <c:v>0.8</c:v>
                </c:pt>
                <c:pt idx="11">
                  <c:v>20.9</c:v>
                </c:pt>
                <c:pt idx="12">
                  <c:v>22.4</c:v>
                </c:pt>
                <c:pt idx="13">
                  <c:v>69.599999999999994</c:v>
                </c:pt>
                <c:pt idx="14">
                  <c:v>91.4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2F-46F1-899A-85CEE97DC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934848"/>
        <c:axId val="109940736"/>
      </c:barChart>
      <c:catAx>
        <c:axId val="10993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940736"/>
        <c:crosses val="autoZero"/>
        <c:auto val="1"/>
        <c:lblAlgn val="ctr"/>
        <c:lblOffset val="100"/>
        <c:noMultiLvlLbl val="0"/>
      </c:catAx>
      <c:valAx>
        <c:axId val="10994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9348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0.67366</cdr:x>
      <cdr:y>0.66318</cdr:y>
    </cdr:from>
    <cdr:to>
      <cdr:x>0.78755</cdr:x>
      <cdr:y>0.73118</cdr:y>
    </cdr:to>
    <cdr:sp macro="" textlink="">
      <cdr:nvSpPr>
        <cdr:cNvPr id="2" name="CaixaDeTexto 12">
          <a:extLst xmlns:a="http://schemas.openxmlformats.org/drawingml/2006/main">
            <a:ext uri="{FF2B5EF4-FFF2-40B4-BE49-F238E27FC236}">
              <a16:creationId xmlns:a16="http://schemas.microsoft.com/office/drawing/2014/main" id="{8B46424E-7C3F-46D3-85DA-1CFD6BA2F281}"/>
            </a:ext>
          </a:extLst>
        </cdr:cNvPr>
        <cdr:cNvSpPr txBox="1"/>
      </cdr:nvSpPr>
      <cdr:spPr>
        <a:xfrm xmlns:a="http://schemas.openxmlformats.org/drawingml/2006/main">
          <a:off x="5536958" y="3001525"/>
          <a:ext cx="936104" cy="307777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pt-PT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t-PT" sz="1400" dirty="0">
              <a:solidFill>
                <a:schemeClr val="tx1">
                  <a:lumMod val="65000"/>
                  <a:lumOff val="35000"/>
                </a:schemeClr>
              </a:solidFill>
            </a:rPr>
            <a:t>N/D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0.70509</cdr:x>
      <cdr:y>0.78854</cdr:y>
    </cdr:from>
    <cdr:to>
      <cdr:x>0.75428</cdr:x>
      <cdr:y>0.82036</cdr:y>
    </cdr:to>
    <cdr:sp macro="" textlink="">
      <cdr:nvSpPr>
        <cdr:cNvPr id="5" name="CaixaDeTexto 7">
          <a:extLst xmlns:a="http://schemas.openxmlformats.org/drawingml/2006/main">
            <a:ext uri="{FF2B5EF4-FFF2-40B4-BE49-F238E27FC236}">
              <a16:creationId xmlns:a16="http://schemas.microsoft.com/office/drawing/2014/main" id="{D4D68BA6-CF8E-446F-A776-26897876587E}"/>
            </a:ext>
          </a:extLst>
        </cdr:cNvPr>
        <cdr:cNvSpPr txBox="1"/>
      </cdr:nvSpPr>
      <cdr:spPr>
        <a:xfrm xmlns:a="http://schemas.openxmlformats.org/drawingml/2006/main">
          <a:off x="5802620" y="3568905"/>
          <a:ext cx="404780" cy="144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pt-PT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t-PT" sz="700" dirty="0">
              <a:solidFill>
                <a:schemeClr val="tx1">
                  <a:lumMod val="65000"/>
                  <a:lumOff val="35000"/>
                </a:schemeClr>
              </a:solidFill>
            </a:rPr>
            <a:t>N/D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0.70472</cdr:x>
      <cdr:y>0.82924</cdr:y>
    </cdr:from>
    <cdr:to>
      <cdr:x>0.75354</cdr:x>
      <cdr:y>0.86106</cdr:y>
    </cdr:to>
    <cdr:sp macro="" textlink="">
      <cdr:nvSpPr>
        <cdr:cNvPr id="4" name="CaixaDeTexto 7">
          <a:extLst xmlns:a="http://schemas.openxmlformats.org/drawingml/2006/main">
            <a:ext uri="{FF2B5EF4-FFF2-40B4-BE49-F238E27FC236}">
              <a16:creationId xmlns:a16="http://schemas.microsoft.com/office/drawing/2014/main" id="{D4D68BA6-CF8E-446F-A776-26897876587E}"/>
            </a:ext>
          </a:extLst>
        </cdr:cNvPr>
        <cdr:cNvSpPr txBox="1"/>
      </cdr:nvSpPr>
      <cdr:spPr>
        <a:xfrm xmlns:a="http://schemas.openxmlformats.org/drawingml/2006/main">
          <a:off x="5842992" y="3753119"/>
          <a:ext cx="404780" cy="144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pt-PT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t-PT" sz="700" dirty="0">
              <a:solidFill>
                <a:schemeClr val="tx1">
                  <a:lumMod val="65000"/>
                  <a:lumOff val="35000"/>
                </a:schemeClr>
              </a:solidFill>
            </a:rPr>
            <a:t>N/D</a:t>
          </a:r>
        </a:p>
      </cdr:txBody>
    </cdr:sp>
  </cdr:relSizeAnchor>
  <cdr:relSizeAnchor xmlns:cdr="http://schemas.openxmlformats.org/drawingml/2006/chartDrawing">
    <cdr:from>
      <cdr:x>0.70472</cdr:x>
      <cdr:y>0.90864</cdr:y>
    </cdr:from>
    <cdr:to>
      <cdr:x>0.75354</cdr:x>
      <cdr:y>0.94046</cdr:y>
    </cdr:to>
    <cdr:sp macro="" textlink="">
      <cdr:nvSpPr>
        <cdr:cNvPr id="5" name="CaixaDeTexto 7">
          <a:extLst xmlns:a="http://schemas.openxmlformats.org/drawingml/2006/main">
            <a:ext uri="{FF2B5EF4-FFF2-40B4-BE49-F238E27FC236}">
              <a16:creationId xmlns:a16="http://schemas.microsoft.com/office/drawing/2014/main" id="{D4D68BA6-CF8E-446F-A776-26897876587E}"/>
            </a:ext>
          </a:extLst>
        </cdr:cNvPr>
        <cdr:cNvSpPr txBox="1"/>
      </cdr:nvSpPr>
      <cdr:spPr>
        <a:xfrm xmlns:a="http://schemas.openxmlformats.org/drawingml/2006/main">
          <a:off x="5842992" y="4112489"/>
          <a:ext cx="404780" cy="144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pt-PT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t-PT" sz="700" dirty="0">
              <a:solidFill>
                <a:schemeClr val="tx1">
                  <a:lumMod val="65000"/>
                  <a:lumOff val="35000"/>
                </a:schemeClr>
              </a:solidFill>
            </a:rPr>
            <a:t>N/D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0.74491</cdr:y>
    </cdr:from>
    <cdr:to>
      <cdr:x>0.1675</cdr:x>
      <cdr:y>0.84338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:a16="http://schemas.microsoft.com/office/drawing/2014/main" id="{AF9CA311-7E51-4E99-A49C-6ED7ED9A3B34}"/>
            </a:ext>
          </a:extLst>
        </cdr:cNvPr>
        <cdr:cNvSpPr txBox="1"/>
      </cdr:nvSpPr>
      <cdr:spPr>
        <a:xfrm xmlns:a="http://schemas.openxmlformats.org/drawingml/2006/main">
          <a:off x="0" y="3371438"/>
          <a:ext cx="1378496" cy="445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PT" sz="800" b="0" i="0">
              <a:latin typeface="Cambria Math" panose="02040503050406030204" pitchFamily="18" charset="0"/>
            </a:rPr>
            <a:t>𝑁𝑜𝑚𝑒∕𝐺𝑒𝑟𝑎çã𝑜</a:t>
          </a:r>
          <a:endParaRPr lang="pt-PT" sz="8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</cdr:x>
      <cdr:y>0.74478</cdr:y>
    </cdr:from>
    <cdr:to>
      <cdr:x>0.1675</cdr:x>
      <cdr:y>0.84282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:a16="http://schemas.microsoft.com/office/drawing/2014/main" id="{63E8B198-3C56-4B40-B4D1-F14BF473AF7D}"/>
            </a:ext>
          </a:extLst>
        </cdr:cNvPr>
        <cdr:cNvSpPr txBox="1"/>
      </cdr:nvSpPr>
      <cdr:spPr>
        <a:xfrm xmlns:a="http://schemas.openxmlformats.org/drawingml/2006/main">
          <a:off x="0" y="3370868"/>
          <a:ext cx="1378496" cy="4437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PT" sz="800" b="0" i="0">
              <a:latin typeface="Cambria Math" panose="02040503050406030204" pitchFamily="18" charset="0"/>
            </a:rPr>
            <a:t>𝑁𝑜𝑚𝑒∕𝐺𝑒𝑟𝑎çã𝑜</a:t>
          </a:r>
          <a:endParaRPr lang="pt-PT" sz="800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0.71</cdr:x>
      <cdr:y>0.94855</cdr:y>
    </cdr:from>
    <cdr:to>
      <cdr:x>0.78874</cdr:x>
      <cdr:y>0.98036</cdr:y>
    </cdr:to>
    <cdr:sp macro="" textlink="">
      <cdr:nvSpPr>
        <cdr:cNvPr id="2" name="CaixaDeTexto 13">
          <a:extLst xmlns:a="http://schemas.openxmlformats.org/drawingml/2006/main">
            <a:ext uri="{FF2B5EF4-FFF2-40B4-BE49-F238E27FC236}">
              <a16:creationId xmlns:a16="http://schemas.microsoft.com/office/drawing/2014/main" id="{B09786D1-F7E5-4CEF-808C-312312F83641}"/>
            </a:ext>
          </a:extLst>
        </cdr:cNvPr>
        <cdr:cNvSpPr txBox="1"/>
      </cdr:nvSpPr>
      <cdr:spPr>
        <a:xfrm xmlns:a="http://schemas.openxmlformats.org/drawingml/2006/main">
          <a:off x="5842992" y="4293089"/>
          <a:ext cx="648016" cy="144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pt-PT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t-PT" sz="800" dirty="0">
              <a:solidFill>
                <a:schemeClr val="tx1">
                  <a:lumMod val="65000"/>
                  <a:lumOff val="35000"/>
                </a:schemeClr>
              </a:solidFill>
            </a:rPr>
            <a:t>N/D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CB419-2379-4E9F-BAB8-2658C7CE6563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D1265-37B5-43E3-8B8E-14BA8B31F64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D1265-37B5-43E3-8B8E-14BA8B31F64F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C537-9BF5-4EB5-B639-DFC211465827}" type="datetimeFigureOut">
              <a:rPr lang="pt-PT" smtClean="0"/>
              <a:pPr/>
              <a:t>23/12/2020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36F8-AA20-4288-AC31-EAB30F3F84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c2018296125@student.uc.pt" TargetMode="External"/><Relationship Id="rId7" Type="http://schemas.openxmlformats.org/officeDocument/2006/relationships/image" Target="../media/image2.png"/><Relationship Id="rId2" Type="http://schemas.openxmlformats.org/officeDocument/2006/relationships/hyperlink" Target="mailto:uc2019224599@student.uc.p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uc2019243695@student.uc.pt" TargetMode="External"/><Relationship Id="rId4" Type="http://schemas.openxmlformats.org/officeDocument/2006/relationships/hyperlink" Target="mailto:uc2019217590@student.uc.p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CODEC não destrutivo para Imagens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1400" dirty="0"/>
              <a:t>Realizado por:</a:t>
            </a:r>
          </a:p>
          <a:p>
            <a:endParaRPr lang="pt-PT" sz="1200" dirty="0"/>
          </a:p>
          <a:p>
            <a:r>
              <a:rPr lang="pt-PT" sz="1200" dirty="0"/>
              <a:t>João Afonso Vieira de Sousa, 2019224599, </a:t>
            </a:r>
            <a:r>
              <a:rPr lang="pt-PT" sz="1200" dirty="0">
                <a:hlinkClick r:id="rId2"/>
              </a:rPr>
              <a:t>uc2019224599@student.uc.pt</a:t>
            </a:r>
            <a:endParaRPr lang="pt-PT" sz="1200" dirty="0"/>
          </a:p>
          <a:p>
            <a:r>
              <a:rPr lang="pt-PT" sz="1200" dirty="0"/>
              <a:t>José Domingos da Silva, 2018296125, </a:t>
            </a:r>
            <a:r>
              <a:rPr lang="pt-PT" sz="1200" dirty="0">
                <a:hlinkClick r:id="rId3"/>
              </a:rPr>
              <a:t>uc2018296125@student.uc.pt</a:t>
            </a:r>
            <a:endParaRPr lang="pt-PT" sz="1200" dirty="0"/>
          </a:p>
          <a:p>
            <a:r>
              <a:rPr lang="pt-PT" sz="1200" dirty="0"/>
              <a:t>Sancho Amaral Simões, 2019217590, </a:t>
            </a:r>
            <a:r>
              <a:rPr lang="pt-PT" sz="1200" dirty="0">
                <a:hlinkClick r:id="rId4"/>
              </a:rPr>
              <a:t>uc2019217590@student.uc.pt</a:t>
            </a:r>
            <a:endParaRPr lang="pt-PT" sz="1200" dirty="0"/>
          </a:p>
          <a:p>
            <a:r>
              <a:rPr lang="pt-PT" sz="1200" dirty="0"/>
              <a:t>Tiago Filipe Santa Ventura, 2019243695, </a:t>
            </a:r>
            <a:r>
              <a:rPr lang="pt-PT" sz="1200" dirty="0">
                <a:hlinkClick r:id="rId5"/>
              </a:rPr>
              <a:t>uc2019243695@student.uc.pt</a:t>
            </a:r>
            <a:endParaRPr lang="pt-PT" sz="1200" dirty="0"/>
          </a:p>
          <a:p>
            <a:endParaRPr lang="pt-PT" sz="1200" dirty="0"/>
          </a:p>
        </p:txBody>
      </p:sp>
      <p:pic>
        <p:nvPicPr>
          <p:cNvPr id="5" name="Imagem 4" descr="ucfctu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785926" cy="1785926"/>
          </a:xfrm>
          <a:prstGeom prst="rect">
            <a:avLst/>
          </a:prstGeom>
        </p:spPr>
      </p:pic>
      <p:pic>
        <p:nvPicPr>
          <p:cNvPr id="6" name="Imagem 5" descr="dei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9512" y="0"/>
            <a:ext cx="1714488" cy="17144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214546" y="6286520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9 – Tempo de descompressão CMP (segundos)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AB1C485F-D356-4F5B-98C9-C8CBE1DE7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835944"/>
              </p:ext>
            </p:extLst>
          </p:nvPr>
        </p:nvGraphicFramePr>
        <p:xfrm>
          <a:off x="457200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71736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10 – Tempo total CMP (segundos)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6D906550-C179-476E-B11B-49E70F87DADE}"/>
                  </a:ext>
                </a:extLst>
              </p:cNvPr>
              <p:cNvSpPr txBox="1"/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t-PT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𝑁𝑜𝑚𝑒</m:t>
                          </m:r>
                        </m:num>
                        <m:den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𝐺𝑒𝑟𝑎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</m:oMath>
                  </m:oMathPara>
                </a14:m>
                <a:endParaRPr lang="pt-PT" sz="800" dirty="0"/>
              </a:p>
            </p:txBody>
          </p:sp>
        </mc:Choice>
        <mc:Fallback xmlns="">
          <p:sp>
            <p:nvSpPr>
              <p:cNvPr id="7" name="CaixaDeTexto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D906550-C179-476E-B11B-49E70F87D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  <a:blipFill>
                <a:blip r:embed="rId2"/>
                <a:stretch>
                  <a:fillRect t="-32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973B0343-5FB9-4C57-88B2-28E32C378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262532"/>
              </p:ext>
            </p:extLst>
          </p:nvPr>
        </p:nvGraphicFramePr>
        <p:xfrm>
          <a:off x="457200" y="206204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00298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11 – Taxa de compressão CMP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1F0C1465-0EC1-499B-99E6-1A142257014F}"/>
                  </a:ext>
                </a:extLst>
              </p:cNvPr>
              <p:cNvSpPr txBox="1"/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t-PT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𝑁𝑜𝑚𝑒</m:t>
                          </m:r>
                        </m:num>
                        <m:den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𝐺𝑒𝑟𝑎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</m:oMath>
                  </m:oMathPara>
                </a14:m>
                <a:endParaRPr lang="pt-PT" sz="800" dirty="0"/>
              </a:p>
            </p:txBody>
          </p:sp>
        </mc:Choice>
        <mc:Fallback xmlns="">
          <p:sp>
            <p:nvSpPr>
              <p:cNvPr id="7" name="CaixaDeTexto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F0C1465-0EC1-499B-99E6-1A1422570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  <a:blipFill>
                <a:blip r:embed="rId2"/>
                <a:stretch>
                  <a:fillRect t="-32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Marcador de Posição de Conteúdo 9">
            <a:extLst>
              <a:ext uri="{FF2B5EF4-FFF2-40B4-BE49-F238E27FC236}">
                <a16:creationId xmlns:a16="http://schemas.microsoft.com/office/drawing/2014/main" id="{483934FF-3F71-43DC-9C5A-3D6258DEB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006515"/>
              </p:ext>
            </p:extLst>
          </p:nvPr>
        </p:nvGraphicFramePr>
        <p:xfrm>
          <a:off x="457200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7503" y="2060848"/>
            <a:ext cx="2520281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Figura 12 – Comparação das gerações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1">
                <a:extLst>
                  <a:ext uri="{FF2B5EF4-FFF2-40B4-BE49-F238E27FC236}">
                    <a16:creationId xmlns:a16="http://schemas.microsoft.com/office/drawing/2014/main" id="{460D798F-01F1-48B1-B3A3-FCB876C25A7C}"/>
                  </a:ext>
                </a:extLst>
              </p:cNvPr>
              <p:cNvSpPr txBox="1"/>
              <p:nvPr/>
            </p:nvSpPr>
            <p:spPr>
              <a:xfrm>
                <a:off x="7708" y="6049319"/>
                <a:ext cx="9001001" cy="49891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P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𝐹𝑎𝑡𝑜𝑟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𝐶𝑜𝑚𝑝𝑟𝑒𝑠𝑠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ã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𝐶𝑀𝑃</m:t>
                        </m:r>
                      </m:e>
                      <m:sub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𝑇𝑎𝑥𝑎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𝐶𝑜𝑚𝑝𝑟𝑒𝑠𝑠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ã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𝑑𝑖𝑎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+(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𝑀𝑎𝑖𝑜𝑟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𝑇𝑒𝑚𝑝𝑜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𝑇𝑜𝑡𝑎𝑙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𝑑𝑖𝑜</m:t>
                        </m:r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𝑇𝑒</m:t>
                            </m:r>
                            <m:r>
                              <a:rPr lang="pt-PT" sz="1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𝑝𝑜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pt-PT" sz="1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𝑑𝑖𝑜</m:t>
                            </m:r>
                          </m:e>
                          <m:sub>
                            <m: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PT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PT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pt-PT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 ∈ { 1,2,3,4,</a:t>
                </a:r>
                <a:r>
                  <a:rPr lang="pt-PT" sz="1200" i="1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... , 13,14 }</a:t>
                </a:r>
                <a:endParaRPr lang="pt-PT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aixaDeTexto 1">
                <a:extLst>
                  <a:ext uri="{FF2B5EF4-FFF2-40B4-BE49-F238E27FC236}">
                    <a16:creationId xmlns="" xmlns:a16="http://schemas.microsoft.com/office/drawing/2014/main" id="{460D798F-01F1-48B1-B3A3-FCB876C25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" y="6049319"/>
                <a:ext cx="9001001" cy="498919"/>
              </a:xfrm>
              <a:prstGeom prst="rect">
                <a:avLst/>
              </a:prstGeom>
              <a:blipFill>
                <a:blip r:embed="rId2"/>
                <a:stretch>
                  <a:fillRect t="-2439" b="-182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4A36393-E968-4E93-8A40-1C69EDA50F41}"/>
              </a:ext>
            </a:extLst>
          </p:cNvPr>
          <p:cNvSpPr/>
          <p:nvPr/>
        </p:nvSpPr>
        <p:spPr>
          <a:xfrm>
            <a:off x="5868144" y="4149080"/>
            <a:ext cx="432048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FCC041-FDBC-41CC-85C5-387DC236B4E1}"/>
              </a:ext>
            </a:extLst>
          </p:cNvPr>
          <p:cNvSpPr/>
          <p:nvPr/>
        </p:nvSpPr>
        <p:spPr>
          <a:xfrm>
            <a:off x="6660232" y="4169572"/>
            <a:ext cx="432048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9" name="Marcador de Posição de Conteúdo 8">
            <a:extLst>
              <a:ext uri="{FF2B5EF4-FFF2-40B4-BE49-F238E27FC236}">
                <a16:creationId xmlns:a16="http://schemas.microsoft.com/office/drawing/2014/main" id="{8CBC1960-47FA-4C42-BD6D-4D1E37F34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702654"/>
              </p:ext>
            </p:extLst>
          </p:nvPr>
        </p:nvGraphicFramePr>
        <p:xfrm>
          <a:off x="493203" y="199181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387CDC1B-6928-461C-94AC-46A9BA262EE5}"/>
              </a:ext>
            </a:extLst>
          </p:cNvPr>
          <p:cNvSpPr txBox="1"/>
          <p:nvPr/>
        </p:nvSpPr>
        <p:spPr>
          <a:xfrm>
            <a:off x="611560" y="4802166"/>
            <a:ext cx="81112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Através da interpretação gráfica do Fator de Compressão </a:t>
            </a:r>
            <a:r>
              <a:rPr lang="pt-PT" sz="1600" i="1" dirty="0"/>
              <a:t>CMP</a:t>
            </a:r>
            <a:r>
              <a:rPr lang="pt-PT" sz="1600" dirty="0"/>
              <a:t>, podemos observar dois picos correspondentes ás gerações </a:t>
            </a:r>
            <a:r>
              <a:rPr lang="pt-PT" sz="1600" b="1" dirty="0"/>
              <a:t>8</a:t>
            </a:r>
            <a:r>
              <a:rPr lang="pt-PT" sz="1600" dirty="0"/>
              <a:t> e </a:t>
            </a:r>
            <a:r>
              <a:rPr lang="pt-PT" sz="1600" b="1" dirty="0"/>
              <a:t>10</a:t>
            </a:r>
            <a:r>
              <a:rPr lang="pt-PT" sz="1600" dirty="0"/>
              <a:t>, isto é, estas duas gerações são as </a:t>
            </a:r>
            <a:r>
              <a:rPr lang="pt-PT" sz="1600" b="1" dirty="0"/>
              <a:t>mais balanceadas em termos de Taxa de Compressão e Tempo Total de Compressão/Descompressão</a:t>
            </a:r>
            <a:r>
              <a:rPr lang="pt-PT" sz="1600" dirty="0"/>
              <a:t>.</a:t>
            </a:r>
            <a:endParaRPr lang="pt-PT" sz="1600" b="1" dirty="0"/>
          </a:p>
          <a:p>
            <a:endParaRPr lang="pt-PT" sz="1600" i="1" dirty="0"/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0D1F0B9A-5DA7-4815-BE0D-515B7238DC57}"/>
              </a:ext>
            </a:extLst>
          </p:cNvPr>
          <p:cNvSpPr/>
          <p:nvPr/>
        </p:nvSpPr>
        <p:spPr>
          <a:xfrm rot="20641103">
            <a:off x="5985045" y="1076090"/>
            <a:ext cx="45719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E5C287F9-7B45-48E2-9C60-304032C6EEE5}"/>
              </a:ext>
            </a:extLst>
          </p:cNvPr>
          <p:cNvSpPr/>
          <p:nvPr/>
        </p:nvSpPr>
        <p:spPr>
          <a:xfrm rot="2302012">
            <a:off x="7197579" y="1124743"/>
            <a:ext cx="45719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DD2CD-E12B-4525-8422-B00034A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Geração 8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0BDAD38-C781-41A9-8B67-F38BBE76E72A}"/>
              </a:ext>
            </a:extLst>
          </p:cNvPr>
          <p:cNvSpPr/>
          <p:nvPr/>
        </p:nvSpPr>
        <p:spPr>
          <a:xfrm>
            <a:off x="2550199" y="2600908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Up</a:t>
            </a:r>
            <a:endParaRPr lang="pt-PT" b="1" i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A34A0B6-BC35-400B-8BEE-636299379076}"/>
              </a:ext>
            </a:extLst>
          </p:cNvPr>
          <p:cNvSpPr/>
          <p:nvPr/>
        </p:nvSpPr>
        <p:spPr>
          <a:xfrm>
            <a:off x="5087618" y="2604052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98B5199-1856-4AF9-823E-F9778866F240}"/>
              </a:ext>
            </a:extLst>
          </p:cNvPr>
          <p:cNvSpPr/>
          <p:nvPr/>
        </p:nvSpPr>
        <p:spPr>
          <a:xfrm>
            <a:off x="4044009" y="288894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A32650-06E0-42FF-9F24-586846B83EEF}"/>
              </a:ext>
            </a:extLst>
          </p:cNvPr>
          <p:cNvSpPr/>
          <p:nvPr/>
        </p:nvSpPr>
        <p:spPr>
          <a:xfrm>
            <a:off x="1259632" y="1772816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3ADB8C-7188-4244-99D2-29F31EDB3AD5}"/>
              </a:ext>
            </a:extLst>
          </p:cNvPr>
          <p:cNvSpPr txBox="1"/>
          <p:nvPr/>
        </p:nvSpPr>
        <p:spPr>
          <a:xfrm>
            <a:off x="3347864" y="1974540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Compressão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10777436-016F-4617-B018-85A59043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3969061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5B346E-6D2A-4217-978D-5C9C6FCA9861}"/>
              </a:ext>
            </a:extLst>
          </p:cNvPr>
          <p:cNvSpPr/>
          <p:nvPr/>
        </p:nvSpPr>
        <p:spPr>
          <a:xfrm>
            <a:off x="2550199" y="4653136"/>
            <a:ext cx="1493809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  <a:p>
            <a:pPr algn="ctr"/>
            <a:r>
              <a:rPr lang="pt-PT" b="1" dirty="0"/>
              <a:t>inversa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DEE454C-52D6-4A7F-99AC-557786175935}"/>
              </a:ext>
            </a:extLst>
          </p:cNvPr>
          <p:cNvSpPr/>
          <p:nvPr/>
        </p:nvSpPr>
        <p:spPr>
          <a:xfrm>
            <a:off x="5087618" y="4653136"/>
            <a:ext cx="1440160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Up</a:t>
            </a:r>
            <a:endParaRPr lang="pt-PT" b="1" i="1" dirty="0"/>
          </a:p>
          <a:p>
            <a:pPr algn="ctr"/>
            <a:r>
              <a:rPr lang="pt-PT" b="1" dirty="0"/>
              <a:t>inverso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58570091-5F75-432C-A902-82E9D2C6EEAA}"/>
              </a:ext>
            </a:extLst>
          </p:cNvPr>
          <p:cNvSpPr/>
          <p:nvPr/>
        </p:nvSpPr>
        <p:spPr>
          <a:xfrm>
            <a:off x="4056383" y="495917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1403E5-0E0C-44FB-8919-9F28ABAF7DA9}"/>
              </a:ext>
            </a:extLst>
          </p:cNvPr>
          <p:cNvSpPr txBox="1"/>
          <p:nvPr/>
        </p:nvSpPr>
        <p:spPr>
          <a:xfrm>
            <a:off x="3347864" y="4026767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Descompressão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357290" y="6215082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13 – </a:t>
            </a:r>
            <a:r>
              <a:rPr lang="pt-PT" i="1" dirty="0" err="1"/>
              <a:t>Stacks</a:t>
            </a:r>
            <a:r>
              <a:rPr lang="pt-PT" i="1" dirty="0"/>
              <a:t> </a:t>
            </a:r>
            <a:r>
              <a:rPr lang="pt-PT" dirty="0"/>
              <a:t>de compressão e descompressão da geração 8</a:t>
            </a:r>
          </a:p>
        </p:txBody>
      </p:sp>
    </p:spTree>
    <p:extLst>
      <p:ext uri="{BB962C8B-B14F-4D97-AF65-F5344CB8AC3E}">
        <p14:creationId xmlns:p14="http://schemas.microsoft.com/office/powerpoint/2010/main" val="66182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DD2CD-E12B-4525-8422-B00034A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Geração 10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0BDAD38-C781-41A9-8B67-F38BBE76E72A}"/>
              </a:ext>
            </a:extLst>
          </p:cNvPr>
          <p:cNvSpPr/>
          <p:nvPr/>
        </p:nvSpPr>
        <p:spPr>
          <a:xfrm>
            <a:off x="2550199" y="2600908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Sub</a:t>
            </a:r>
            <a:endParaRPr lang="pt-PT" b="1" i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A34A0B6-BC35-400B-8BEE-636299379076}"/>
              </a:ext>
            </a:extLst>
          </p:cNvPr>
          <p:cNvSpPr/>
          <p:nvPr/>
        </p:nvSpPr>
        <p:spPr>
          <a:xfrm>
            <a:off x="5087618" y="2604052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98B5199-1856-4AF9-823E-F9778866F240}"/>
              </a:ext>
            </a:extLst>
          </p:cNvPr>
          <p:cNvSpPr/>
          <p:nvPr/>
        </p:nvSpPr>
        <p:spPr>
          <a:xfrm>
            <a:off x="4044009" y="288894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A32650-06E0-42FF-9F24-586846B83EEF}"/>
              </a:ext>
            </a:extLst>
          </p:cNvPr>
          <p:cNvSpPr/>
          <p:nvPr/>
        </p:nvSpPr>
        <p:spPr>
          <a:xfrm>
            <a:off x="1259632" y="1772816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3ADB8C-7188-4244-99D2-29F31EDB3AD5}"/>
              </a:ext>
            </a:extLst>
          </p:cNvPr>
          <p:cNvSpPr txBox="1"/>
          <p:nvPr/>
        </p:nvSpPr>
        <p:spPr>
          <a:xfrm>
            <a:off x="3347864" y="1974540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Compressão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10777436-016F-4617-B018-85A59043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3969061"/>
            <a:ext cx="65527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5B346E-6D2A-4217-978D-5C9C6FCA9861}"/>
              </a:ext>
            </a:extLst>
          </p:cNvPr>
          <p:cNvSpPr/>
          <p:nvPr/>
        </p:nvSpPr>
        <p:spPr>
          <a:xfrm>
            <a:off x="2550199" y="4653136"/>
            <a:ext cx="1493809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i="1" dirty="0"/>
              <a:t>LZMA</a:t>
            </a:r>
          </a:p>
          <a:p>
            <a:pPr algn="ctr"/>
            <a:r>
              <a:rPr lang="pt-PT" b="1" dirty="0"/>
              <a:t>inversa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DEE454C-52D6-4A7F-99AC-557786175935}"/>
              </a:ext>
            </a:extLst>
          </p:cNvPr>
          <p:cNvSpPr/>
          <p:nvPr/>
        </p:nvSpPr>
        <p:spPr>
          <a:xfrm>
            <a:off x="5087618" y="4653136"/>
            <a:ext cx="1440160" cy="684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Filtro </a:t>
            </a:r>
            <a:r>
              <a:rPr lang="pt-PT" b="1" i="1" dirty="0" err="1"/>
              <a:t>Sub</a:t>
            </a:r>
            <a:endParaRPr lang="pt-PT" b="1" i="1" dirty="0"/>
          </a:p>
          <a:p>
            <a:pPr algn="ctr"/>
            <a:r>
              <a:rPr lang="pt-PT" b="1" dirty="0"/>
              <a:t>inverso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58570091-5F75-432C-A902-82E9D2C6EEAA}"/>
              </a:ext>
            </a:extLst>
          </p:cNvPr>
          <p:cNvSpPr/>
          <p:nvPr/>
        </p:nvSpPr>
        <p:spPr>
          <a:xfrm>
            <a:off x="4056383" y="4959170"/>
            <a:ext cx="100811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1403E5-0E0C-44FB-8919-9F28ABAF7DA9}"/>
              </a:ext>
            </a:extLst>
          </p:cNvPr>
          <p:cNvSpPr txBox="1"/>
          <p:nvPr/>
        </p:nvSpPr>
        <p:spPr>
          <a:xfrm>
            <a:off x="3347864" y="4026767"/>
            <a:ext cx="2160240" cy="3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Descompressão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357290" y="6215082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14 – </a:t>
            </a:r>
            <a:r>
              <a:rPr lang="pt-PT" i="1" dirty="0" err="1"/>
              <a:t>Stacks</a:t>
            </a:r>
            <a:r>
              <a:rPr lang="pt-PT" i="1" dirty="0"/>
              <a:t> </a:t>
            </a:r>
            <a:r>
              <a:rPr lang="pt-PT" dirty="0"/>
              <a:t>de compressão e descompressão da geração 10</a:t>
            </a:r>
          </a:p>
        </p:txBody>
      </p:sp>
    </p:spTree>
    <p:extLst>
      <p:ext uri="{BB962C8B-B14F-4D97-AF65-F5344CB8AC3E}">
        <p14:creationId xmlns:p14="http://schemas.microsoft.com/office/powerpoint/2010/main" val="105008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228D4-D061-4A19-8DEE-F0FDBE55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Conceitos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0D12B4-E406-4B2D-8F05-FB70C750F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74E549F-37BB-462C-9B24-6484F97E87C8}"/>
              </a:ext>
            </a:extLst>
          </p:cNvPr>
          <p:cNvSpPr/>
          <p:nvPr/>
        </p:nvSpPr>
        <p:spPr>
          <a:xfrm>
            <a:off x="683568" y="1700808"/>
            <a:ext cx="7848872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b="1" dirty="0"/>
              <a:t>Filtro </a:t>
            </a:r>
            <a:r>
              <a:rPr lang="pt-PT" sz="2000" b="1" i="1" dirty="0" err="1"/>
              <a:t>Sub</a:t>
            </a:r>
            <a:endParaRPr lang="pt-PT" sz="2000" b="1" i="1" dirty="0"/>
          </a:p>
          <a:p>
            <a:pPr algn="ctr"/>
            <a:endParaRPr lang="pt-PT" i="1" dirty="0"/>
          </a:p>
          <a:p>
            <a:pPr algn="ctr"/>
            <a:r>
              <a:rPr lang="pt-PT" dirty="0"/>
              <a:t>Cada </a:t>
            </a:r>
            <a:r>
              <a:rPr lang="pt-PT" i="1" dirty="0"/>
              <a:t>byte</a:t>
            </a:r>
            <a:r>
              <a:rPr lang="pt-PT" dirty="0"/>
              <a:t> é substituído pela sua diferença com o anterior/posterior.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6BA5E0F-99FB-445A-9A33-3AF22D256248}"/>
              </a:ext>
            </a:extLst>
          </p:cNvPr>
          <p:cNvSpPr/>
          <p:nvPr/>
        </p:nvSpPr>
        <p:spPr>
          <a:xfrm>
            <a:off x="683568" y="3107506"/>
            <a:ext cx="7848872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b="1" dirty="0"/>
              <a:t>Filtro </a:t>
            </a:r>
            <a:r>
              <a:rPr lang="pt-PT" sz="2000" b="1" i="1" dirty="0" err="1"/>
              <a:t>Up</a:t>
            </a:r>
            <a:endParaRPr lang="pt-PT" sz="2000" b="1" i="1" dirty="0"/>
          </a:p>
          <a:p>
            <a:pPr algn="ctr"/>
            <a:endParaRPr lang="pt-PT" sz="2000" b="1" i="1" dirty="0"/>
          </a:p>
          <a:p>
            <a:pPr algn="ctr"/>
            <a:r>
              <a:rPr lang="pt-PT" dirty="0"/>
              <a:t>Cada </a:t>
            </a:r>
            <a:r>
              <a:rPr lang="pt-PT" i="1" dirty="0"/>
              <a:t>byte</a:t>
            </a:r>
            <a:r>
              <a:rPr lang="pt-PT" dirty="0"/>
              <a:t> é substituído pela sua diferença com o de cima.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531B7CD-1914-4389-A1FF-0C88C4EF43EC}"/>
              </a:ext>
            </a:extLst>
          </p:cNvPr>
          <p:cNvSpPr/>
          <p:nvPr/>
        </p:nvSpPr>
        <p:spPr>
          <a:xfrm>
            <a:off x="683568" y="4514204"/>
            <a:ext cx="7848872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000" b="1" dirty="0"/>
              <a:t>Algoritmo </a:t>
            </a:r>
            <a:r>
              <a:rPr lang="pt-PT" sz="2000" b="1" i="1" dirty="0"/>
              <a:t>LZMA</a:t>
            </a:r>
          </a:p>
          <a:p>
            <a:pPr algn="ctr"/>
            <a:endParaRPr lang="pt-PT" sz="2000" b="1" i="1" dirty="0"/>
          </a:p>
          <a:p>
            <a:pPr algn="ctr"/>
            <a:r>
              <a:rPr lang="pt-PT" i="1" dirty="0"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pt-P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ersão melhorada do 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LZ-77</a:t>
            </a:r>
            <a:r>
              <a:rPr lang="pt-P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que utiliza um codificador aritmético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349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84CB9-E063-4057-8F42-75AA222B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Comparação do </a:t>
            </a:r>
            <a:r>
              <a:rPr lang="pt-PT" i="1" dirty="0" err="1"/>
              <a:t>Cmp</a:t>
            </a:r>
            <a:r>
              <a:rPr lang="pt-PT" dirty="0"/>
              <a:t> geração 10</a:t>
            </a:r>
            <a:br>
              <a:rPr lang="pt-PT" dirty="0"/>
            </a:br>
            <a:r>
              <a:rPr lang="pt-PT" dirty="0"/>
              <a:t>com os outros algoritmos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CE606943-5B6D-4125-966A-862378B307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17086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D2814F22-C07E-483F-8621-1CABADB11E58}"/>
              </a:ext>
            </a:extLst>
          </p:cNvPr>
          <p:cNvSpPr txBox="1"/>
          <p:nvPr/>
        </p:nvSpPr>
        <p:spPr>
          <a:xfrm>
            <a:off x="6588224" y="5257800"/>
            <a:ext cx="43204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47748D-C11D-4F04-8ED2-037D96931837}"/>
              </a:ext>
            </a:extLst>
          </p:cNvPr>
          <p:cNvSpPr txBox="1"/>
          <p:nvPr/>
        </p:nvSpPr>
        <p:spPr>
          <a:xfrm>
            <a:off x="1357290" y="6215082"/>
            <a:ext cx="642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15 – Comparação do </a:t>
            </a:r>
            <a:r>
              <a:rPr lang="pt-PT" i="1" dirty="0" err="1"/>
              <a:t>Cmp</a:t>
            </a:r>
            <a:r>
              <a:rPr lang="pt-PT" dirty="0"/>
              <a:t> geração 10</a:t>
            </a:r>
            <a:br>
              <a:rPr lang="pt-PT" dirty="0"/>
            </a:br>
            <a:r>
              <a:rPr lang="pt-PT" dirty="0"/>
              <a:t>com os outros algoritmos</a:t>
            </a:r>
          </a:p>
        </p:txBody>
      </p:sp>
    </p:spTree>
    <p:extLst>
      <p:ext uri="{BB962C8B-B14F-4D97-AF65-F5344CB8AC3E}">
        <p14:creationId xmlns:p14="http://schemas.microsoft.com/office/powerpoint/2010/main" val="175769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F1769B30-170E-4C01-97F9-B5AB4D729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110617"/>
              </p:ext>
            </p:extLst>
          </p:nvPr>
        </p:nvGraphicFramePr>
        <p:xfrm>
          <a:off x="457200" y="764704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142976" y="6000768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16 – Velocidade média de compressão de todos os algoritmos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8A2FFF-D709-4CD1-8D2F-5D29EEB35DD0}"/>
              </a:ext>
            </a:extLst>
          </p:cNvPr>
          <p:cNvSpPr txBox="1"/>
          <p:nvPr/>
        </p:nvSpPr>
        <p:spPr>
          <a:xfrm>
            <a:off x="1475656" y="2492896"/>
            <a:ext cx="4320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N/D</a:t>
            </a:r>
          </a:p>
        </p:txBody>
      </p:sp>
    </p:spTree>
    <p:extLst>
      <p:ext uri="{BB962C8B-B14F-4D97-AF65-F5344CB8AC3E}">
        <p14:creationId xmlns:p14="http://schemas.microsoft.com/office/powerpoint/2010/main" val="748666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BF54970B-912B-446C-B64A-D4BF82579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962811"/>
              </p:ext>
            </p:extLst>
          </p:nvPr>
        </p:nvGraphicFramePr>
        <p:xfrm>
          <a:off x="457200" y="836712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857224" y="6000768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17 – Velocidade média de descompressão de todos os algoritmos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EE4052-1FEF-458A-91CE-652A1E0F11BD}"/>
              </a:ext>
            </a:extLst>
          </p:cNvPr>
          <p:cNvSpPr txBox="1"/>
          <p:nvPr/>
        </p:nvSpPr>
        <p:spPr>
          <a:xfrm>
            <a:off x="1475656" y="2492896"/>
            <a:ext cx="4320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N/D</a:t>
            </a:r>
          </a:p>
        </p:txBody>
      </p:sp>
    </p:spTree>
    <p:extLst>
      <p:ext uri="{BB962C8B-B14F-4D97-AF65-F5344CB8AC3E}">
        <p14:creationId xmlns:p14="http://schemas.microsoft.com/office/powerpoint/2010/main" val="360311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28794" y="6286520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 – Tamanho dos ficheiros após compressão (MB)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F1C3C96A-7EA7-448A-95DC-E8C965537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974184"/>
              </p:ext>
            </p:extLst>
          </p:nvPr>
        </p:nvGraphicFramePr>
        <p:xfrm>
          <a:off x="457200" y="202148"/>
          <a:ext cx="821925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FD3EDC28-4E6B-40B4-B811-4ACE3E528CEB}"/>
              </a:ext>
            </a:extLst>
          </p:cNvPr>
          <p:cNvSpPr txBox="1"/>
          <p:nvPr/>
        </p:nvSpPr>
        <p:spPr>
          <a:xfrm>
            <a:off x="8100392" y="37890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DDD25B7-919E-4EC9-A3A3-1B6A92C82AC8}"/>
              </a:ext>
            </a:extLst>
          </p:cNvPr>
          <p:cNvSpPr txBox="1"/>
          <p:nvPr/>
        </p:nvSpPr>
        <p:spPr>
          <a:xfrm>
            <a:off x="8100392" y="393251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5C7190-A430-4B23-A1EF-9FDDA2D6F729}"/>
              </a:ext>
            </a:extLst>
          </p:cNvPr>
          <p:cNvSpPr txBox="1"/>
          <p:nvPr/>
        </p:nvSpPr>
        <p:spPr>
          <a:xfrm>
            <a:off x="8100392" y="4130255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D5A858-BD73-44C6-B9C4-D6704478D5A6}"/>
              </a:ext>
            </a:extLst>
          </p:cNvPr>
          <p:cNvSpPr txBox="1"/>
          <p:nvPr/>
        </p:nvSpPr>
        <p:spPr>
          <a:xfrm>
            <a:off x="8100392" y="433031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80BCB2C2-B3D7-42A7-BBEB-DA1DF190E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271480"/>
              </p:ext>
            </p:extLst>
          </p:nvPr>
        </p:nvGraphicFramePr>
        <p:xfrm>
          <a:off x="457200" y="836712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/>
          <p:cNvSpPr txBox="1"/>
          <p:nvPr/>
        </p:nvSpPr>
        <p:spPr>
          <a:xfrm flipH="1">
            <a:off x="1071538" y="5857892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18 – Velocidade total média de todos os algoritmos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9D644A-B703-482E-AB98-8426103DD09B}"/>
              </a:ext>
            </a:extLst>
          </p:cNvPr>
          <p:cNvSpPr txBox="1"/>
          <p:nvPr/>
        </p:nvSpPr>
        <p:spPr>
          <a:xfrm>
            <a:off x="1475656" y="2492896"/>
            <a:ext cx="4320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N/D</a:t>
            </a:r>
          </a:p>
        </p:txBody>
      </p:sp>
    </p:spTree>
    <p:extLst>
      <p:ext uri="{BB962C8B-B14F-4D97-AF65-F5344CB8AC3E}">
        <p14:creationId xmlns:p14="http://schemas.microsoft.com/office/powerpoint/2010/main" val="80429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85984" y="6215082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2 – Tempo de compressão (segundos)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70344C-C64C-4E8A-867A-FD892E0C29DD}"/>
              </a:ext>
            </a:extLst>
          </p:cNvPr>
          <p:cNvSpPr txBox="1"/>
          <p:nvPr/>
        </p:nvSpPr>
        <p:spPr>
          <a:xfrm>
            <a:off x="8100392" y="4221088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D179913A-1725-433B-9FA5-D9223E6DD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733054"/>
              </p:ext>
            </p:extLst>
          </p:nvPr>
        </p:nvGraphicFramePr>
        <p:xfrm>
          <a:off x="457200" y="273586"/>
          <a:ext cx="821925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F25EB4B5-7E3B-430B-94D6-44507A08ABBF}"/>
              </a:ext>
            </a:extLst>
          </p:cNvPr>
          <p:cNvSpPr txBox="1"/>
          <p:nvPr/>
        </p:nvSpPr>
        <p:spPr>
          <a:xfrm>
            <a:off x="8100392" y="3842682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EDFA8F-4109-44B8-A4F9-F9C3EDD6C6F9}"/>
              </a:ext>
            </a:extLst>
          </p:cNvPr>
          <p:cNvSpPr txBox="1"/>
          <p:nvPr/>
        </p:nvSpPr>
        <p:spPr>
          <a:xfrm>
            <a:off x="8100392" y="4021033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47C280-ED3B-43B6-B433-85A10ADEDF8B}"/>
              </a:ext>
            </a:extLst>
          </p:cNvPr>
          <p:cNvSpPr txBox="1"/>
          <p:nvPr/>
        </p:nvSpPr>
        <p:spPr>
          <a:xfrm>
            <a:off x="8100392" y="4399439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9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8DC83D6-C891-4494-91CC-21867F9C0D87}"/>
              </a:ext>
            </a:extLst>
          </p:cNvPr>
          <p:cNvSpPr txBox="1"/>
          <p:nvPr/>
        </p:nvSpPr>
        <p:spPr>
          <a:xfrm>
            <a:off x="6228184" y="3842682"/>
            <a:ext cx="404780" cy="14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N/D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5507CA1-B502-4DFB-8DCE-C279A4D757BD}"/>
              </a:ext>
            </a:extLst>
          </p:cNvPr>
          <p:cNvSpPr txBox="1"/>
          <p:nvPr/>
        </p:nvSpPr>
        <p:spPr>
          <a:xfrm>
            <a:off x="6228184" y="4021033"/>
            <a:ext cx="404780" cy="14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N/D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4E64E8C-64B1-456B-BACC-FB45C94EC794}"/>
              </a:ext>
            </a:extLst>
          </p:cNvPr>
          <p:cNvSpPr txBox="1"/>
          <p:nvPr/>
        </p:nvSpPr>
        <p:spPr>
          <a:xfrm>
            <a:off x="6228184" y="4216087"/>
            <a:ext cx="404780" cy="14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N/D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23C345D-F8BE-4042-8467-98C8397E7CEE}"/>
              </a:ext>
            </a:extLst>
          </p:cNvPr>
          <p:cNvSpPr txBox="1"/>
          <p:nvPr/>
        </p:nvSpPr>
        <p:spPr>
          <a:xfrm>
            <a:off x="6228184" y="4401624"/>
            <a:ext cx="404780" cy="14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N/D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687F11A-EE98-4F4B-B22B-A8A5242C285D}"/>
              </a:ext>
            </a:extLst>
          </p:cNvPr>
          <p:cNvSpPr txBox="1"/>
          <p:nvPr/>
        </p:nvSpPr>
        <p:spPr>
          <a:xfrm>
            <a:off x="6221588" y="4581468"/>
            <a:ext cx="404780" cy="14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357422" y="6286520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3 – Tempo de descompressão (segundos)</a:t>
            </a:r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C5FF8952-2B9F-44EA-A47C-E51E45773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609321"/>
              </p:ext>
            </p:extLst>
          </p:nvPr>
        </p:nvGraphicFramePr>
        <p:xfrm>
          <a:off x="457200" y="204379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187D22F3-8904-4BF0-BF8D-89C9EBBF6149}"/>
              </a:ext>
            </a:extLst>
          </p:cNvPr>
          <p:cNvSpPr txBox="1"/>
          <p:nvPr/>
        </p:nvSpPr>
        <p:spPr>
          <a:xfrm>
            <a:off x="8100392" y="37890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F57BEC-B2B0-40E6-A38F-DA55273CBC1F}"/>
              </a:ext>
            </a:extLst>
          </p:cNvPr>
          <p:cNvSpPr txBox="1"/>
          <p:nvPr/>
        </p:nvSpPr>
        <p:spPr>
          <a:xfrm>
            <a:off x="8100392" y="3992503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46E122-B446-4C67-ABD0-5C14CB906ACF}"/>
              </a:ext>
            </a:extLst>
          </p:cNvPr>
          <p:cNvSpPr txBox="1"/>
          <p:nvPr/>
        </p:nvSpPr>
        <p:spPr>
          <a:xfrm>
            <a:off x="8100392" y="4157959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5159E3-F126-45B3-8F7F-E0F906111C4B}"/>
              </a:ext>
            </a:extLst>
          </p:cNvPr>
          <p:cNvSpPr txBox="1"/>
          <p:nvPr/>
        </p:nvSpPr>
        <p:spPr>
          <a:xfrm>
            <a:off x="8100392" y="4334443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005A096-21EF-4647-9261-F8FCBB484B77}"/>
              </a:ext>
            </a:extLst>
          </p:cNvPr>
          <p:cNvSpPr txBox="1"/>
          <p:nvPr/>
        </p:nvSpPr>
        <p:spPr>
          <a:xfrm>
            <a:off x="5922150" y="3263068"/>
            <a:ext cx="10801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N/D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202725E-F0AD-4657-A7F4-D9862561EE2B}"/>
              </a:ext>
            </a:extLst>
          </p:cNvPr>
          <p:cNvSpPr txBox="1"/>
          <p:nvPr/>
        </p:nvSpPr>
        <p:spPr>
          <a:xfrm>
            <a:off x="6259820" y="4132934"/>
            <a:ext cx="404780" cy="14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N/D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0A40BDF-561F-4A4F-9900-4B5C04C890BF}"/>
              </a:ext>
            </a:extLst>
          </p:cNvPr>
          <p:cNvSpPr txBox="1"/>
          <p:nvPr/>
        </p:nvSpPr>
        <p:spPr>
          <a:xfrm>
            <a:off x="6259820" y="3948530"/>
            <a:ext cx="404780" cy="14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N/D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404E62C-DD59-4F9D-8491-9216075D5BB4}"/>
              </a:ext>
            </a:extLst>
          </p:cNvPr>
          <p:cNvSpPr txBox="1"/>
          <p:nvPr/>
        </p:nvSpPr>
        <p:spPr>
          <a:xfrm>
            <a:off x="6259820" y="4326215"/>
            <a:ext cx="404780" cy="14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N/D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DB951BB-10A8-48FA-B1D1-568D722BD042}"/>
              </a:ext>
            </a:extLst>
          </p:cNvPr>
          <p:cNvSpPr txBox="1"/>
          <p:nvPr/>
        </p:nvSpPr>
        <p:spPr>
          <a:xfrm>
            <a:off x="6259820" y="4519496"/>
            <a:ext cx="404780" cy="14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143108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4 – Tempo total (segundos)</a:t>
            </a:r>
          </a:p>
        </p:txBody>
      </p:sp>
      <p:sp>
        <p:nvSpPr>
          <p:cNvPr id="5" name="CaixaDeTexto 2">
            <a:extLst>
              <a:ext uri="{FF2B5EF4-FFF2-40B4-BE49-F238E27FC236}">
                <a16:creationId xmlns:a16="http://schemas.microsoft.com/office/drawing/2014/main" id="{7634EFC6-9C86-4CE8-A64E-64BAD93FAF91}"/>
              </a:ext>
            </a:extLst>
          </p:cNvPr>
          <p:cNvSpPr txBox="1"/>
          <p:nvPr/>
        </p:nvSpPr>
        <p:spPr>
          <a:xfrm>
            <a:off x="8100392" y="4293096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graphicFrame>
        <p:nvGraphicFramePr>
          <p:cNvPr id="9" name="Marcador de Posição de Conteúdo 8">
            <a:extLst>
              <a:ext uri="{FF2B5EF4-FFF2-40B4-BE49-F238E27FC236}">
                <a16:creationId xmlns:a16="http://schemas.microsoft.com/office/drawing/2014/main" id="{D02754CF-C562-4B92-807F-B2CA86C10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512402"/>
              </p:ext>
            </p:extLst>
          </p:nvPr>
        </p:nvGraphicFramePr>
        <p:xfrm>
          <a:off x="457200" y="202148"/>
          <a:ext cx="8291264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2963C07F-1FFD-4BDF-8711-46FA3346BDFA}"/>
              </a:ext>
            </a:extLst>
          </p:cNvPr>
          <p:cNvSpPr txBox="1"/>
          <p:nvPr/>
        </p:nvSpPr>
        <p:spPr>
          <a:xfrm>
            <a:off x="8099878" y="4108135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288401D-41FB-4EFF-89AD-97E8AE3563D0}"/>
              </a:ext>
            </a:extLst>
          </p:cNvPr>
          <p:cNvSpPr txBox="1"/>
          <p:nvPr/>
        </p:nvSpPr>
        <p:spPr>
          <a:xfrm>
            <a:off x="8099878" y="39272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2D704DD-A4C4-48F4-80BF-8720058823E0}"/>
              </a:ext>
            </a:extLst>
          </p:cNvPr>
          <p:cNvSpPr txBox="1"/>
          <p:nvPr/>
        </p:nvSpPr>
        <p:spPr>
          <a:xfrm>
            <a:off x="8108302" y="3744312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D68BA6-CF8E-446F-A776-26897876587E}"/>
              </a:ext>
            </a:extLst>
          </p:cNvPr>
          <p:cNvSpPr txBox="1"/>
          <p:nvPr/>
        </p:nvSpPr>
        <p:spPr>
          <a:xfrm>
            <a:off x="6300192" y="3767798"/>
            <a:ext cx="404780" cy="14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N/D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E3672B1-A6F5-47B3-AA17-AC6FF33848FF}"/>
              </a:ext>
            </a:extLst>
          </p:cNvPr>
          <p:cNvSpPr txBox="1"/>
          <p:nvPr/>
        </p:nvSpPr>
        <p:spPr>
          <a:xfrm>
            <a:off x="5940152" y="3215625"/>
            <a:ext cx="10801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212E598-AAAA-45A4-A0CF-A096139C6263}"/>
              </a:ext>
            </a:extLst>
          </p:cNvPr>
          <p:cNvSpPr txBox="1"/>
          <p:nvPr/>
        </p:nvSpPr>
        <p:spPr>
          <a:xfrm>
            <a:off x="6300192" y="4136162"/>
            <a:ext cx="404780" cy="14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N/D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A419B19-15F1-46EC-9805-E0DAB6DBF692}"/>
              </a:ext>
            </a:extLst>
          </p:cNvPr>
          <p:cNvSpPr txBox="1"/>
          <p:nvPr/>
        </p:nvSpPr>
        <p:spPr>
          <a:xfrm>
            <a:off x="6300192" y="4495889"/>
            <a:ext cx="404780" cy="14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14546" y="628652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5 – Taxa de compressão (%)</a:t>
            </a:r>
          </a:p>
        </p:txBody>
      </p:sp>
      <p:graphicFrame>
        <p:nvGraphicFramePr>
          <p:cNvPr id="10" name="Marcador de Posição de Conteúdo 9">
            <a:extLst>
              <a:ext uri="{FF2B5EF4-FFF2-40B4-BE49-F238E27FC236}">
                <a16:creationId xmlns:a16="http://schemas.microsoft.com/office/drawing/2014/main" id="{2368EF70-BFD1-4DDA-94F1-FEB9683AA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736835"/>
              </p:ext>
            </p:extLst>
          </p:nvPr>
        </p:nvGraphicFramePr>
        <p:xfrm>
          <a:off x="457200" y="202148"/>
          <a:ext cx="833712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35EF83-5C94-4326-89C4-AF4839F4375B}"/>
              </a:ext>
            </a:extLst>
          </p:cNvPr>
          <p:cNvSpPr txBox="1"/>
          <p:nvPr/>
        </p:nvSpPr>
        <p:spPr>
          <a:xfrm>
            <a:off x="8174610" y="3789040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9DB4884-DFFB-4DCD-8DB0-C21A204B1739}"/>
              </a:ext>
            </a:extLst>
          </p:cNvPr>
          <p:cNvSpPr txBox="1"/>
          <p:nvPr/>
        </p:nvSpPr>
        <p:spPr>
          <a:xfrm>
            <a:off x="8174610" y="3989095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4A79EAC-5F2C-4772-994B-014EBEDB0E87}"/>
              </a:ext>
            </a:extLst>
          </p:cNvPr>
          <p:cNvSpPr txBox="1"/>
          <p:nvPr/>
        </p:nvSpPr>
        <p:spPr>
          <a:xfrm>
            <a:off x="8173806" y="4354391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32B7E93-6041-44AC-BAA7-59C9D3ED44C6}"/>
              </a:ext>
            </a:extLst>
          </p:cNvPr>
          <p:cNvSpPr txBox="1"/>
          <p:nvPr/>
        </p:nvSpPr>
        <p:spPr>
          <a:xfrm>
            <a:off x="8173806" y="4154336"/>
            <a:ext cx="496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</a:t>
            </a:r>
            <a:r>
              <a:rPr lang="pt-PT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488" y="628652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6 – Entropia (bits)</a:t>
            </a:r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8780E141-24CE-4156-916E-834FA8329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772448"/>
              </p:ext>
            </p:extLst>
          </p:nvPr>
        </p:nvGraphicFramePr>
        <p:xfrm>
          <a:off x="457200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85918" y="6286520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7 – Tamanho dos ficheiros após compressão CMP (MB)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1">
                <a:extLst>
                  <a:ext uri="{FF2B5EF4-FFF2-40B4-BE49-F238E27FC236}">
                    <a16:creationId xmlns:a16="http://schemas.microsoft.com/office/drawing/2014/main" id="{A2FBD298-09E7-4CB1-8E47-01CB023EFC57}"/>
                  </a:ext>
                </a:extLst>
              </p:cNvPr>
              <p:cNvSpPr txBox="1"/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t-PT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𝑁𝑜𝑚𝑒</m:t>
                          </m:r>
                        </m:num>
                        <m:den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𝐺𝑒𝑟𝑎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PT" sz="8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</m:oMath>
                  </m:oMathPara>
                </a14:m>
                <a:endParaRPr lang="pt-PT" sz="800" dirty="0"/>
              </a:p>
            </p:txBody>
          </p:sp>
        </mc:Choice>
        <mc:Fallback xmlns="">
          <p:sp>
            <p:nvSpPr>
              <p:cNvPr id="7" name="CaixaDeTexto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2FBD298-09E7-4CB1-8E47-01CB023EF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3016"/>
                <a:ext cx="1306488" cy="485653"/>
              </a:xfrm>
              <a:prstGeom prst="rect">
                <a:avLst/>
              </a:prstGeom>
              <a:blipFill>
                <a:blip r:embed="rId2"/>
                <a:stretch>
                  <a:fillRect t="-32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3251F279-45CA-49E0-8EBB-A3643B355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33401"/>
              </p:ext>
            </p:extLst>
          </p:nvPr>
        </p:nvGraphicFramePr>
        <p:xfrm>
          <a:off x="463286" y="20214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14546" y="6215082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8 – Tempo de compressão CMP (segundos)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5A9E22EA-D002-4787-9FD1-7A5296704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316651"/>
              </p:ext>
            </p:extLst>
          </p:nvPr>
        </p:nvGraphicFramePr>
        <p:xfrm>
          <a:off x="457200" y="273586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609</Words>
  <Application>Microsoft Office PowerPoint</Application>
  <PresentationFormat>Apresentação no Ecrã (4:3)</PresentationFormat>
  <Paragraphs>136</Paragraphs>
  <Slides>20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Tema do Office</vt:lpstr>
      <vt:lpstr>CODEC não destrutivo para Imagens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Geração 8</vt:lpstr>
      <vt:lpstr>Geração 10</vt:lpstr>
      <vt:lpstr>Conceitos</vt:lpstr>
      <vt:lpstr>Comparação do Cmp geração 10 com os outros algoritmos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Admin</dc:creator>
  <cp:lastModifiedBy>jose silva</cp:lastModifiedBy>
  <cp:revision>29</cp:revision>
  <dcterms:created xsi:type="dcterms:W3CDTF">2020-12-23T00:05:04Z</dcterms:created>
  <dcterms:modified xsi:type="dcterms:W3CDTF">2020-12-23T18:10:36Z</dcterms:modified>
</cp:coreProperties>
</file>