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1.xml" ContentType="application/vnd.openxmlformats-officedocument.drawingml.chartshape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2.xml" ContentType="application/vnd.openxmlformats-officedocument.drawingml.chartshapes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drawings/drawing3.xml" ContentType="application/vnd.openxmlformats-officedocument.drawingml.chartshapes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rawings/drawing4.xml" ContentType="application/vnd.openxmlformats-officedocument.drawingml.chartshape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drawings/drawing5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74" r:id="rId8"/>
    <p:sldId id="275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2" r:id="rId2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-1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TP2_git\TI-TP2\research\compiled_data\Livro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TP2_git\TI-TP2\research\compiled_data\Livro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TP2_git\TI-TP2\research\compiled_data\Livro1.xlsx" TargetMode="Externa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TP2_git\TI-TP2\research\compiled_data\Livro1.xlsx" TargetMode="Externa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TP2_git\TI-TP2\research\compiled_data\Livro1.xlsx" TargetMode="Externa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chartUserShapes" Target="../drawings/drawing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TP2_git\TI-TP2\research\compiled_data\Livro1.xlsx" TargetMode="Externa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chartUserShapes" Target="../drawings/drawing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TP2_git\TI-TP2\research\compiled_data\Livro1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TP2_git\TI-TP2\research\compiled_data\Livro1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Livro1.xlsx" TargetMode="Externa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chartUserShapes" Target="../drawings/drawing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TP2_git\TI-TP2\research\compiled_data\Livro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TP2_git\TI-TP2\research\compiled_data\Livro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TP2_git\TI-TP2\research\compiled_data\Livro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TP2_git\TI-TP2\research\compiled_data\Livro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TP2_git\TI-TP2\research\compiled_data\Livro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TP2_git\TI-TP2\research\compiled_data\Livro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TP2_git\TI-TP2\research\compiled_data\Livro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TP2_git\TI-TP2\research\compiled_data\Livro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Tamanho Após Compressão</a:t>
            </a:r>
            <a:endParaRPr lang="pt-PT">
              <a:effectLst/>
            </a:endParaRPr>
          </a:p>
          <a:p>
            <a:pPr>
              <a:defRPr/>
            </a:pPr>
            <a:r>
              <a:rPr lang="pt-PT" sz="1800" b="1" i="0" cap="all" baseline="0">
                <a:effectLst/>
              </a:rPr>
              <a:t>(MB)</a:t>
            </a:r>
            <a:endParaRPr lang="pt-PT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Folha1!$B$89:$F$89</c:f>
              <c:numCache>
                <c:formatCode>General</c:formatCode>
                <c:ptCount val="5"/>
                <c:pt idx="0">
                  <c:v>3.98</c:v>
                </c:pt>
                <c:pt idx="1">
                  <c:v>0.94199999999999995</c:v>
                </c:pt>
                <c:pt idx="2">
                  <c:v>4.5199999999999996</c:v>
                </c:pt>
                <c:pt idx="3">
                  <c:v>4.41</c:v>
                </c:pt>
                <c:pt idx="4">
                  <c:v>3.98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45-406C-A058-B9E3C1CD5899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Folha1!$B$90:$F$90</c:f>
              <c:numCache>
                <c:formatCode>General</c:formatCode>
                <c:ptCount val="5"/>
                <c:pt idx="0">
                  <c:v>3.06</c:v>
                </c:pt>
                <c:pt idx="1">
                  <c:v>0.32200000000000001</c:v>
                </c:pt>
                <c:pt idx="2">
                  <c:v>3.33</c:v>
                </c:pt>
                <c:pt idx="3">
                  <c:v>3.17</c:v>
                </c:pt>
                <c:pt idx="4">
                  <c:v>2.59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45-406C-A058-B9E3C1CD5899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Folha1!$B$91:$F$91</c:f>
              <c:numCache>
                <c:formatCode>General</c:formatCode>
                <c:ptCount val="5"/>
                <c:pt idx="0">
                  <c:v>2.65</c:v>
                </c:pt>
                <c:pt idx="1">
                  <c:v>1.06</c:v>
                </c:pt>
                <c:pt idx="2">
                  <c:v>1.72</c:v>
                </c:pt>
                <c:pt idx="3">
                  <c:v>2.17</c:v>
                </c:pt>
                <c:pt idx="4">
                  <c:v>1.83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45-406C-A058-B9E3C1CD5899}"/>
            </c:ext>
          </c:extLst>
        </c:ser>
        <c:ser>
          <c:idx val="3"/>
          <c:order val="3"/>
          <c:tx>
            <c:v>zebra.bmp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Folha1!$B$92:$F$92</c:f>
              <c:numCache>
                <c:formatCode>General</c:formatCode>
                <c:ptCount val="5"/>
                <c:pt idx="0">
                  <c:v>4.4800000000000004</c:v>
                </c:pt>
                <c:pt idx="1">
                  <c:v>0.98</c:v>
                </c:pt>
                <c:pt idx="2">
                  <c:v>5.36</c:v>
                </c:pt>
                <c:pt idx="3">
                  <c:v>5.21</c:v>
                </c:pt>
                <c:pt idx="4">
                  <c:v>4.4400000000000004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145-406C-A058-B9E3C1CD5899}"/>
            </c:ext>
          </c:extLst>
        </c:ser>
        <c:ser>
          <c:idx val="4"/>
          <c:order val="4"/>
          <c:tx>
            <c:strRef>
              <c:f>Folha1!$A$93</c:f>
              <c:strCache>
                <c:ptCount val="1"/>
                <c:pt idx="0">
                  <c:v>Média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Folha1!$B$93:$F$93</c:f>
              <c:numCache>
                <c:formatCode>General</c:formatCode>
                <c:ptCount val="5"/>
                <c:pt idx="0">
                  <c:v>3.54</c:v>
                </c:pt>
                <c:pt idx="1">
                  <c:v>0.83</c:v>
                </c:pt>
                <c:pt idx="2">
                  <c:v>3.73</c:v>
                </c:pt>
                <c:pt idx="3">
                  <c:v>3.74</c:v>
                </c:pt>
                <c:pt idx="4">
                  <c:v>3.21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45-406C-A058-B9E3C1CD589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87044328"/>
        <c:axId val="587042688"/>
      </c:barChart>
      <c:catAx>
        <c:axId val="587044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87042688"/>
        <c:crosses val="autoZero"/>
        <c:auto val="1"/>
        <c:lblAlgn val="ctr"/>
        <c:lblOffset val="100"/>
        <c:noMultiLvlLbl val="0"/>
      </c:catAx>
      <c:valAx>
        <c:axId val="5870426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870443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Tamanho Após Compressão</a:t>
            </a:r>
            <a:endParaRPr lang="pt-PT">
              <a:effectLst/>
            </a:endParaRPr>
          </a:p>
          <a:p>
            <a:pPr>
              <a:defRPr/>
            </a:pPr>
            <a:r>
              <a:rPr lang="pt-PT" sz="1800" b="1" i="0" cap="all" baseline="0">
                <a:effectLst/>
              </a:rPr>
              <a:t>(MB)</a:t>
            </a:r>
            <a:endParaRPr lang="pt-PT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Folha1!$Q$34:$AF$34</c:f>
              <c:numCache>
                <c:formatCode>General</c:formatCode>
                <c:ptCount val="16"/>
                <c:pt idx="0">
                  <c:v>6.86</c:v>
                </c:pt>
                <c:pt idx="1">
                  <c:v>5.49</c:v>
                </c:pt>
                <c:pt idx="2">
                  <c:v>5.24</c:v>
                </c:pt>
                <c:pt idx="3">
                  <c:v>5.37</c:v>
                </c:pt>
                <c:pt idx="4">
                  <c:v>4.5</c:v>
                </c:pt>
                <c:pt idx="5">
                  <c:v>5.2</c:v>
                </c:pt>
                <c:pt idx="6">
                  <c:v>5.2</c:v>
                </c:pt>
                <c:pt idx="7">
                  <c:v>7.84</c:v>
                </c:pt>
                <c:pt idx="8">
                  <c:v>4.74</c:v>
                </c:pt>
                <c:pt idx="9">
                  <c:v>4.9800000000000004</c:v>
                </c:pt>
                <c:pt idx="10">
                  <c:v>4.59</c:v>
                </c:pt>
                <c:pt idx="11">
                  <c:v>4.45</c:v>
                </c:pt>
                <c:pt idx="12">
                  <c:v>4.6399999999999997</c:v>
                </c:pt>
                <c:pt idx="13">
                  <c:v>3.98</c:v>
                </c:pt>
                <c:pt idx="14">
                  <c:v>3.98</c:v>
                </c:pt>
                <c:pt idx="15">
                  <c:v>4.82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16-4911-A354-16B40E95136D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Folha1!$Q$35:$AF$35</c:f>
              <c:numCache>
                <c:formatCode>General</c:formatCode>
                <c:ptCount val="16"/>
                <c:pt idx="0">
                  <c:v>4.63</c:v>
                </c:pt>
                <c:pt idx="1">
                  <c:v>3.84</c:v>
                </c:pt>
                <c:pt idx="2">
                  <c:v>3.39</c:v>
                </c:pt>
                <c:pt idx="3">
                  <c:v>3.55</c:v>
                </c:pt>
                <c:pt idx="4">
                  <c:v>3.4</c:v>
                </c:pt>
                <c:pt idx="5">
                  <c:v>3.33</c:v>
                </c:pt>
                <c:pt idx="6">
                  <c:v>3.34</c:v>
                </c:pt>
                <c:pt idx="7">
                  <c:v>5.09</c:v>
                </c:pt>
                <c:pt idx="8">
                  <c:v>2.89</c:v>
                </c:pt>
                <c:pt idx="9">
                  <c:v>3.22</c:v>
                </c:pt>
                <c:pt idx="10">
                  <c:v>2.87</c:v>
                </c:pt>
                <c:pt idx="11">
                  <c:v>2.89</c:v>
                </c:pt>
                <c:pt idx="12">
                  <c:v>2.97</c:v>
                </c:pt>
                <c:pt idx="13">
                  <c:v>2.59</c:v>
                </c:pt>
                <c:pt idx="14">
                  <c:v>2.78</c:v>
                </c:pt>
                <c:pt idx="15">
                  <c:v>3.17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16-4911-A354-16B40E95136D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Folha1!$Q$36:$AF$36</c:f>
              <c:numCache>
                <c:formatCode>General</c:formatCode>
                <c:ptCount val="16"/>
                <c:pt idx="0">
                  <c:v>2.65</c:v>
                </c:pt>
                <c:pt idx="1">
                  <c:v>2.63</c:v>
                </c:pt>
                <c:pt idx="2">
                  <c:v>2.4700000000000002</c:v>
                </c:pt>
                <c:pt idx="3">
                  <c:v>2.5099999999999998</c:v>
                </c:pt>
                <c:pt idx="4">
                  <c:v>2.2799999999999998</c:v>
                </c:pt>
                <c:pt idx="5">
                  <c:v>2.48</c:v>
                </c:pt>
                <c:pt idx="6">
                  <c:v>2.54</c:v>
                </c:pt>
                <c:pt idx="7">
                  <c:v>5.78</c:v>
                </c:pt>
                <c:pt idx="8">
                  <c:v>2.39</c:v>
                </c:pt>
                <c:pt idx="9">
                  <c:v>2.4</c:v>
                </c:pt>
                <c:pt idx="10">
                  <c:v>2.44</c:v>
                </c:pt>
                <c:pt idx="11">
                  <c:v>1.88</c:v>
                </c:pt>
                <c:pt idx="12">
                  <c:v>1.83</c:v>
                </c:pt>
                <c:pt idx="13">
                  <c:v>2.1800000000000002</c:v>
                </c:pt>
                <c:pt idx="14">
                  <c:v>2.0099999999999998</c:v>
                </c:pt>
                <c:pt idx="15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16-4911-A354-16B40E95136D}"/>
            </c:ext>
          </c:extLst>
        </c:ser>
        <c:ser>
          <c:idx val="3"/>
          <c:order val="3"/>
          <c:tx>
            <c:v>zebra.bmp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Folha1!$Q$37:$AF$37</c:f>
              <c:numCache>
                <c:formatCode>General</c:formatCode>
                <c:ptCount val="16"/>
                <c:pt idx="0">
                  <c:v>8.4600000000000009</c:v>
                </c:pt>
                <c:pt idx="1">
                  <c:v>6.18</c:v>
                </c:pt>
                <c:pt idx="2">
                  <c:v>5.75</c:v>
                </c:pt>
                <c:pt idx="3">
                  <c:v>6.04</c:v>
                </c:pt>
                <c:pt idx="4">
                  <c:v>5.0599999999999996</c:v>
                </c:pt>
                <c:pt idx="5">
                  <c:v>5.69</c:v>
                </c:pt>
                <c:pt idx="6">
                  <c:v>5.68</c:v>
                </c:pt>
                <c:pt idx="7">
                  <c:v>8.56</c:v>
                </c:pt>
                <c:pt idx="8">
                  <c:v>5.57</c:v>
                </c:pt>
                <c:pt idx="9">
                  <c:v>5.84</c:v>
                </c:pt>
                <c:pt idx="10">
                  <c:v>5.55</c:v>
                </c:pt>
                <c:pt idx="11">
                  <c:v>5.47</c:v>
                </c:pt>
                <c:pt idx="12">
                  <c:v>5.29</c:v>
                </c:pt>
                <c:pt idx="13">
                  <c:v>4.4400000000000004</c:v>
                </c:pt>
                <c:pt idx="14">
                  <c:v>4.57</c:v>
                </c:pt>
                <c:pt idx="15">
                  <c:v>5.51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E16-4911-A354-16B40E95136D}"/>
            </c:ext>
          </c:extLst>
        </c:ser>
        <c:ser>
          <c:idx val="4"/>
          <c:order val="4"/>
          <c:tx>
            <c:v>Média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Folha1!$Q$62:$AE$62</c:f>
              <c:numCache>
                <c:formatCode>General</c:formatCode>
                <c:ptCount val="15"/>
                <c:pt idx="0">
                  <c:v>5.7</c:v>
                </c:pt>
                <c:pt idx="1">
                  <c:v>4.5</c:v>
                </c:pt>
                <c:pt idx="2">
                  <c:v>4.2</c:v>
                </c:pt>
                <c:pt idx="3">
                  <c:v>4.4000000000000004</c:v>
                </c:pt>
                <c:pt idx="4">
                  <c:v>3.8</c:v>
                </c:pt>
                <c:pt idx="5">
                  <c:v>4.2</c:v>
                </c:pt>
                <c:pt idx="6">
                  <c:v>4.2</c:v>
                </c:pt>
                <c:pt idx="7">
                  <c:v>6.8</c:v>
                </c:pt>
                <c:pt idx="8">
                  <c:v>3.9</c:v>
                </c:pt>
                <c:pt idx="9">
                  <c:v>4.0999999999999996</c:v>
                </c:pt>
                <c:pt idx="10">
                  <c:v>3.9</c:v>
                </c:pt>
                <c:pt idx="11">
                  <c:v>3.7</c:v>
                </c:pt>
                <c:pt idx="12">
                  <c:v>3.7</c:v>
                </c:pt>
                <c:pt idx="13">
                  <c:v>3.3</c:v>
                </c:pt>
                <c:pt idx="14">
                  <c:v>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16-4911-A354-16B40E9513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0564184"/>
        <c:axId val="810557624"/>
      </c:barChart>
      <c:catAx>
        <c:axId val="810564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810557624"/>
        <c:crosses val="autoZero"/>
        <c:auto val="1"/>
        <c:lblAlgn val="ctr"/>
        <c:lblOffset val="100"/>
        <c:noMultiLvlLbl val="0"/>
      </c:catAx>
      <c:valAx>
        <c:axId val="810557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81056418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Tempo de Compressão</a:t>
            </a:r>
            <a:endParaRPr lang="pt-PT">
              <a:effectLst/>
            </a:endParaRPr>
          </a:p>
          <a:p>
            <a:pPr>
              <a:defRPr/>
            </a:pPr>
            <a:r>
              <a:rPr lang="pt-PT" sz="1800" b="1" i="0" cap="all" baseline="0">
                <a:effectLst/>
              </a:rPr>
              <a:t>(s)</a:t>
            </a:r>
            <a:endParaRPr lang="pt-PT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Folha1!$Q$23:$AF$23</c:f>
              <c:numCache>
                <c:formatCode>General</c:formatCode>
                <c:ptCount val="16"/>
                <c:pt idx="0">
                  <c:v>45.14</c:v>
                </c:pt>
                <c:pt idx="1">
                  <c:v>22.09</c:v>
                </c:pt>
                <c:pt idx="2">
                  <c:v>26.4</c:v>
                </c:pt>
                <c:pt idx="3">
                  <c:v>24.34</c:v>
                </c:pt>
                <c:pt idx="4">
                  <c:v>19.77</c:v>
                </c:pt>
                <c:pt idx="5">
                  <c:v>31.51</c:v>
                </c:pt>
                <c:pt idx="6">
                  <c:v>32.96</c:v>
                </c:pt>
                <c:pt idx="7">
                  <c:v>27.41</c:v>
                </c:pt>
                <c:pt idx="8">
                  <c:v>19.7</c:v>
                </c:pt>
                <c:pt idx="9">
                  <c:v>11.18</c:v>
                </c:pt>
                <c:pt idx="10">
                  <c:v>19.649999999999999</c:v>
                </c:pt>
                <c:pt idx="11">
                  <c:v>44.06</c:v>
                </c:pt>
                <c:pt idx="12">
                  <c:v>43.97</c:v>
                </c:pt>
                <c:pt idx="13">
                  <c:v>23.57</c:v>
                </c:pt>
                <c:pt idx="14">
                  <c:v>41.81</c:v>
                </c:pt>
                <c:pt idx="15">
                  <c:v>27.1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11-4E86-8CBC-573FA58E31E4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Folha1!$Q$24:$AF$24</c:f>
              <c:numCache>
                <c:formatCode>General</c:formatCode>
                <c:ptCount val="16"/>
                <c:pt idx="0">
                  <c:v>29.65</c:v>
                </c:pt>
                <c:pt idx="1">
                  <c:v>16.010000000000002</c:v>
                </c:pt>
                <c:pt idx="2">
                  <c:v>10.54</c:v>
                </c:pt>
                <c:pt idx="3">
                  <c:v>9.77</c:v>
                </c:pt>
                <c:pt idx="4">
                  <c:v>15.07</c:v>
                </c:pt>
                <c:pt idx="5">
                  <c:v>11.47</c:v>
                </c:pt>
                <c:pt idx="6">
                  <c:v>10.3</c:v>
                </c:pt>
                <c:pt idx="7">
                  <c:v>18.41</c:v>
                </c:pt>
                <c:pt idx="8">
                  <c:v>15.52</c:v>
                </c:pt>
                <c:pt idx="9">
                  <c:v>7.75</c:v>
                </c:pt>
                <c:pt idx="10">
                  <c:v>14.86</c:v>
                </c:pt>
                <c:pt idx="11">
                  <c:v>35.630000000000003</c:v>
                </c:pt>
                <c:pt idx="12">
                  <c:v>36.49</c:v>
                </c:pt>
                <c:pt idx="13">
                  <c:v>18.36</c:v>
                </c:pt>
                <c:pt idx="14">
                  <c:v>34.17</c:v>
                </c:pt>
                <c:pt idx="15">
                  <c:v>17.75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11-4E86-8CBC-573FA58E31E4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Folha1!$Q$25:$AF$25</c:f>
              <c:numCache>
                <c:formatCode>General</c:formatCode>
                <c:ptCount val="16"/>
                <c:pt idx="0">
                  <c:v>78.39</c:v>
                </c:pt>
                <c:pt idx="1">
                  <c:v>20.29</c:v>
                </c:pt>
                <c:pt idx="2">
                  <c:v>246.83</c:v>
                </c:pt>
                <c:pt idx="3">
                  <c:v>150.08000000000001</c:v>
                </c:pt>
                <c:pt idx="4">
                  <c:v>22.21</c:v>
                </c:pt>
                <c:pt idx="5">
                  <c:v>263.63</c:v>
                </c:pt>
                <c:pt idx="6">
                  <c:v>281.63</c:v>
                </c:pt>
                <c:pt idx="7">
                  <c:v>29.66</c:v>
                </c:pt>
                <c:pt idx="8">
                  <c:v>16.96</c:v>
                </c:pt>
                <c:pt idx="9">
                  <c:v>23.26</c:v>
                </c:pt>
                <c:pt idx="10">
                  <c:v>15.62</c:v>
                </c:pt>
                <c:pt idx="11">
                  <c:v>25.44</c:v>
                </c:pt>
                <c:pt idx="12">
                  <c:v>21.45</c:v>
                </c:pt>
                <c:pt idx="13">
                  <c:v>18</c:v>
                </c:pt>
                <c:pt idx="14">
                  <c:v>24.7</c:v>
                </c:pt>
                <c:pt idx="15">
                  <c:v>77.38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11-4E86-8CBC-573FA58E31E4}"/>
            </c:ext>
          </c:extLst>
        </c:ser>
        <c:ser>
          <c:idx val="3"/>
          <c:order val="3"/>
          <c:tx>
            <c:v>zebra.bmp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Folha1!$Q$26:$AF$26</c:f>
              <c:numCache>
                <c:formatCode>General</c:formatCode>
                <c:ptCount val="16"/>
                <c:pt idx="0">
                  <c:v>53.53</c:v>
                </c:pt>
                <c:pt idx="1">
                  <c:v>21.77</c:v>
                </c:pt>
                <c:pt idx="2">
                  <c:v>16.7</c:v>
                </c:pt>
                <c:pt idx="3">
                  <c:v>18.440000000000001</c:v>
                </c:pt>
                <c:pt idx="4">
                  <c:v>21.04</c:v>
                </c:pt>
                <c:pt idx="5">
                  <c:v>17.940000000000001</c:v>
                </c:pt>
                <c:pt idx="6">
                  <c:v>18.34</c:v>
                </c:pt>
                <c:pt idx="7">
                  <c:v>27.96</c:v>
                </c:pt>
                <c:pt idx="8">
                  <c:v>22.51</c:v>
                </c:pt>
                <c:pt idx="9">
                  <c:v>11.5</c:v>
                </c:pt>
                <c:pt idx="10">
                  <c:v>21.22</c:v>
                </c:pt>
                <c:pt idx="11">
                  <c:v>46.07</c:v>
                </c:pt>
                <c:pt idx="12">
                  <c:v>54.68</c:v>
                </c:pt>
                <c:pt idx="13">
                  <c:v>25.06</c:v>
                </c:pt>
                <c:pt idx="14">
                  <c:v>43.27</c:v>
                </c:pt>
                <c:pt idx="15">
                  <c:v>26.25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011-4E86-8CBC-573FA58E31E4}"/>
            </c:ext>
          </c:extLst>
        </c:ser>
        <c:ser>
          <c:idx val="4"/>
          <c:order val="4"/>
          <c:tx>
            <c:v>Média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Folha1!$Q$58:$AE$58</c:f>
              <c:numCache>
                <c:formatCode>General</c:formatCode>
                <c:ptCount val="15"/>
                <c:pt idx="0">
                  <c:v>51.7</c:v>
                </c:pt>
                <c:pt idx="1">
                  <c:v>20</c:v>
                </c:pt>
                <c:pt idx="2">
                  <c:v>75.099999999999994</c:v>
                </c:pt>
                <c:pt idx="3">
                  <c:v>50.7</c:v>
                </c:pt>
                <c:pt idx="4">
                  <c:v>19.5</c:v>
                </c:pt>
                <c:pt idx="5">
                  <c:v>81.099999999999994</c:v>
                </c:pt>
                <c:pt idx="6">
                  <c:v>85.8</c:v>
                </c:pt>
                <c:pt idx="7">
                  <c:v>25.9</c:v>
                </c:pt>
                <c:pt idx="8">
                  <c:v>18.7</c:v>
                </c:pt>
                <c:pt idx="9">
                  <c:v>13.4</c:v>
                </c:pt>
                <c:pt idx="10">
                  <c:v>17.8</c:v>
                </c:pt>
                <c:pt idx="11">
                  <c:v>37.799999999999997</c:v>
                </c:pt>
                <c:pt idx="12">
                  <c:v>39.1</c:v>
                </c:pt>
                <c:pt idx="13">
                  <c:v>21.2</c:v>
                </c:pt>
                <c:pt idx="14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011-4E86-8CBC-573FA58E31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2804104"/>
        <c:axId val="682802464"/>
      </c:barChart>
      <c:catAx>
        <c:axId val="682804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82802464"/>
        <c:crosses val="autoZero"/>
        <c:auto val="1"/>
        <c:lblAlgn val="ctr"/>
        <c:lblOffset val="100"/>
        <c:noMultiLvlLbl val="0"/>
      </c:catAx>
      <c:valAx>
        <c:axId val="682802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828041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Tempo de Compressão</a:t>
            </a:r>
            <a:endParaRPr lang="pt-PT">
              <a:effectLst/>
            </a:endParaRPr>
          </a:p>
          <a:p>
            <a:pPr>
              <a:defRPr/>
            </a:pPr>
            <a:r>
              <a:rPr lang="pt-PT" sz="1800" b="1" i="0" cap="all" baseline="0">
                <a:effectLst/>
              </a:rPr>
              <a:t>(s)</a:t>
            </a:r>
            <a:endParaRPr lang="pt-PT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Folha1!$Q$23:$AF$23</c:f>
              <c:numCache>
                <c:formatCode>General</c:formatCode>
                <c:ptCount val="16"/>
                <c:pt idx="0">
                  <c:v>45.14</c:v>
                </c:pt>
                <c:pt idx="1">
                  <c:v>22.09</c:v>
                </c:pt>
                <c:pt idx="2">
                  <c:v>26.4</c:v>
                </c:pt>
                <c:pt idx="3">
                  <c:v>24.34</c:v>
                </c:pt>
                <c:pt idx="4">
                  <c:v>19.77</c:v>
                </c:pt>
                <c:pt idx="5">
                  <c:v>31.51</c:v>
                </c:pt>
                <c:pt idx="6">
                  <c:v>32.96</c:v>
                </c:pt>
                <c:pt idx="7">
                  <c:v>27.41</c:v>
                </c:pt>
                <c:pt idx="8">
                  <c:v>19.7</c:v>
                </c:pt>
                <c:pt idx="9">
                  <c:v>11.18</c:v>
                </c:pt>
                <c:pt idx="10">
                  <c:v>19.649999999999999</c:v>
                </c:pt>
                <c:pt idx="11">
                  <c:v>44.06</c:v>
                </c:pt>
                <c:pt idx="12">
                  <c:v>43.97</c:v>
                </c:pt>
                <c:pt idx="13">
                  <c:v>23.57</c:v>
                </c:pt>
                <c:pt idx="14">
                  <c:v>41.81</c:v>
                </c:pt>
                <c:pt idx="15">
                  <c:v>27.1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11-4E86-8CBC-573FA58E31E4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Folha1!$Q$24:$AF$24</c:f>
              <c:numCache>
                <c:formatCode>General</c:formatCode>
                <c:ptCount val="16"/>
                <c:pt idx="0">
                  <c:v>29.65</c:v>
                </c:pt>
                <c:pt idx="1">
                  <c:v>16.010000000000002</c:v>
                </c:pt>
                <c:pt idx="2">
                  <c:v>10.54</c:v>
                </c:pt>
                <c:pt idx="3">
                  <c:v>9.77</c:v>
                </c:pt>
                <c:pt idx="4">
                  <c:v>15.07</c:v>
                </c:pt>
                <c:pt idx="5">
                  <c:v>11.47</c:v>
                </c:pt>
                <c:pt idx="6">
                  <c:v>10.3</c:v>
                </c:pt>
                <c:pt idx="7">
                  <c:v>18.41</c:v>
                </c:pt>
                <c:pt idx="8">
                  <c:v>15.52</c:v>
                </c:pt>
                <c:pt idx="9">
                  <c:v>7.75</c:v>
                </c:pt>
                <c:pt idx="10">
                  <c:v>14.86</c:v>
                </c:pt>
                <c:pt idx="11">
                  <c:v>35.630000000000003</c:v>
                </c:pt>
                <c:pt idx="12">
                  <c:v>36.49</c:v>
                </c:pt>
                <c:pt idx="13">
                  <c:v>18.36</c:v>
                </c:pt>
                <c:pt idx="14">
                  <c:v>34.17</c:v>
                </c:pt>
                <c:pt idx="15">
                  <c:v>17.75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11-4E86-8CBC-573FA58E31E4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Folha1!$Q$25:$AF$25</c:f>
              <c:numCache>
                <c:formatCode>General</c:formatCode>
                <c:ptCount val="16"/>
                <c:pt idx="0">
                  <c:v>78.39</c:v>
                </c:pt>
                <c:pt idx="1">
                  <c:v>20.29</c:v>
                </c:pt>
                <c:pt idx="2">
                  <c:v>246.83</c:v>
                </c:pt>
                <c:pt idx="3">
                  <c:v>150.08000000000001</c:v>
                </c:pt>
                <c:pt idx="4">
                  <c:v>22.21</c:v>
                </c:pt>
                <c:pt idx="5">
                  <c:v>263.63</c:v>
                </c:pt>
                <c:pt idx="6">
                  <c:v>281.63</c:v>
                </c:pt>
                <c:pt idx="7">
                  <c:v>29.66</c:v>
                </c:pt>
                <c:pt idx="8">
                  <c:v>16.96</c:v>
                </c:pt>
                <c:pt idx="9">
                  <c:v>23.26</c:v>
                </c:pt>
                <c:pt idx="10">
                  <c:v>15.62</c:v>
                </c:pt>
                <c:pt idx="11">
                  <c:v>25.44</c:v>
                </c:pt>
                <c:pt idx="12">
                  <c:v>21.45</c:v>
                </c:pt>
                <c:pt idx="13">
                  <c:v>18</c:v>
                </c:pt>
                <c:pt idx="14">
                  <c:v>24.7</c:v>
                </c:pt>
                <c:pt idx="15">
                  <c:v>77.38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11-4E86-8CBC-573FA58E31E4}"/>
            </c:ext>
          </c:extLst>
        </c:ser>
        <c:ser>
          <c:idx val="3"/>
          <c:order val="3"/>
          <c:tx>
            <c:v>zebra.bmp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Folha1!$Q$26:$AF$26</c:f>
              <c:numCache>
                <c:formatCode>General</c:formatCode>
                <c:ptCount val="16"/>
                <c:pt idx="0">
                  <c:v>53.53</c:v>
                </c:pt>
                <c:pt idx="1">
                  <c:v>21.77</c:v>
                </c:pt>
                <c:pt idx="2">
                  <c:v>16.7</c:v>
                </c:pt>
                <c:pt idx="3">
                  <c:v>18.440000000000001</c:v>
                </c:pt>
                <c:pt idx="4">
                  <c:v>21.04</c:v>
                </c:pt>
                <c:pt idx="5">
                  <c:v>17.940000000000001</c:v>
                </c:pt>
                <c:pt idx="6">
                  <c:v>18.34</c:v>
                </c:pt>
                <c:pt idx="7">
                  <c:v>27.96</c:v>
                </c:pt>
                <c:pt idx="8">
                  <c:v>22.51</c:v>
                </c:pt>
                <c:pt idx="9">
                  <c:v>11.5</c:v>
                </c:pt>
                <c:pt idx="10">
                  <c:v>21.22</c:v>
                </c:pt>
                <c:pt idx="11">
                  <c:v>46.07</c:v>
                </c:pt>
                <c:pt idx="12">
                  <c:v>54.68</c:v>
                </c:pt>
                <c:pt idx="13">
                  <c:v>25.06</c:v>
                </c:pt>
                <c:pt idx="14">
                  <c:v>43.27</c:v>
                </c:pt>
                <c:pt idx="15">
                  <c:v>26.25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011-4E86-8CBC-573FA58E31E4}"/>
            </c:ext>
          </c:extLst>
        </c:ser>
        <c:ser>
          <c:idx val="4"/>
          <c:order val="4"/>
          <c:tx>
            <c:v>Média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Folha1!$Q$58:$AE$58</c:f>
              <c:numCache>
                <c:formatCode>General</c:formatCode>
                <c:ptCount val="15"/>
                <c:pt idx="0">
                  <c:v>51.7</c:v>
                </c:pt>
                <c:pt idx="1">
                  <c:v>20</c:v>
                </c:pt>
                <c:pt idx="2">
                  <c:v>75.099999999999994</c:v>
                </c:pt>
                <c:pt idx="3">
                  <c:v>50.7</c:v>
                </c:pt>
                <c:pt idx="4">
                  <c:v>19.5</c:v>
                </c:pt>
                <c:pt idx="5">
                  <c:v>81.099999999999994</c:v>
                </c:pt>
                <c:pt idx="6">
                  <c:v>85.8</c:v>
                </c:pt>
                <c:pt idx="7">
                  <c:v>25.9</c:v>
                </c:pt>
                <c:pt idx="8">
                  <c:v>18.7</c:v>
                </c:pt>
                <c:pt idx="9">
                  <c:v>13.4</c:v>
                </c:pt>
                <c:pt idx="10">
                  <c:v>17.8</c:v>
                </c:pt>
                <c:pt idx="11">
                  <c:v>37.799999999999997</c:v>
                </c:pt>
                <c:pt idx="12">
                  <c:v>39.1</c:v>
                </c:pt>
                <c:pt idx="13">
                  <c:v>21.2</c:v>
                </c:pt>
                <c:pt idx="14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011-4E86-8CBC-573FA58E31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2804104"/>
        <c:axId val="682802464"/>
      </c:barChart>
      <c:catAx>
        <c:axId val="682804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82802464"/>
        <c:crosses val="autoZero"/>
        <c:auto val="1"/>
        <c:lblAlgn val="ctr"/>
        <c:lblOffset val="100"/>
        <c:noMultiLvlLbl val="0"/>
      </c:catAx>
      <c:valAx>
        <c:axId val="682802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828041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  <c:userShapes r:id="rId4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Tempo de DESCompressão</a:t>
            </a:r>
            <a:endParaRPr lang="pt-PT">
              <a:effectLst/>
            </a:endParaRPr>
          </a:p>
          <a:p>
            <a:pPr>
              <a:defRPr/>
            </a:pPr>
            <a:r>
              <a:rPr lang="pt-PT" sz="1800" b="1" i="0" cap="all" baseline="0">
                <a:effectLst/>
              </a:rPr>
              <a:t>(s)</a:t>
            </a:r>
            <a:endParaRPr lang="pt-PT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Folha1!$Q$50:$AF$50</c:f>
              <c:numCache>
                <c:formatCode>General</c:formatCode>
                <c:ptCount val="16"/>
                <c:pt idx="0">
                  <c:v>69.28</c:v>
                </c:pt>
                <c:pt idx="1">
                  <c:v>31.21</c:v>
                </c:pt>
                <c:pt idx="2">
                  <c:v>31.43</c:v>
                </c:pt>
                <c:pt idx="3">
                  <c:v>30.95</c:v>
                </c:pt>
                <c:pt idx="4">
                  <c:v>69.599999999999994</c:v>
                </c:pt>
                <c:pt idx="5">
                  <c:v>26.84</c:v>
                </c:pt>
                <c:pt idx="6">
                  <c:v>25.95</c:v>
                </c:pt>
                <c:pt idx="7">
                  <c:v>83.63</c:v>
                </c:pt>
                <c:pt idx="8">
                  <c:v>0.75</c:v>
                </c:pt>
                <c:pt idx="9">
                  <c:v>127.9</c:v>
                </c:pt>
                <c:pt idx="10">
                  <c:v>0.79</c:v>
                </c:pt>
                <c:pt idx="11">
                  <c:v>22.68</c:v>
                </c:pt>
                <c:pt idx="12">
                  <c:v>24.24</c:v>
                </c:pt>
                <c:pt idx="13">
                  <c:v>44.75</c:v>
                </c:pt>
                <c:pt idx="14">
                  <c:v>75.069999999999993</c:v>
                </c:pt>
                <c:pt idx="15">
                  <c:v>41.57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D8-44DE-9BBF-798AEFFB30EE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Folha1!$Q$51:$AF$51</c:f>
              <c:numCache>
                <c:formatCode>General</c:formatCode>
                <c:ptCount val="16"/>
                <c:pt idx="0">
                  <c:v>44.36</c:v>
                </c:pt>
                <c:pt idx="1">
                  <c:v>22.82</c:v>
                </c:pt>
                <c:pt idx="2">
                  <c:v>23.31</c:v>
                </c:pt>
                <c:pt idx="3">
                  <c:v>18.2</c:v>
                </c:pt>
                <c:pt idx="4">
                  <c:v>56.28</c:v>
                </c:pt>
                <c:pt idx="5">
                  <c:v>17.350000000000001</c:v>
                </c:pt>
                <c:pt idx="6">
                  <c:v>15.57</c:v>
                </c:pt>
                <c:pt idx="7">
                  <c:v>55.34</c:v>
                </c:pt>
                <c:pt idx="8">
                  <c:v>0.45</c:v>
                </c:pt>
                <c:pt idx="9">
                  <c:v>81.010000000000005</c:v>
                </c:pt>
                <c:pt idx="10">
                  <c:v>0.41</c:v>
                </c:pt>
                <c:pt idx="11">
                  <c:v>19.37</c:v>
                </c:pt>
                <c:pt idx="12">
                  <c:v>20.37</c:v>
                </c:pt>
                <c:pt idx="13">
                  <c:v>44.6</c:v>
                </c:pt>
                <c:pt idx="14">
                  <c:v>57.29</c:v>
                </c:pt>
                <c:pt idx="15">
                  <c:v>29.8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D8-44DE-9BBF-798AEFFB30EE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Folha1!$Q$52:$AF$52</c:f>
              <c:numCache>
                <c:formatCode>General</c:formatCode>
                <c:ptCount val="16"/>
                <c:pt idx="0">
                  <c:v>109.8</c:v>
                </c:pt>
                <c:pt idx="1">
                  <c:v>21.11</c:v>
                </c:pt>
                <c:pt idx="2">
                  <c:v>21.7</c:v>
                </c:pt>
                <c:pt idx="3">
                  <c:v>18.399999999999999</c:v>
                </c:pt>
                <c:pt idx="4">
                  <c:v>160.34</c:v>
                </c:pt>
                <c:pt idx="5">
                  <c:v>19.239999999999998</c:v>
                </c:pt>
                <c:pt idx="6">
                  <c:v>20.65</c:v>
                </c:pt>
                <c:pt idx="7">
                  <c:v>122.8</c:v>
                </c:pt>
                <c:pt idx="8">
                  <c:v>0.96</c:v>
                </c:pt>
                <c:pt idx="9">
                  <c:v>167.19</c:v>
                </c:pt>
                <c:pt idx="10">
                  <c:v>0.86</c:v>
                </c:pt>
                <c:pt idx="11">
                  <c:v>15.93</c:v>
                </c:pt>
                <c:pt idx="12">
                  <c:v>16.77</c:v>
                </c:pt>
                <c:pt idx="13">
                  <c:v>134.13999999999999</c:v>
                </c:pt>
                <c:pt idx="14">
                  <c:v>153.85</c:v>
                </c:pt>
                <c:pt idx="15">
                  <c:v>61.48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D8-44DE-9BBF-798AEFFB30EE}"/>
            </c:ext>
          </c:extLst>
        </c:ser>
        <c:ser>
          <c:idx val="3"/>
          <c:order val="3"/>
          <c:tx>
            <c:v>zebra.bmp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Folha1!$Q$53:$AF$53</c:f>
              <c:numCache>
                <c:formatCode>General</c:formatCode>
                <c:ptCount val="16"/>
                <c:pt idx="0">
                  <c:v>74.95</c:v>
                </c:pt>
                <c:pt idx="1">
                  <c:v>33.340000000000003</c:v>
                </c:pt>
                <c:pt idx="2">
                  <c:v>31.75</c:v>
                </c:pt>
                <c:pt idx="3">
                  <c:v>29.56</c:v>
                </c:pt>
                <c:pt idx="4">
                  <c:v>75.349999999999994</c:v>
                </c:pt>
                <c:pt idx="5">
                  <c:v>27.63</c:v>
                </c:pt>
                <c:pt idx="6">
                  <c:v>26.5</c:v>
                </c:pt>
                <c:pt idx="7">
                  <c:v>82.57</c:v>
                </c:pt>
                <c:pt idx="8">
                  <c:v>1.03</c:v>
                </c:pt>
                <c:pt idx="9">
                  <c:v>133.28</c:v>
                </c:pt>
                <c:pt idx="10">
                  <c:v>0.95</c:v>
                </c:pt>
                <c:pt idx="11">
                  <c:v>25.48</c:v>
                </c:pt>
                <c:pt idx="12">
                  <c:v>28.39</c:v>
                </c:pt>
                <c:pt idx="13">
                  <c:v>54.78</c:v>
                </c:pt>
                <c:pt idx="14">
                  <c:v>79.23</c:v>
                </c:pt>
                <c:pt idx="15">
                  <c:v>44.05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2D8-44DE-9BBF-798AEFFB30EE}"/>
            </c:ext>
          </c:extLst>
        </c:ser>
        <c:ser>
          <c:idx val="4"/>
          <c:order val="4"/>
          <c:tx>
            <c:v>Média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Folha1!$Q$59:$AE$59</c:f>
              <c:numCache>
                <c:formatCode>General</c:formatCode>
                <c:ptCount val="15"/>
                <c:pt idx="0">
                  <c:v>74.599999999999994</c:v>
                </c:pt>
                <c:pt idx="1">
                  <c:v>27.1</c:v>
                </c:pt>
                <c:pt idx="2">
                  <c:v>27</c:v>
                </c:pt>
                <c:pt idx="3">
                  <c:v>24.3</c:v>
                </c:pt>
                <c:pt idx="4">
                  <c:v>90.4</c:v>
                </c:pt>
                <c:pt idx="5">
                  <c:v>22.8</c:v>
                </c:pt>
                <c:pt idx="6">
                  <c:v>22.2</c:v>
                </c:pt>
                <c:pt idx="7">
                  <c:v>86.1</c:v>
                </c:pt>
                <c:pt idx="8">
                  <c:v>0.8</c:v>
                </c:pt>
                <c:pt idx="9">
                  <c:v>127.3</c:v>
                </c:pt>
                <c:pt idx="10">
                  <c:v>0.8</c:v>
                </c:pt>
                <c:pt idx="11">
                  <c:v>20.9</c:v>
                </c:pt>
                <c:pt idx="12">
                  <c:v>22.4</c:v>
                </c:pt>
                <c:pt idx="13">
                  <c:v>69.599999999999994</c:v>
                </c:pt>
                <c:pt idx="14">
                  <c:v>91.4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D8-44DE-9BBF-798AEFFB30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3456120"/>
        <c:axId val="653452184"/>
      </c:barChart>
      <c:catAx>
        <c:axId val="653456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53452184"/>
        <c:crosses val="autoZero"/>
        <c:auto val="1"/>
        <c:lblAlgn val="ctr"/>
        <c:lblOffset val="100"/>
        <c:noMultiLvlLbl val="0"/>
      </c:catAx>
      <c:valAx>
        <c:axId val="653452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534561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  <c:userShapes r:id="rId4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Tempo de DESCompressão</a:t>
            </a:r>
            <a:endParaRPr lang="pt-PT">
              <a:effectLst/>
            </a:endParaRPr>
          </a:p>
          <a:p>
            <a:pPr>
              <a:defRPr/>
            </a:pPr>
            <a:r>
              <a:rPr lang="pt-PT" sz="1800" b="1" i="0" cap="all" baseline="0">
                <a:effectLst/>
              </a:rPr>
              <a:t>(s)</a:t>
            </a:r>
            <a:endParaRPr lang="pt-PT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Folha1!$Q$50:$AF$50</c:f>
              <c:numCache>
                <c:formatCode>General</c:formatCode>
                <c:ptCount val="16"/>
                <c:pt idx="0">
                  <c:v>69.28</c:v>
                </c:pt>
                <c:pt idx="1">
                  <c:v>31.21</c:v>
                </c:pt>
                <c:pt idx="2">
                  <c:v>31.43</c:v>
                </c:pt>
                <c:pt idx="3">
                  <c:v>30.95</c:v>
                </c:pt>
                <c:pt idx="4">
                  <c:v>69.599999999999994</c:v>
                </c:pt>
                <c:pt idx="5">
                  <c:v>26.84</c:v>
                </c:pt>
                <c:pt idx="6">
                  <c:v>25.95</c:v>
                </c:pt>
                <c:pt idx="7">
                  <c:v>83.63</c:v>
                </c:pt>
                <c:pt idx="8">
                  <c:v>0.75</c:v>
                </c:pt>
                <c:pt idx="9">
                  <c:v>127.9</c:v>
                </c:pt>
                <c:pt idx="10">
                  <c:v>0.79</c:v>
                </c:pt>
                <c:pt idx="11">
                  <c:v>22.68</c:v>
                </c:pt>
                <c:pt idx="12">
                  <c:v>24.24</c:v>
                </c:pt>
                <c:pt idx="13">
                  <c:v>44.75</c:v>
                </c:pt>
                <c:pt idx="14">
                  <c:v>75.069999999999993</c:v>
                </c:pt>
                <c:pt idx="15">
                  <c:v>41.57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D8-44DE-9BBF-798AEFFB30EE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Folha1!$Q$51:$AF$51</c:f>
              <c:numCache>
                <c:formatCode>General</c:formatCode>
                <c:ptCount val="16"/>
                <c:pt idx="0">
                  <c:v>44.36</c:v>
                </c:pt>
                <c:pt idx="1">
                  <c:v>22.82</c:v>
                </c:pt>
                <c:pt idx="2">
                  <c:v>23.31</c:v>
                </c:pt>
                <c:pt idx="3">
                  <c:v>18.2</c:v>
                </c:pt>
                <c:pt idx="4">
                  <c:v>56.28</c:v>
                </c:pt>
                <c:pt idx="5">
                  <c:v>17.350000000000001</c:v>
                </c:pt>
                <c:pt idx="6">
                  <c:v>15.57</c:v>
                </c:pt>
                <c:pt idx="7">
                  <c:v>55.34</c:v>
                </c:pt>
                <c:pt idx="8">
                  <c:v>0.45</c:v>
                </c:pt>
                <c:pt idx="9">
                  <c:v>81.010000000000005</c:v>
                </c:pt>
                <c:pt idx="10">
                  <c:v>0.41</c:v>
                </c:pt>
                <c:pt idx="11">
                  <c:v>19.37</c:v>
                </c:pt>
                <c:pt idx="12">
                  <c:v>20.37</c:v>
                </c:pt>
                <c:pt idx="13">
                  <c:v>44.6</c:v>
                </c:pt>
                <c:pt idx="14">
                  <c:v>57.29</c:v>
                </c:pt>
                <c:pt idx="15">
                  <c:v>29.8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D8-44DE-9BBF-798AEFFB30EE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Folha1!$Q$52:$AF$52</c:f>
              <c:numCache>
                <c:formatCode>General</c:formatCode>
                <c:ptCount val="16"/>
                <c:pt idx="0">
                  <c:v>109.8</c:v>
                </c:pt>
                <c:pt idx="1">
                  <c:v>21.11</c:v>
                </c:pt>
                <c:pt idx="2">
                  <c:v>21.7</c:v>
                </c:pt>
                <c:pt idx="3">
                  <c:v>18.399999999999999</c:v>
                </c:pt>
                <c:pt idx="4">
                  <c:v>160.34</c:v>
                </c:pt>
                <c:pt idx="5">
                  <c:v>19.239999999999998</c:v>
                </c:pt>
                <c:pt idx="6">
                  <c:v>20.65</c:v>
                </c:pt>
                <c:pt idx="7">
                  <c:v>122.8</c:v>
                </c:pt>
                <c:pt idx="8">
                  <c:v>0.96</c:v>
                </c:pt>
                <c:pt idx="9">
                  <c:v>167.19</c:v>
                </c:pt>
                <c:pt idx="10">
                  <c:v>0.86</c:v>
                </c:pt>
                <c:pt idx="11">
                  <c:v>15.93</c:v>
                </c:pt>
                <c:pt idx="12">
                  <c:v>16.77</c:v>
                </c:pt>
                <c:pt idx="13">
                  <c:v>134.13999999999999</c:v>
                </c:pt>
                <c:pt idx="14">
                  <c:v>153.85</c:v>
                </c:pt>
                <c:pt idx="15">
                  <c:v>61.48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D8-44DE-9BBF-798AEFFB30EE}"/>
            </c:ext>
          </c:extLst>
        </c:ser>
        <c:ser>
          <c:idx val="3"/>
          <c:order val="3"/>
          <c:tx>
            <c:v>zebra.bmp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Folha1!$Q$53:$AF$53</c:f>
              <c:numCache>
                <c:formatCode>General</c:formatCode>
                <c:ptCount val="16"/>
                <c:pt idx="0">
                  <c:v>74.95</c:v>
                </c:pt>
                <c:pt idx="1">
                  <c:v>33.340000000000003</c:v>
                </c:pt>
                <c:pt idx="2">
                  <c:v>31.75</c:v>
                </c:pt>
                <c:pt idx="3">
                  <c:v>29.56</c:v>
                </c:pt>
                <c:pt idx="4">
                  <c:v>75.349999999999994</c:v>
                </c:pt>
                <c:pt idx="5">
                  <c:v>27.63</c:v>
                </c:pt>
                <c:pt idx="6">
                  <c:v>26.5</c:v>
                </c:pt>
                <c:pt idx="7">
                  <c:v>82.57</c:v>
                </c:pt>
                <c:pt idx="8">
                  <c:v>1.03</c:v>
                </c:pt>
                <c:pt idx="9">
                  <c:v>133.28</c:v>
                </c:pt>
                <c:pt idx="10">
                  <c:v>0.95</c:v>
                </c:pt>
                <c:pt idx="11">
                  <c:v>25.48</c:v>
                </c:pt>
                <c:pt idx="12">
                  <c:v>28.39</c:v>
                </c:pt>
                <c:pt idx="13">
                  <c:v>54.78</c:v>
                </c:pt>
                <c:pt idx="14">
                  <c:v>79.23</c:v>
                </c:pt>
                <c:pt idx="15">
                  <c:v>44.05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2D8-44DE-9BBF-798AEFFB30EE}"/>
            </c:ext>
          </c:extLst>
        </c:ser>
        <c:ser>
          <c:idx val="4"/>
          <c:order val="4"/>
          <c:tx>
            <c:v>Média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Folha1!$Q$59:$AE$59</c:f>
              <c:numCache>
                <c:formatCode>General</c:formatCode>
                <c:ptCount val="15"/>
                <c:pt idx="0">
                  <c:v>74.599999999999994</c:v>
                </c:pt>
                <c:pt idx="1">
                  <c:v>27.1</c:v>
                </c:pt>
                <c:pt idx="2">
                  <c:v>27</c:v>
                </c:pt>
                <c:pt idx="3">
                  <c:v>24.3</c:v>
                </c:pt>
                <c:pt idx="4">
                  <c:v>90.4</c:v>
                </c:pt>
                <c:pt idx="5">
                  <c:v>22.8</c:v>
                </c:pt>
                <c:pt idx="6">
                  <c:v>22.2</c:v>
                </c:pt>
                <c:pt idx="7">
                  <c:v>86.1</c:v>
                </c:pt>
                <c:pt idx="8">
                  <c:v>0.8</c:v>
                </c:pt>
                <c:pt idx="9">
                  <c:v>127.3</c:v>
                </c:pt>
                <c:pt idx="10">
                  <c:v>0.8</c:v>
                </c:pt>
                <c:pt idx="11">
                  <c:v>20.9</c:v>
                </c:pt>
                <c:pt idx="12">
                  <c:v>22.4</c:v>
                </c:pt>
                <c:pt idx="13">
                  <c:v>69.599999999999994</c:v>
                </c:pt>
                <c:pt idx="14">
                  <c:v>91.4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D8-44DE-9BBF-798AEFFB30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3456120"/>
        <c:axId val="653452184"/>
      </c:barChart>
      <c:catAx>
        <c:axId val="653456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53452184"/>
        <c:crosses val="autoZero"/>
        <c:auto val="1"/>
        <c:lblAlgn val="ctr"/>
        <c:lblOffset val="100"/>
        <c:noMultiLvlLbl val="0"/>
      </c:catAx>
      <c:valAx>
        <c:axId val="653452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534561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  <c:userShapes r:id="rId4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Tempo Total</a:t>
            </a:r>
            <a:endParaRPr lang="pt-PT">
              <a:effectLst/>
            </a:endParaRPr>
          </a:p>
          <a:p>
            <a:pPr>
              <a:defRPr/>
            </a:pPr>
            <a:r>
              <a:rPr lang="pt-PT" sz="1800" b="1" i="0" cap="all" baseline="0">
                <a:effectLst/>
              </a:rPr>
              <a:t>(S)</a:t>
            </a:r>
            <a:endParaRPr lang="pt-PT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Folha1!$Q$70:$AF$70</c:f>
              <c:numCache>
                <c:formatCode>General</c:formatCode>
                <c:ptCount val="16"/>
                <c:pt idx="0">
                  <c:v>114.4</c:v>
                </c:pt>
                <c:pt idx="1">
                  <c:v>53.3</c:v>
                </c:pt>
                <c:pt idx="2">
                  <c:v>57.8</c:v>
                </c:pt>
                <c:pt idx="3">
                  <c:v>55.3</c:v>
                </c:pt>
                <c:pt idx="4">
                  <c:v>89.4</c:v>
                </c:pt>
                <c:pt idx="5">
                  <c:v>58.4</c:v>
                </c:pt>
                <c:pt idx="6">
                  <c:v>58.9</c:v>
                </c:pt>
                <c:pt idx="7">
                  <c:v>111</c:v>
                </c:pt>
                <c:pt idx="8">
                  <c:v>20.5</c:v>
                </c:pt>
                <c:pt idx="9">
                  <c:v>139.1</c:v>
                </c:pt>
                <c:pt idx="10">
                  <c:v>20.399999999999999</c:v>
                </c:pt>
                <c:pt idx="11">
                  <c:v>66.7</c:v>
                </c:pt>
                <c:pt idx="12">
                  <c:v>68.2</c:v>
                </c:pt>
                <c:pt idx="13">
                  <c:v>68.3</c:v>
                </c:pt>
                <c:pt idx="14">
                  <c:v>116.9</c:v>
                </c:pt>
                <c:pt idx="15">
                  <c:v>68.66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31-437F-933A-9ABD3147D4F6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Folha1!$Q$71:$AF$71</c:f>
              <c:numCache>
                <c:formatCode>General</c:formatCode>
                <c:ptCount val="16"/>
                <c:pt idx="0">
                  <c:v>74</c:v>
                </c:pt>
                <c:pt idx="1">
                  <c:v>38.799999999999997</c:v>
                </c:pt>
                <c:pt idx="2">
                  <c:v>33.9</c:v>
                </c:pt>
                <c:pt idx="3">
                  <c:v>28</c:v>
                </c:pt>
                <c:pt idx="4">
                  <c:v>71.400000000000006</c:v>
                </c:pt>
                <c:pt idx="5">
                  <c:v>28.8</c:v>
                </c:pt>
                <c:pt idx="6">
                  <c:v>25.9</c:v>
                </c:pt>
                <c:pt idx="7">
                  <c:v>73.8</c:v>
                </c:pt>
                <c:pt idx="8">
                  <c:v>16</c:v>
                </c:pt>
                <c:pt idx="9">
                  <c:v>88.8</c:v>
                </c:pt>
                <c:pt idx="10">
                  <c:v>15.3</c:v>
                </c:pt>
                <c:pt idx="11">
                  <c:v>55</c:v>
                </c:pt>
                <c:pt idx="12">
                  <c:v>56.9</c:v>
                </c:pt>
                <c:pt idx="13">
                  <c:v>63</c:v>
                </c:pt>
                <c:pt idx="14">
                  <c:v>91.5</c:v>
                </c:pt>
                <c:pt idx="15">
                  <c:v>47.57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31-437F-933A-9ABD3147D4F6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Folha1!$Q$72:$AF$72</c:f>
              <c:numCache>
                <c:formatCode>General</c:formatCode>
                <c:ptCount val="16"/>
                <c:pt idx="0">
                  <c:v>188.2</c:v>
                </c:pt>
                <c:pt idx="1">
                  <c:v>41.4</c:v>
                </c:pt>
                <c:pt idx="2">
                  <c:v>268.5</c:v>
                </c:pt>
                <c:pt idx="3">
                  <c:v>168.5</c:v>
                </c:pt>
                <c:pt idx="4">
                  <c:v>182.6</c:v>
                </c:pt>
                <c:pt idx="5">
                  <c:v>282.89999999999998</c:v>
                </c:pt>
                <c:pt idx="6">
                  <c:v>302.3</c:v>
                </c:pt>
                <c:pt idx="7">
                  <c:v>152.5</c:v>
                </c:pt>
                <c:pt idx="8">
                  <c:v>17.899999999999999</c:v>
                </c:pt>
                <c:pt idx="9">
                  <c:v>190.5</c:v>
                </c:pt>
                <c:pt idx="10">
                  <c:v>16.5</c:v>
                </c:pt>
                <c:pt idx="11">
                  <c:v>41.4</c:v>
                </c:pt>
                <c:pt idx="12">
                  <c:v>38.200000000000003</c:v>
                </c:pt>
                <c:pt idx="13">
                  <c:v>152.1</c:v>
                </c:pt>
                <c:pt idx="14">
                  <c:v>178.6</c:v>
                </c:pt>
                <c:pt idx="15">
                  <c:v>138.88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31-437F-933A-9ABD3147D4F6}"/>
            </c:ext>
          </c:extLst>
        </c:ser>
        <c:ser>
          <c:idx val="3"/>
          <c:order val="3"/>
          <c:tx>
            <c:v>zebra.bmp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Folha1!$Q$73:$AF$73</c:f>
              <c:numCache>
                <c:formatCode>General</c:formatCode>
                <c:ptCount val="16"/>
                <c:pt idx="0">
                  <c:v>128.5</c:v>
                </c:pt>
                <c:pt idx="1">
                  <c:v>55.1</c:v>
                </c:pt>
                <c:pt idx="2">
                  <c:v>48.5</c:v>
                </c:pt>
                <c:pt idx="3">
                  <c:v>48</c:v>
                </c:pt>
                <c:pt idx="4">
                  <c:v>96.4</c:v>
                </c:pt>
                <c:pt idx="5">
                  <c:v>45.6</c:v>
                </c:pt>
                <c:pt idx="6">
                  <c:v>44.8</c:v>
                </c:pt>
                <c:pt idx="7">
                  <c:v>110.5</c:v>
                </c:pt>
                <c:pt idx="8">
                  <c:v>23.5</c:v>
                </c:pt>
                <c:pt idx="9">
                  <c:v>144.80000000000001</c:v>
                </c:pt>
                <c:pt idx="10">
                  <c:v>22.2</c:v>
                </c:pt>
                <c:pt idx="11">
                  <c:v>71.599999999999994</c:v>
                </c:pt>
                <c:pt idx="12">
                  <c:v>83.1</c:v>
                </c:pt>
                <c:pt idx="13">
                  <c:v>79.8</c:v>
                </c:pt>
                <c:pt idx="14">
                  <c:v>122.5</c:v>
                </c:pt>
                <c:pt idx="15">
                  <c:v>70.31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E31-437F-933A-9ABD3147D4F6}"/>
            </c:ext>
          </c:extLst>
        </c:ser>
        <c:ser>
          <c:idx val="4"/>
          <c:order val="4"/>
          <c:tx>
            <c:v>Média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Folha1!$Q$60:$AE$60</c:f>
              <c:numCache>
                <c:formatCode>General</c:formatCode>
                <c:ptCount val="15"/>
                <c:pt idx="0">
                  <c:v>126.3</c:v>
                </c:pt>
                <c:pt idx="1">
                  <c:v>47.2</c:v>
                </c:pt>
                <c:pt idx="2">
                  <c:v>102.2</c:v>
                </c:pt>
                <c:pt idx="3">
                  <c:v>75</c:v>
                </c:pt>
                <c:pt idx="4">
                  <c:v>110</c:v>
                </c:pt>
                <c:pt idx="5">
                  <c:v>103.9</c:v>
                </c:pt>
                <c:pt idx="6">
                  <c:v>108</c:v>
                </c:pt>
                <c:pt idx="7">
                  <c:v>112</c:v>
                </c:pt>
                <c:pt idx="8">
                  <c:v>19.5</c:v>
                </c:pt>
                <c:pt idx="9">
                  <c:v>140.80000000000001</c:v>
                </c:pt>
                <c:pt idx="10">
                  <c:v>18.600000000000001</c:v>
                </c:pt>
                <c:pt idx="11">
                  <c:v>58.7</c:v>
                </c:pt>
                <c:pt idx="12">
                  <c:v>61.6</c:v>
                </c:pt>
                <c:pt idx="13">
                  <c:v>90.8</c:v>
                </c:pt>
                <c:pt idx="14">
                  <c:v>127.4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E31-437F-933A-9ABD3147D4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3792376"/>
        <c:axId val="803789752"/>
      </c:barChart>
      <c:catAx>
        <c:axId val="803792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803789752"/>
        <c:crosses val="autoZero"/>
        <c:auto val="1"/>
        <c:lblAlgn val="ctr"/>
        <c:lblOffset val="100"/>
        <c:noMultiLvlLbl val="0"/>
      </c:catAx>
      <c:valAx>
        <c:axId val="803789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80379237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 dirty="0" err="1">
                <a:effectLst/>
              </a:rPr>
              <a:t>TAxa</a:t>
            </a:r>
            <a:r>
              <a:rPr lang="pt-PT" sz="1800" b="1" i="0" cap="all" baseline="0" dirty="0">
                <a:effectLst/>
              </a:rPr>
              <a:t> de compressão </a:t>
            </a:r>
          </a:p>
          <a:p>
            <a:pPr>
              <a:defRPr/>
            </a:pPr>
            <a:r>
              <a:rPr lang="pt-PT" sz="1800" b="1" i="0" cap="all" baseline="0" dirty="0">
                <a:effectLst/>
              </a:rPr>
              <a:t>(%)</a:t>
            </a:r>
            <a:endParaRPr lang="pt-PT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Folha1!$Q$42:$AF$42</c:f>
              <c:numCache>
                <c:formatCode>General</c:formatCode>
                <c:ptCount val="16"/>
                <c:pt idx="0">
                  <c:v>59.48</c:v>
                </c:pt>
                <c:pt idx="1">
                  <c:v>67.55</c:v>
                </c:pt>
                <c:pt idx="2">
                  <c:v>69.05</c:v>
                </c:pt>
                <c:pt idx="3">
                  <c:v>68.290000000000006</c:v>
                </c:pt>
                <c:pt idx="4">
                  <c:v>73.42</c:v>
                </c:pt>
                <c:pt idx="5">
                  <c:v>69.260000000000005</c:v>
                </c:pt>
                <c:pt idx="6">
                  <c:v>69.25</c:v>
                </c:pt>
                <c:pt idx="7">
                  <c:v>53.67</c:v>
                </c:pt>
                <c:pt idx="8">
                  <c:v>72.02</c:v>
                </c:pt>
                <c:pt idx="9">
                  <c:v>70.58</c:v>
                </c:pt>
                <c:pt idx="10">
                  <c:v>72.87</c:v>
                </c:pt>
                <c:pt idx="11">
                  <c:v>73.72</c:v>
                </c:pt>
                <c:pt idx="12">
                  <c:v>72.569999999999993</c:v>
                </c:pt>
                <c:pt idx="13">
                  <c:v>76.5</c:v>
                </c:pt>
                <c:pt idx="14">
                  <c:v>76.510000000000005</c:v>
                </c:pt>
                <c:pt idx="15">
                  <c:v>65.3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67-4C51-9D37-55EFEE6E0C3D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Folha1!$Q$43:$AF$43</c:f>
              <c:numCache>
                <c:formatCode>General</c:formatCode>
                <c:ptCount val="16"/>
                <c:pt idx="0">
                  <c:v>55.9</c:v>
                </c:pt>
                <c:pt idx="1">
                  <c:v>63.4</c:v>
                </c:pt>
                <c:pt idx="2">
                  <c:v>67.739999999999995</c:v>
                </c:pt>
                <c:pt idx="3">
                  <c:v>66.13</c:v>
                </c:pt>
                <c:pt idx="4">
                  <c:v>67.59</c:v>
                </c:pt>
                <c:pt idx="5">
                  <c:v>68.27</c:v>
                </c:pt>
                <c:pt idx="6">
                  <c:v>68.14</c:v>
                </c:pt>
                <c:pt idx="7">
                  <c:v>51.53</c:v>
                </c:pt>
                <c:pt idx="8">
                  <c:v>72.48</c:v>
                </c:pt>
                <c:pt idx="9">
                  <c:v>69.290000000000006</c:v>
                </c:pt>
                <c:pt idx="10">
                  <c:v>72.650000000000006</c:v>
                </c:pt>
                <c:pt idx="11">
                  <c:v>72.47</c:v>
                </c:pt>
                <c:pt idx="12">
                  <c:v>71.67</c:v>
                </c:pt>
                <c:pt idx="13">
                  <c:v>75.33</c:v>
                </c:pt>
                <c:pt idx="14">
                  <c:v>73.540000000000006</c:v>
                </c:pt>
                <c:pt idx="15">
                  <c:v>63.51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67-4C51-9D37-55EFEE6E0C3D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Folha1!$Q$44:$AF$44</c:f>
              <c:numCache>
                <c:formatCode>General</c:formatCode>
                <c:ptCount val="16"/>
                <c:pt idx="0">
                  <c:v>94.22</c:v>
                </c:pt>
                <c:pt idx="1">
                  <c:v>94.26</c:v>
                </c:pt>
                <c:pt idx="2">
                  <c:v>94.61</c:v>
                </c:pt>
                <c:pt idx="3">
                  <c:v>94.52</c:v>
                </c:pt>
                <c:pt idx="4">
                  <c:v>95.01</c:v>
                </c:pt>
                <c:pt idx="5">
                  <c:v>94.57</c:v>
                </c:pt>
                <c:pt idx="6">
                  <c:v>94.46</c:v>
                </c:pt>
                <c:pt idx="7">
                  <c:v>87.38</c:v>
                </c:pt>
                <c:pt idx="8">
                  <c:v>94.79</c:v>
                </c:pt>
                <c:pt idx="9">
                  <c:v>94.75</c:v>
                </c:pt>
                <c:pt idx="10">
                  <c:v>94.67</c:v>
                </c:pt>
                <c:pt idx="11">
                  <c:v>95.9</c:v>
                </c:pt>
                <c:pt idx="12">
                  <c:v>96</c:v>
                </c:pt>
                <c:pt idx="13">
                  <c:v>95.24</c:v>
                </c:pt>
                <c:pt idx="14">
                  <c:v>95.62</c:v>
                </c:pt>
                <c:pt idx="15">
                  <c:v>88.5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67-4C51-9D37-55EFEE6E0C3D}"/>
            </c:ext>
          </c:extLst>
        </c:ser>
        <c:ser>
          <c:idx val="3"/>
          <c:order val="3"/>
          <c:tx>
            <c:strRef>
              <c:f>Folha1!$AR$6</c:f>
              <c:strCache>
                <c:ptCount val="1"/>
                <c:pt idx="0">
                  <c:v>zebra.bmp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Folha1!$Q$45:$AF$45</c:f>
              <c:numCache>
                <c:formatCode>General</c:formatCode>
                <c:ptCount val="16"/>
                <c:pt idx="0">
                  <c:v>46.97</c:v>
                </c:pt>
                <c:pt idx="1">
                  <c:v>61.26</c:v>
                </c:pt>
                <c:pt idx="2">
                  <c:v>63.95</c:v>
                </c:pt>
                <c:pt idx="3">
                  <c:v>62.17</c:v>
                </c:pt>
                <c:pt idx="4">
                  <c:v>68.3</c:v>
                </c:pt>
                <c:pt idx="5">
                  <c:v>64.34</c:v>
                </c:pt>
                <c:pt idx="6">
                  <c:v>64.42</c:v>
                </c:pt>
                <c:pt idx="7">
                  <c:v>46.41</c:v>
                </c:pt>
                <c:pt idx="8">
                  <c:v>65.09</c:v>
                </c:pt>
                <c:pt idx="9">
                  <c:v>63.4</c:v>
                </c:pt>
                <c:pt idx="10">
                  <c:v>65.209999999999994</c:v>
                </c:pt>
                <c:pt idx="11">
                  <c:v>65.709999999999994</c:v>
                </c:pt>
                <c:pt idx="12">
                  <c:v>66.83</c:v>
                </c:pt>
                <c:pt idx="13">
                  <c:v>72.17</c:v>
                </c:pt>
                <c:pt idx="14">
                  <c:v>71.39</c:v>
                </c:pt>
                <c:pt idx="15">
                  <c:v>59.23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667-4C51-9D37-55EFEE6E0C3D}"/>
            </c:ext>
          </c:extLst>
        </c:ser>
        <c:ser>
          <c:idx val="4"/>
          <c:order val="4"/>
          <c:tx>
            <c:v>Média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Folha1!$Q$64:$AE$64</c:f>
              <c:numCache>
                <c:formatCode>General</c:formatCode>
                <c:ptCount val="15"/>
                <c:pt idx="0">
                  <c:v>64.099999999999994</c:v>
                </c:pt>
                <c:pt idx="1">
                  <c:v>71.599999999999994</c:v>
                </c:pt>
                <c:pt idx="2">
                  <c:v>73.8</c:v>
                </c:pt>
                <c:pt idx="3">
                  <c:v>72.8</c:v>
                </c:pt>
                <c:pt idx="4">
                  <c:v>76.099999999999994</c:v>
                </c:pt>
                <c:pt idx="5">
                  <c:v>74.099999999999994</c:v>
                </c:pt>
                <c:pt idx="6">
                  <c:v>74.099999999999994</c:v>
                </c:pt>
                <c:pt idx="7">
                  <c:v>59.7</c:v>
                </c:pt>
                <c:pt idx="8">
                  <c:v>76.099999999999994</c:v>
                </c:pt>
                <c:pt idx="9">
                  <c:v>74.5</c:v>
                </c:pt>
                <c:pt idx="10">
                  <c:v>76.400000000000006</c:v>
                </c:pt>
                <c:pt idx="11">
                  <c:v>77</c:v>
                </c:pt>
                <c:pt idx="12">
                  <c:v>76.8</c:v>
                </c:pt>
                <c:pt idx="13">
                  <c:v>79.8</c:v>
                </c:pt>
                <c:pt idx="14">
                  <c:v>79.3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667-4C51-9D37-55EFEE6E0C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0589112"/>
        <c:axId val="810596656"/>
      </c:barChart>
      <c:catAx>
        <c:axId val="810589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810596656"/>
        <c:crosses val="autoZero"/>
        <c:auto val="1"/>
        <c:lblAlgn val="ctr"/>
        <c:lblOffset val="100"/>
        <c:noMultiLvlLbl val="0"/>
      </c:catAx>
      <c:valAx>
        <c:axId val="810596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81058911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2000" b="1" i="0" cap="all" baseline="0" dirty="0">
                <a:effectLst/>
              </a:rPr>
              <a:t>Comparação das Gerações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0.31324948964712745"/>
          <c:y val="0.14864969068461231"/>
          <c:w val="0.6867505103528726"/>
          <c:h val="0.6442748206293335"/>
        </c:manualLayout>
      </c:layout>
      <c:lineChart>
        <c:grouping val="standard"/>
        <c:varyColors val="0"/>
        <c:ser>
          <c:idx val="0"/>
          <c:order val="0"/>
          <c:tx>
            <c:v>Média de Tempo Total  (Em segundos)</c:v>
          </c:tx>
          <c:spPr>
            <a:ln w="28575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x"/>
            <c:size val="8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[Livro1.xlsx]Folha1!$A$33:$O$33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numCache>
            </c:numRef>
          </c:cat>
          <c:val>
            <c:numRef>
              <c:f>[Livro1.xlsx]Folha1!$Q$60:$AE$60</c:f>
              <c:numCache>
                <c:formatCode>General</c:formatCode>
                <c:ptCount val="15"/>
                <c:pt idx="0">
                  <c:v>126.3</c:v>
                </c:pt>
                <c:pt idx="1">
                  <c:v>47.2</c:v>
                </c:pt>
                <c:pt idx="2">
                  <c:v>102.2</c:v>
                </c:pt>
                <c:pt idx="3">
                  <c:v>75</c:v>
                </c:pt>
                <c:pt idx="4">
                  <c:v>110</c:v>
                </c:pt>
                <c:pt idx="5">
                  <c:v>103.9</c:v>
                </c:pt>
                <c:pt idx="6">
                  <c:v>108</c:v>
                </c:pt>
                <c:pt idx="7">
                  <c:v>112</c:v>
                </c:pt>
                <c:pt idx="8">
                  <c:v>19.5</c:v>
                </c:pt>
                <c:pt idx="9">
                  <c:v>140.80000000000001</c:v>
                </c:pt>
                <c:pt idx="10">
                  <c:v>18.600000000000001</c:v>
                </c:pt>
                <c:pt idx="11">
                  <c:v>58.7</c:v>
                </c:pt>
                <c:pt idx="12">
                  <c:v>61.6</c:v>
                </c:pt>
                <c:pt idx="13">
                  <c:v>90.8</c:v>
                </c:pt>
                <c:pt idx="14">
                  <c:v>127.4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83-4BB5-9709-77C714AA6074}"/>
            </c:ext>
          </c:extLst>
        </c:ser>
        <c:ser>
          <c:idx val="4"/>
          <c:order val="4"/>
          <c:tx>
            <c:v>Média de Taxa de Compressão</c:v>
          </c:tx>
          <c:spPr>
            <a:ln w="28575" cap="rnd">
              <a:solidFill>
                <a:schemeClr val="accent4">
                  <a:lumMod val="6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7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  <a:prstDash val="sysDash"/>
              </a:ln>
              <a:effectLst/>
            </c:spPr>
          </c:marker>
          <c:cat>
            <c:numRef>
              <c:f>[Livro1.xlsx]Folha1!$A$33:$O$33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numCache>
            </c:numRef>
          </c:cat>
          <c:val>
            <c:numRef>
              <c:f>[Livro1.xlsx]Folha1!$Q$64:$AE$64</c:f>
              <c:numCache>
                <c:formatCode>General</c:formatCode>
                <c:ptCount val="15"/>
                <c:pt idx="0">
                  <c:v>54.2</c:v>
                </c:pt>
                <c:pt idx="1">
                  <c:v>65.400000000000006</c:v>
                </c:pt>
                <c:pt idx="2">
                  <c:v>64.2</c:v>
                </c:pt>
                <c:pt idx="3">
                  <c:v>65.400000000000006</c:v>
                </c:pt>
                <c:pt idx="4">
                  <c:v>68.599999999999994</c:v>
                </c:pt>
                <c:pt idx="5">
                  <c:v>62</c:v>
                </c:pt>
                <c:pt idx="6">
                  <c:v>58</c:v>
                </c:pt>
                <c:pt idx="7">
                  <c:v>54.1</c:v>
                </c:pt>
                <c:pt idx="8">
                  <c:v>68.400000000000006</c:v>
                </c:pt>
                <c:pt idx="9">
                  <c:v>66.7</c:v>
                </c:pt>
                <c:pt idx="10">
                  <c:v>67.7</c:v>
                </c:pt>
                <c:pt idx="11">
                  <c:v>68.099999999999994</c:v>
                </c:pt>
                <c:pt idx="12">
                  <c:v>68.8</c:v>
                </c:pt>
                <c:pt idx="13">
                  <c:v>71.8</c:v>
                </c:pt>
                <c:pt idx="14">
                  <c:v>70.7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83-4BB5-9709-77C714AA6074}"/>
            </c:ext>
          </c:extLst>
        </c:ser>
        <c:ser>
          <c:idx val="5"/>
          <c:order val="5"/>
          <c:tx>
            <c:v>Fator de Compressão CMP</c:v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val>
            <c:numRef>
              <c:f>[Livro1.xlsx]Folha1!$Q$77:$AE$77</c:f>
              <c:numCache>
                <c:formatCode>General</c:formatCode>
                <c:ptCount val="15"/>
                <c:pt idx="0">
                  <c:v>34.4</c:v>
                </c:pt>
                <c:pt idx="1">
                  <c:v>79.5</c:v>
                </c:pt>
                <c:pt idx="2">
                  <c:v>51.4</c:v>
                </c:pt>
                <c:pt idx="3">
                  <c:v>65.599999999999994</c:v>
                </c:pt>
                <c:pt idx="4">
                  <c:v>49.7</c:v>
                </c:pt>
                <c:pt idx="5">
                  <c:v>49.5</c:v>
                </c:pt>
                <c:pt idx="6">
                  <c:v>45.4</c:v>
                </c:pt>
                <c:pt idx="7">
                  <c:v>41.5</c:v>
                </c:pt>
                <c:pt idx="8">
                  <c:v>94.9</c:v>
                </c:pt>
                <c:pt idx="9">
                  <c:v>33.4</c:v>
                </c:pt>
                <c:pt idx="10">
                  <c:v>95</c:v>
                </c:pt>
                <c:pt idx="11">
                  <c:v>75.099999999999994</c:v>
                </c:pt>
                <c:pt idx="12">
                  <c:v>74</c:v>
                </c:pt>
                <c:pt idx="13">
                  <c:v>60.9</c:v>
                </c:pt>
                <c:pt idx="14">
                  <c:v>42.1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83-4BB5-9709-77C714AA60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3828456"/>
        <c:axId val="803823208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[Livro1.xlsx]Folha1!$A$33:$O$33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[Livro1.xlsx]Folha1!$Q$61:$AE$61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D183-4BB5-9709-77C714AA6074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v>Média de Tamanho após Compressão  (Em MB)</c:v>
                </c:tx>
                <c:spPr>
                  <a:ln w="28575" cap="rnd" cmpd="dbl">
                    <a:solidFill>
                      <a:schemeClr val="accent6"/>
                    </a:solidFill>
                    <a:prstDash val="sysDot"/>
                    <a:round/>
                  </a:ln>
                  <a:effectLst/>
                </c:spPr>
                <c:marker>
                  <c:symbol val="triangle"/>
                  <c:size val="7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[Livro1.xlsx]Folha1!$A$33:$O$33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[Livro1.xlsx]Folha1!$Q$62:$AE$62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4.5999999999999996</c:v>
                      </c:pt>
                      <c:pt idx="1">
                        <c:v>3.7</c:v>
                      </c:pt>
                      <c:pt idx="2">
                        <c:v>3.4</c:v>
                      </c:pt>
                      <c:pt idx="3">
                        <c:v>3.5</c:v>
                      </c:pt>
                      <c:pt idx="4">
                        <c:v>3.1</c:v>
                      </c:pt>
                      <c:pt idx="5">
                        <c:v>3.4</c:v>
                      </c:pt>
                      <c:pt idx="6">
                        <c:v>3.4</c:v>
                      </c:pt>
                      <c:pt idx="7">
                        <c:v>5.5</c:v>
                      </c:pt>
                      <c:pt idx="8">
                        <c:v>3.2</c:v>
                      </c:pt>
                      <c:pt idx="9">
                        <c:v>3.3</c:v>
                      </c:pt>
                      <c:pt idx="10">
                        <c:v>3.1</c:v>
                      </c:pt>
                      <c:pt idx="11">
                        <c:v>3</c:v>
                      </c:pt>
                      <c:pt idx="12">
                        <c:v>3</c:v>
                      </c:pt>
                      <c:pt idx="13">
                        <c:v>2.7</c:v>
                      </c:pt>
                      <c:pt idx="14">
                        <c:v>2.7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D183-4BB5-9709-77C714AA6074}"/>
                  </c:ext>
                </c:extLst>
              </c15:ser>
            </c15:filteredLineSeries>
            <c15:filteredLineSeries>
              <c15:ser>
                <c:idx val="3"/>
                <c:order val="3"/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[Livro1.xlsx]Folha1!$A$33:$O$33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[Livro1.xlsx]Folha1!$Q$63:$AE$63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183-4BB5-9709-77C714AA6074}"/>
                  </c:ext>
                </c:extLst>
              </c15:ser>
            </c15:filteredLineSeries>
          </c:ext>
        </c:extLst>
      </c:lineChart>
      <c:catAx>
        <c:axId val="803828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803823208"/>
        <c:crosses val="autoZero"/>
        <c:auto val="1"/>
        <c:lblAlgn val="ctr"/>
        <c:lblOffset val="100"/>
        <c:noMultiLvlLbl val="0"/>
      </c:catAx>
      <c:valAx>
        <c:axId val="803823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8038284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635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>
            <a:softEdge rad="0"/>
          </a:effectLst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/>
              <a:t>Tempo</a:t>
            </a:r>
            <a:r>
              <a:rPr lang="pt-PT" sz="1800" baseline="0"/>
              <a:t> de compressão</a:t>
            </a:r>
          </a:p>
          <a:p>
            <a:pPr>
              <a:defRPr/>
            </a:pPr>
            <a:r>
              <a:rPr lang="pt-PT" sz="1800" baseline="0"/>
              <a:t>(S)</a:t>
            </a:r>
            <a:endParaRPr lang="pt-PT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Folha1!$J$13:$N$13</c:f>
              <c:numCache>
                <c:formatCode>General</c:formatCode>
                <c:ptCount val="5"/>
                <c:pt idx="0">
                  <c:v>4.9800000000000004</c:v>
                </c:pt>
                <c:pt idx="1">
                  <c:v>0.25</c:v>
                </c:pt>
                <c:pt idx="2">
                  <c:v>1.38</c:v>
                </c:pt>
                <c:pt idx="3">
                  <c:v>0</c:v>
                </c:pt>
                <c:pt idx="4">
                  <c:v>11.18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F9-4021-AC78-7FBA1509ECBE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Folha1!$J$14:$N$14</c:f>
              <c:numCache>
                <c:formatCode>General</c:formatCode>
                <c:ptCount val="5"/>
                <c:pt idx="0">
                  <c:v>3.54</c:v>
                </c:pt>
                <c:pt idx="1">
                  <c:v>0.15</c:v>
                </c:pt>
                <c:pt idx="2">
                  <c:v>0.97</c:v>
                </c:pt>
                <c:pt idx="3">
                  <c:v>0</c:v>
                </c:pt>
                <c:pt idx="4">
                  <c:v>7.75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F9-4021-AC78-7FBA1509ECBE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Folha1!$J$15:$N$15</c:f>
              <c:numCache>
                <c:formatCode>General</c:formatCode>
                <c:ptCount val="5"/>
                <c:pt idx="0">
                  <c:v>9.92</c:v>
                </c:pt>
                <c:pt idx="1">
                  <c:v>0.57999999999999996</c:v>
                </c:pt>
                <c:pt idx="2">
                  <c:v>0.89</c:v>
                </c:pt>
                <c:pt idx="3">
                  <c:v>0</c:v>
                </c:pt>
                <c:pt idx="4">
                  <c:v>15.62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F9-4021-AC78-7FBA1509ECBE}"/>
            </c:ext>
          </c:extLst>
        </c:ser>
        <c:ser>
          <c:idx val="3"/>
          <c:order val="3"/>
          <c:tx>
            <c:v>zebra.bmp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Folha1!$J$16:$N$16</c:f>
              <c:numCache>
                <c:formatCode>General</c:formatCode>
                <c:ptCount val="5"/>
                <c:pt idx="0">
                  <c:v>5.42</c:v>
                </c:pt>
                <c:pt idx="1">
                  <c:v>0.25</c:v>
                </c:pt>
                <c:pt idx="2">
                  <c:v>1.21</c:v>
                </c:pt>
                <c:pt idx="3">
                  <c:v>0</c:v>
                </c:pt>
                <c:pt idx="4">
                  <c:v>11.5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AF9-4021-AC78-7FBA1509ECBE}"/>
            </c:ext>
          </c:extLst>
        </c:ser>
        <c:ser>
          <c:idx val="4"/>
          <c:order val="4"/>
          <c:tx>
            <c:strRef>
              <c:f>Folha1!$A$93</c:f>
              <c:strCache>
                <c:ptCount val="1"/>
                <c:pt idx="0">
                  <c:v>Média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Folha1!$J$17:$N$17</c:f>
              <c:numCache>
                <c:formatCode>General</c:formatCode>
                <c:ptCount val="5"/>
                <c:pt idx="0">
                  <c:v>5.97</c:v>
                </c:pt>
                <c:pt idx="1">
                  <c:v>0.31</c:v>
                </c:pt>
                <c:pt idx="2">
                  <c:v>1.1100000000000001</c:v>
                </c:pt>
                <c:pt idx="3">
                  <c:v>0</c:v>
                </c:pt>
                <c:pt idx="4">
                  <c:v>11.51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AF9-4021-AC78-7FBA1509ECB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75453552"/>
        <c:axId val="675450928"/>
      </c:barChart>
      <c:catAx>
        <c:axId val="675453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75450928"/>
        <c:crosses val="autoZero"/>
        <c:auto val="1"/>
        <c:lblAlgn val="ctr"/>
        <c:lblOffset val="100"/>
        <c:noMultiLvlLbl val="0"/>
      </c:catAx>
      <c:valAx>
        <c:axId val="6754509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7545355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/>
              <a:t>Tempo de Descompressão</a:t>
            </a:r>
          </a:p>
          <a:p>
            <a:pPr>
              <a:defRPr/>
            </a:pPr>
            <a:r>
              <a:rPr lang="pt-PT" sz="1800"/>
              <a:t>(s)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Folha1!$AO$6</c:f>
              <c:strCache>
                <c:ptCount val="1"/>
                <c:pt idx="0">
                  <c:v>egg.bmp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Folha1!$S$13:$W$13</c:f>
              <c:numCache>
                <c:formatCode>General</c:formatCode>
                <c:ptCount val="5"/>
                <c:pt idx="0">
                  <c:v>4.03</c:v>
                </c:pt>
                <c:pt idx="1">
                  <c:v>0.19</c:v>
                </c:pt>
                <c:pt idx="2">
                  <c:v>0.89</c:v>
                </c:pt>
                <c:pt idx="3">
                  <c:v>0</c:v>
                </c:pt>
                <c:pt idx="4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A0-4CB6-835E-613658E8C192}"/>
            </c:ext>
          </c:extLst>
        </c:ser>
        <c:ser>
          <c:idx val="1"/>
          <c:order val="1"/>
          <c:tx>
            <c:strRef>
              <c:f>Folha1!$AP$6</c:f>
              <c:strCache>
                <c:ptCount val="1"/>
                <c:pt idx="0">
                  <c:v>landscape.bmp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Folha1!$S$14:$W$14</c:f>
              <c:numCache>
                <c:formatCode>General</c:formatCode>
                <c:ptCount val="5"/>
                <c:pt idx="0">
                  <c:v>2.83</c:v>
                </c:pt>
                <c:pt idx="1">
                  <c:v>0.12</c:v>
                </c:pt>
                <c:pt idx="2">
                  <c:v>0.61</c:v>
                </c:pt>
                <c:pt idx="3">
                  <c:v>0</c:v>
                </c:pt>
                <c:pt idx="4">
                  <c:v>0.41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A0-4CB6-835E-613658E8C192}"/>
            </c:ext>
          </c:extLst>
        </c:ser>
        <c:ser>
          <c:idx val="2"/>
          <c:order val="2"/>
          <c:tx>
            <c:strRef>
              <c:f>Folha1!$AQ$6</c:f>
              <c:strCache>
                <c:ptCount val="1"/>
                <c:pt idx="0">
                  <c:v>pattern.bmp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Folha1!$S$15:$W$15</c:f>
              <c:numCache>
                <c:formatCode>General</c:formatCode>
                <c:ptCount val="5"/>
                <c:pt idx="0">
                  <c:v>8.59</c:v>
                </c:pt>
                <c:pt idx="1">
                  <c:v>0.42</c:v>
                </c:pt>
                <c:pt idx="2">
                  <c:v>0.68</c:v>
                </c:pt>
                <c:pt idx="3">
                  <c:v>0</c:v>
                </c:pt>
                <c:pt idx="4">
                  <c:v>0.86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A0-4CB6-835E-613658E8C192}"/>
            </c:ext>
          </c:extLst>
        </c:ser>
        <c:ser>
          <c:idx val="3"/>
          <c:order val="3"/>
          <c:tx>
            <c:strRef>
              <c:f>Folha1!$AR$6</c:f>
              <c:strCache>
                <c:ptCount val="1"/>
                <c:pt idx="0">
                  <c:v>zebra.bmp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Folha1!$S$16:$W$16</c:f>
              <c:numCache>
                <c:formatCode>General</c:formatCode>
                <c:ptCount val="5"/>
                <c:pt idx="0">
                  <c:v>4.33</c:v>
                </c:pt>
                <c:pt idx="1">
                  <c:v>0.19</c:v>
                </c:pt>
                <c:pt idx="2">
                  <c:v>0.86</c:v>
                </c:pt>
                <c:pt idx="3">
                  <c:v>0</c:v>
                </c:pt>
                <c:pt idx="4">
                  <c:v>0.95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CA0-4CB6-835E-613658E8C192}"/>
            </c:ext>
          </c:extLst>
        </c:ser>
        <c:ser>
          <c:idx val="4"/>
          <c:order val="4"/>
          <c:tx>
            <c:strRef>
              <c:f>Folha1!$A$93</c:f>
              <c:strCache>
                <c:ptCount val="1"/>
                <c:pt idx="0">
                  <c:v>Média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Folha1!$S$17:$W$17</c:f>
              <c:numCache>
                <c:formatCode>General</c:formatCode>
                <c:ptCount val="5"/>
                <c:pt idx="0">
                  <c:v>4.95</c:v>
                </c:pt>
                <c:pt idx="1">
                  <c:v>0.23</c:v>
                </c:pt>
                <c:pt idx="2">
                  <c:v>0.76</c:v>
                </c:pt>
                <c:pt idx="3">
                  <c:v>0</c:v>
                </c:pt>
                <c:pt idx="4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CA0-4CB6-835E-613658E8C19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75327600"/>
        <c:axId val="675329896"/>
      </c:barChart>
      <c:catAx>
        <c:axId val="675327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75329896"/>
        <c:crosses val="autoZero"/>
        <c:auto val="1"/>
        <c:lblAlgn val="ctr"/>
        <c:lblOffset val="100"/>
        <c:noMultiLvlLbl val="0"/>
      </c:catAx>
      <c:valAx>
        <c:axId val="675329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7532760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/>
              <a:t>Tempo Total</a:t>
            </a:r>
          </a:p>
          <a:p>
            <a:pPr>
              <a:defRPr/>
            </a:pPr>
            <a:r>
              <a:rPr lang="pt-PT" sz="1800"/>
              <a:t>(S)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Folha1!$AO$6</c:f>
              <c:strCache>
                <c:ptCount val="1"/>
                <c:pt idx="0">
                  <c:v>egg.bmp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Folha1!$S$4:$W$4</c:f>
              <c:numCache>
                <c:formatCode>General</c:formatCode>
                <c:ptCount val="5"/>
                <c:pt idx="0">
                  <c:v>9.0100000000000016</c:v>
                </c:pt>
                <c:pt idx="1">
                  <c:v>0.44</c:v>
                </c:pt>
                <c:pt idx="2">
                  <c:v>2.27</c:v>
                </c:pt>
                <c:pt idx="3">
                  <c:v>0</c:v>
                </c:pt>
                <c:pt idx="4">
                  <c:v>20.399999999999999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34-41B4-A309-2E90227C8941}"/>
            </c:ext>
          </c:extLst>
        </c:ser>
        <c:ser>
          <c:idx val="1"/>
          <c:order val="1"/>
          <c:tx>
            <c:strRef>
              <c:f>Folha1!$AP$6</c:f>
              <c:strCache>
                <c:ptCount val="1"/>
                <c:pt idx="0">
                  <c:v>landscape.bmp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Folha1!$S$5:$W$5</c:f>
              <c:numCache>
                <c:formatCode>General</c:formatCode>
                <c:ptCount val="5"/>
                <c:pt idx="0">
                  <c:v>6.37</c:v>
                </c:pt>
                <c:pt idx="1">
                  <c:v>0.27</c:v>
                </c:pt>
                <c:pt idx="2">
                  <c:v>1.58</c:v>
                </c:pt>
                <c:pt idx="3">
                  <c:v>0</c:v>
                </c:pt>
                <c:pt idx="4">
                  <c:v>15.3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34-41B4-A309-2E90227C8941}"/>
            </c:ext>
          </c:extLst>
        </c:ser>
        <c:ser>
          <c:idx val="2"/>
          <c:order val="2"/>
          <c:tx>
            <c:strRef>
              <c:f>Folha1!$AQ$6</c:f>
              <c:strCache>
                <c:ptCount val="1"/>
                <c:pt idx="0">
                  <c:v>pattern.bmp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Folha1!$S$6:$W$6</c:f>
              <c:numCache>
                <c:formatCode>General</c:formatCode>
                <c:ptCount val="5"/>
                <c:pt idx="0">
                  <c:v>18.509999999999998</c:v>
                </c:pt>
                <c:pt idx="1">
                  <c:v>1</c:v>
                </c:pt>
                <c:pt idx="2">
                  <c:v>1.57</c:v>
                </c:pt>
                <c:pt idx="3">
                  <c:v>0</c:v>
                </c:pt>
                <c:pt idx="4">
                  <c:v>16.5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34-41B4-A309-2E90227C8941}"/>
            </c:ext>
          </c:extLst>
        </c:ser>
        <c:ser>
          <c:idx val="3"/>
          <c:order val="3"/>
          <c:tx>
            <c:strRef>
              <c:f>Folha1!$AR$6</c:f>
              <c:strCache>
                <c:ptCount val="1"/>
                <c:pt idx="0">
                  <c:v>zebra.bmp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Folha1!$S$7:$W$7</c:f>
              <c:numCache>
                <c:formatCode>General</c:formatCode>
                <c:ptCount val="5"/>
                <c:pt idx="0">
                  <c:v>9.75</c:v>
                </c:pt>
                <c:pt idx="1">
                  <c:v>0.44</c:v>
                </c:pt>
                <c:pt idx="2">
                  <c:v>2.0699999999999998</c:v>
                </c:pt>
                <c:pt idx="3">
                  <c:v>0</c:v>
                </c:pt>
                <c:pt idx="4">
                  <c:v>22.2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534-41B4-A309-2E90227C8941}"/>
            </c:ext>
          </c:extLst>
        </c:ser>
        <c:ser>
          <c:idx val="4"/>
          <c:order val="4"/>
          <c:tx>
            <c:strRef>
              <c:f>Folha1!$A$93</c:f>
              <c:strCache>
                <c:ptCount val="1"/>
                <c:pt idx="0">
                  <c:v>Média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Folha1!$S$8:$W$8</c:f>
              <c:numCache>
                <c:formatCode>General</c:formatCode>
                <c:ptCount val="5"/>
                <c:pt idx="0">
                  <c:v>10.91</c:v>
                </c:pt>
                <c:pt idx="1">
                  <c:v>0.54</c:v>
                </c:pt>
                <c:pt idx="2">
                  <c:v>1.87</c:v>
                </c:pt>
                <c:pt idx="3">
                  <c:v>0</c:v>
                </c:pt>
                <c:pt idx="4">
                  <c:v>18.600000000000001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534-41B4-A309-2E90227C89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75416488"/>
        <c:axId val="675413864"/>
      </c:barChart>
      <c:catAx>
        <c:axId val="675416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75413864"/>
        <c:crosses val="autoZero"/>
        <c:auto val="1"/>
        <c:lblAlgn val="ctr"/>
        <c:lblOffset val="100"/>
        <c:noMultiLvlLbl val="0"/>
      </c:catAx>
      <c:valAx>
        <c:axId val="6754138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7541648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Velocidade</a:t>
            </a:r>
            <a:r>
              <a:rPr lang="pt-PT" baseline="0"/>
              <a:t> Média de compressão</a:t>
            </a:r>
          </a:p>
          <a:p>
            <a:pPr>
              <a:defRPr/>
            </a:pPr>
            <a:r>
              <a:rPr lang="pt-PT" baseline="0"/>
              <a:t>(MB/S)</a:t>
            </a:r>
            <a:endParaRPr lang="pt-P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 ger. 10</c:v>
              </c:pt>
            </c:strLit>
          </c:cat>
          <c:val>
            <c:numRef>
              <c:f>Folha1!$P$127:$T$127</c:f>
              <c:numCache>
                <c:formatCode>General</c:formatCode>
                <c:ptCount val="5"/>
                <c:pt idx="0">
                  <c:v>3.7</c:v>
                </c:pt>
                <c:pt idx="1">
                  <c:v>74</c:v>
                </c:pt>
                <c:pt idx="2">
                  <c:v>20.2</c:v>
                </c:pt>
                <c:pt idx="3">
                  <c:v>0</c:v>
                </c:pt>
                <c:pt idx="4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51-42C4-A1DE-932CA516504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7"/>
        <c:overlap val="-48"/>
        <c:axId val="554323208"/>
        <c:axId val="554320256"/>
      </c:barChart>
      <c:catAx>
        <c:axId val="554323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4320256"/>
        <c:crosses val="autoZero"/>
        <c:auto val="1"/>
        <c:lblAlgn val="ctr"/>
        <c:lblOffset val="100"/>
        <c:noMultiLvlLbl val="0"/>
      </c:catAx>
      <c:valAx>
        <c:axId val="554320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4323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Velocidade Média de descompressão</a:t>
            </a:r>
            <a:endParaRPr lang="pt-PT">
              <a:effectLst/>
            </a:endParaRPr>
          </a:p>
          <a:p>
            <a:pPr>
              <a:defRPr/>
            </a:pPr>
            <a:r>
              <a:rPr lang="pt-PT" sz="1800" b="1" i="0" cap="all" baseline="0">
                <a:effectLst/>
              </a:rPr>
              <a:t>(MB/S)</a:t>
            </a:r>
            <a:endParaRPr lang="pt-PT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 ger. 10</c:v>
              </c:pt>
            </c:strLit>
          </c:cat>
          <c:val>
            <c:numRef>
              <c:f>Folha1!$P$135:$T$135</c:f>
              <c:numCache>
                <c:formatCode>General</c:formatCode>
                <c:ptCount val="5"/>
                <c:pt idx="0">
                  <c:v>4.5</c:v>
                </c:pt>
                <c:pt idx="1">
                  <c:v>111</c:v>
                </c:pt>
                <c:pt idx="2">
                  <c:v>27.8</c:v>
                </c:pt>
                <c:pt idx="3">
                  <c:v>0</c:v>
                </c:pt>
                <c:pt idx="4">
                  <c:v>27.8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10-452E-8465-7FCBBCF983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7"/>
        <c:overlap val="-48"/>
        <c:axId val="554326816"/>
        <c:axId val="554321240"/>
      </c:barChart>
      <c:catAx>
        <c:axId val="554326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4321240"/>
        <c:crosses val="autoZero"/>
        <c:auto val="1"/>
        <c:lblAlgn val="ctr"/>
        <c:lblOffset val="100"/>
        <c:noMultiLvlLbl val="0"/>
      </c:catAx>
      <c:valAx>
        <c:axId val="554321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4326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Velocidade média</a:t>
            </a:r>
          </a:p>
          <a:p>
            <a:pPr>
              <a:defRPr/>
            </a:pPr>
            <a:r>
              <a:rPr lang="pt-PT"/>
              <a:t>(MB/s)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 ger. 10</c:v>
              </c:pt>
            </c:strLit>
          </c:cat>
          <c:val>
            <c:numRef>
              <c:f>Folha1!$P$138:$T$138</c:f>
              <c:numCache>
                <c:formatCode>General</c:formatCode>
                <c:ptCount val="5"/>
                <c:pt idx="0">
                  <c:v>4.0999999999999996</c:v>
                </c:pt>
                <c:pt idx="1">
                  <c:v>92.5</c:v>
                </c:pt>
                <c:pt idx="2">
                  <c:v>24</c:v>
                </c:pt>
                <c:pt idx="3">
                  <c:v>0</c:v>
                </c:pt>
                <c:pt idx="4">
                  <c:v>14.5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65-4BCE-BE84-C53376549DC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7"/>
        <c:overlap val="-48"/>
        <c:axId val="585244808"/>
        <c:axId val="585253336"/>
      </c:barChart>
      <c:catAx>
        <c:axId val="585244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85253336"/>
        <c:crosses val="autoZero"/>
        <c:auto val="1"/>
        <c:lblAlgn val="ctr"/>
        <c:lblOffset val="100"/>
        <c:noMultiLvlLbl val="0"/>
      </c:catAx>
      <c:valAx>
        <c:axId val="585253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85244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2000" dirty="0"/>
              <a:t>Taxa de Compressão </a:t>
            </a:r>
          </a:p>
          <a:p>
            <a:pPr>
              <a:defRPr/>
            </a:pPr>
            <a:r>
              <a:rPr lang="pt-PT" sz="2000" dirty="0"/>
              <a:t>(%)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Folha1!$AO$6</c:f>
              <c:strCache>
                <c:ptCount val="1"/>
                <c:pt idx="0">
                  <c:v>egg.bmp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Folha1!$B$14:$F$14</c:f>
              <c:numCache>
                <c:formatCode>General</c:formatCode>
                <c:ptCount val="5"/>
                <c:pt idx="0">
                  <c:v>76.45</c:v>
                </c:pt>
                <c:pt idx="1">
                  <c:v>94.43</c:v>
                </c:pt>
                <c:pt idx="2">
                  <c:v>73.25</c:v>
                </c:pt>
                <c:pt idx="3">
                  <c:v>73.91</c:v>
                </c:pt>
                <c:pt idx="4">
                  <c:v>76.510000000000005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35-4DA3-8C47-0DA5FEC6E31C}"/>
            </c:ext>
          </c:extLst>
        </c:ser>
        <c:ser>
          <c:idx val="1"/>
          <c:order val="1"/>
          <c:tx>
            <c:strRef>
              <c:f>Folha1!$AP$6</c:f>
              <c:strCache>
                <c:ptCount val="1"/>
                <c:pt idx="0">
                  <c:v>landscape.bmp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Folha1!$B$15:$F$15</c:f>
              <c:numCache>
                <c:formatCode>General</c:formatCode>
                <c:ptCount val="5"/>
                <c:pt idx="0">
                  <c:v>70.58</c:v>
                </c:pt>
                <c:pt idx="1">
                  <c:v>96.9</c:v>
                </c:pt>
                <c:pt idx="2">
                  <c:v>67.98</c:v>
                </c:pt>
                <c:pt idx="3">
                  <c:v>69.52</c:v>
                </c:pt>
                <c:pt idx="4">
                  <c:v>75.73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35-4DA3-8C47-0DA5FEC6E31C}"/>
            </c:ext>
          </c:extLst>
        </c:ser>
        <c:ser>
          <c:idx val="2"/>
          <c:order val="2"/>
          <c:tx>
            <c:strRef>
              <c:f>Folha1!$AQ$6</c:f>
              <c:strCache>
                <c:ptCount val="1"/>
                <c:pt idx="0">
                  <c:v>pattern.bmp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Folha1!$B$16:$F$16</c:f>
              <c:numCache>
                <c:formatCode>General</c:formatCode>
                <c:ptCount val="5"/>
                <c:pt idx="0">
                  <c:v>94.2</c:v>
                </c:pt>
                <c:pt idx="1">
                  <c:v>97.68</c:v>
                </c:pt>
                <c:pt idx="2">
                  <c:v>96.24</c:v>
                </c:pt>
                <c:pt idx="3">
                  <c:v>95.25</c:v>
                </c:pt>
                <c:pt idx="4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35-4DA3-8C47-0DA5FEC6E31C}"/>
            </c:ext>
          </c:extLst>
        </c:ser>
        <c:ser>
          <c:idx val="3"/>
          <c:order val="3"/>
          <c:tx>
            <c:strRef>
              <c:f>Folha1!$AR$6</c:f>
              <c:strCache>
                <c:ptCount val="1"/>
                <c:pt idx="0">
                  <c:v>zebra.bmp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Folha1!$B$17:$F$17</c:f>
              <c:numCache>
                <c:formatCode>General</c:formatCode>
                <c:ptCount val="5"/>
                <c:pt idx="0">
                  <c:v>71.819999999999993</c:v>
                </c:pt>
                <c:pt idx="1">
                  <c:v>93.84</c:v>
                </c:pt>
                <c:pt idx="2">
                  <c:v>66.290000000000006</c:v>
                </c:pt>
                <c:pt idx="3">
                  <c:v>67.23</c:v>
                </c:pt>
                <c:pt idx="4">
                  <c:v>72.17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235-4DA3-8C47-0DA5FEC6E31C}"/>
            </c:ext>
          </c:extLst>
        </c:ser>
        <c:ser>
          <c:idx val="4"/>
          <c:order val="4"/>
          <c:tx>
            <c:v>Média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Folha1!$B$18:$F$18</c:f>
              <c:numCache>
                <c:formatCode>General</c:formatCode>
                <c:ptCount val="5"/>
                <c:pt idx="0">
                  <c:v>78.260000000000005</c:v>
                </c:pt>
                <c:pt idx="1">
                  <c:v>95.71</c:v>
                </c:pt>
                <c:pt idx="2">
                  <c:v>75.94</c:v>
                </c:pt>
                <c:pt idx="3">
                  <c:v>76.48</c:v>
                </c:pt>
                <c:pt idx="4">
                  <c:v>80.099999999999994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35-4DA3-8C47-0DA5FEC6E31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54136504"/>
        <c:axId val="654138800"/>
      </c:barChart>
      <c:catAx>
        <c:axId val="654136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54138800"/>
        <c:crosses val="autoZero"/>
        <c:auto val="1"/>
        <c:lblAlgn val="ctr"/>
        <c:lblOffset val="100"/>
        <c:noMultiLvlLbl val="0"/>
      </c:catAx>
      <c:valAx>
        <c:axId val="6541388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541365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Entropia</a:t>
            </a:r>
          </a:p>
          <a:p>
            <a:pPr>
              <a:defRPr/>
            </a:pPr>
            <a:r>
              <a:rPr lang="pt-PT"/>
              <a:t>(Bits)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Sem Filtro</c:v>
              </c:pt>
              <c:pt idx="1">
                <c:v>Filtro Up</c:v>
              </c:pt>
              <c:pt idx="2">
                <c:v>Filtro Paeth Simplificado</c:v>
              </c:pt>
              <c:pt idx="3">
                <c:v>Transformada Move-To-Front</c:v>
              </c:pt>
              <c:pt idx="4">
                <c:v>Filtro Sub</c:v>
              </c:pt>
            </c:strLit>
          </c:cat>
          <c:val>
            <c:numRef>
              <c:f>Folha1!$K$3:$O$3</c:f>
              <c:numCache>
                <c:formatCode>General</c:formatCode>
                <c:ptCount val="5"/>
                <c:pt idx="0">
                  <c:v>5.7241999999999997</c:v>
                </c:pt>
                <c:pt idx="1">
                  <c:v>2.7505999999999999</c:v>
                </c:pt>
                <c:pt idx="2">
                  <c:v>2.2614000000000001</c:v>
                </c:pt>
                <c:pt idx="3">
                  <c:v>3.4178000000000002</c:v>
                </c:pt>
                <c:pt idx="4">
                  <c:v>2.6993999999999998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AD-4245-8B78-EEF97942579B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Sem Filtro</c:v>
              </c:pt>
              <c:pt idx="1">
                <c:v>Filtro Up</c:v>
              </c:pt>
              <c:pt idx="2">
                <c:v>Filtro Paeth Simplificado</c:v>
              </c:pt>
              <c:pt idx="3">
                <c:v>Transformada Move-To-Front</c:v>
              </c:pt>
              <c:pt idx="4">
                <c:v>Filtro Sub</c:v>
              </c:pt>
            </c:strLit>
          </c:cat>
          <c:val>
            <c:numRef>
              <c:f>Folha1!$K$4:$O$4</c:f>
              <c:numCache>
                <c:formatCode>General</c:formatCode>
                <c:ptCount val="5"/>
                <c:pt idx="0">
                  <c:v>7.4204999999999997</c:v>
                </c:pt>
                <c:pt idx="1">
                  <c:v>2.7652000000000001</c:v>
                </c:pt>
                <c:pt idx="2">
                  <c:v>2.3807</c:v>
                </c:pt>
                <c:pt idx="3">
                  <c:v>3.4653999999999998</c:v>
                </c:pt>
                <c:pt idx="4">
                  <c:v>2.8241999999999998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AD-4245-8B78-EEF97942579B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Sem Filtro</c:v>
              </c:pt>
              <c:pt idx="1">
                <c:v>Filtro Up</c:v>
              </c:pt>
              <c:pt idx="2">
                <c:v>Filtro Paeth Simplificado</c:v>
              </c:pt>
              <c:pt idx="3">
                <c:v>Transformada Move-To-Front</c:v>
              </c:pt>
              <c:pt idx="4">
                <c:v>Filtro Sub</c:v>
              </c:pt>
            </c:strLit>
          </c:cat>
          <c:val>
            <c:numRef>
              <c:f>Folha1!$K$5:$O$5</c:f>
              <c:numCache>
                <c:formatCode>General</c:formatCode>
                <c:ptCount val="5"/>
                <c:pt idx="0">
                  <c:v>1.8291999999999999</c:v>
                </c:pt>
                <c:pt idx="1">
                  <c:v>0.61909999999999998</c:v>
                </c:pt>
                <c:pt idx="2">
                  <c:v>0.5645</c:v>
                </c:pt>
                <c:pt idx="3">
                  <c:v>0.61770000000000003</c:v>
                </c:pt>
                <c:pt idx="4">
                  <c:v>0.59570000000000001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AD-4245-8B78-EEF97942579B}"/>
            </c:ext>
          </c:extLst>
        </c:ser>
        <c:ser>
          <c:idx val="3"/>
          <c:order val="3"/>
          <c:tx>
            <c:v>zebra.bmp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Sem Filtro</c:v>
              </c:pt>
              <c:pt idx="1">
                <c:v>Filtro Up</c:v>
              </c:pt>
              <c:pt idx="2">
                <c:v>Filtro Paeth Simplificado</c:v>
              </c:pt>
              <c:pt idx="3">
                <c:v>Transformada Move-To-Front</c:v>
              </c:pt>
              <c:pt idx="4">
                <c:v>Filtro Sub</c:v>
              </c:pt>
            </c:strLit>
          </c:cat>
          <c:val>
            <c:numRef>
              <c:f>Folha1!$K$6:$O$6</c:f>
              <c:numCache>
                <c:formatCode>General</c:formatCode>
                <c:ptCount val="5"/>
                <c:pt idx="0">
                  <c:v>5.8311999999999999</c:v>
                </c:pt>
                <c:pt idx="1">
                  <c:v>3.1808000000000001</c:v>
                </c:pt>
                <c:pt idx="2">
                  <c:v>2.5748000000000002</c:v>
                </c:pt>
                <c:pt idx="3">
                  <c:v>4.3308999999999997</c:v>
                </c:pt>
                <c:pt idx="4">
                  <c:v>3.2219000000000002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9AD-4245-8B78-EEF97942579B}"/>
            </c:ext>
          </c:extLst>
        </c:ser>
        <c:ser>
          <c:idx val="4"/>
          <c:order val="4"/>
          <c:tx>
            <c:v>Média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Folha1!$K$7:$O$7</c:f>
              <c:numCache>
                <c:formatCode>General</c:formatCode>
                <c:ptCount val="5"/>
                <c:pt idx="0">
                  <c:v>5.2012999999999998</c:v>
                </c:pt>
                <c:pt idx="1">
                  <c:v>2.3289</c:v>
                </c:pt>
                <c:pt idx="2">
                  <c:v>1.9454</c:v>
                </c:pt>
                <c:pt idx="3">
                  <c:v>2.9580000000000002</c:v>
                </c:pt>
                <c:pt idx="4">
                  <c:v>2.3353000000000002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9AD-4245-8B78-EEF97942579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50444640"/>
        <c:axId val="650443328"/>
      </c:barChart>
      <c:catAx>
        <c:axId val="650444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50443328"/>
        <c:crosses val="autoZero"/>
        <c:auto val="1"/>
        <c:lblAlgn val="ctr"/>
        <c:lblOffset val="100"/>
        <c:noMultiLvlLbl val="0"/>
      </c:catAx>
      <c:valAx>
        <c:axId val="650443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504446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0.76408</cdr:y>
    </cdr:from>
    <cdr:to>
      <cdr:x>0.15854</cdr:x>
      <cdr:y>0.86255</cdr:y>
    </cdr:to>
    <mc:AlternateContent xmlns:mc="http://schemas.openxmlformats.org/markup-compatibility/2006">
      <mc:Choice xmlns:a14="http://schemas.microsoft.com/office/drawing/2010/main" Requires="a14">
        <cdr:sp macro="" textlink="">
          <cdr:nvSpPr>
            <cdr:cNvPr id="2" name="CaixaDeTexto 1">
              <a:extLst xmlns:a="http://schemas.openxmlformats.org/drawingml/2006/main">
                <a:ext uri="{FF2B5EF4-FFF2-40B4-BE49-F238E27FC236}">
                  <a16:creationId xmlns:a16="http://schemas.microsoft.com/office/drawing/2014/main" id="{AF9CA311-7E51-4E99-A49C-6ED7ED9A3B34}"/>
                </a:ext>
              </a:extLst>
            </cdr:cNvPr>
            <cdr:cNvSpPr txBox="1"/>
          </cdr:nvSpPr>
          <cdr:spPr>
            <a:xfrm xmlns:a="http://schemas.openxmlformats.org/drawingml/2006/main">
              <a:off x="0" y="3731478"/>
              <a:ext cx="1337320" cy="480889"/>
            </a:xfrm>
            <a:prstGeom xmlns:a="http://schemas.openxmlformats.org/drawingml/2006/main" prst="rect">
              <a:avLst/>
            </a:prstGeom>
          </cdr:spPr>
          <cdr:txBody>
            <a:bodyPr xmlns:a="http://schemas.openxmlformats.org/drawingml/2006/main" vertOverflow="clip" wrap="square" rtlCol="0"/>
            <a:lstStyle xmlns:a="http://schemas.openxmlformats.org/drawingml/2006/main"/>
            <a:p xmlns:a="http://schemas.openxmlformats.org/drawingml/2006/main"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>
                      <m:fPr>
                        <m:type m:val="lin"/>
                        <m:ctrlPr>
                          <a:rPr lang="pt-PT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800" b="0" i="1">
                            <a:latin typeface="Cambria Math" panose="02040503050406030204" pitchFamily="18" charset="0"/>
                          </a:rPr>
                          <m:t>𝑁𝑜𝑚𝑒</m:t>
                        </m:r>
                      </m:num>
                      <m:den>
                        <m:r>
                          <a:rPr lang="pt-PT" sz="800" b="0" i="1">
                            <a:latin typeface="Cambria Math" panose="02040503050406030204" pitchFamily="18" charset="0"/>
                          </a:rPr>
                          <m:t>𝐺𝑒𝑟𝑎</m:t>
                        </m:r>
                        <m:r>
                          <a:rPr lang="pt-PT" sz="800" b="0" i="1">
                            <a:latin typeface="Cambria Math" panose="02040503050406030204" pitchFamily="18" charset="0"/>
                          </a:rPr>
                          <m:t>çã</m:t>
                        </m:r>
                        <m:r>
                          <a:rPr lang="pt-PT" sz="800" b="0" i="1">
                            <a:latin typeface="Cambria Math" panose="02040503050406030204" pitchFamily="18" charset="0"/>
                          </a:rPr>
                          <m:t>𝑜</m:t>
                        </m:r>
                      </m:den>
                    </m:f>
                  </m:oMath>
                </m:oMathPara>
              </a14:m>
              <a:endParaRPr lang="pt-PT" sz="800" dirty="0"/>
            </a:p>
          </cdr:txBody>
        </cdr:sp>
      </mc:Choice>
      <mc:Fallback>
        <cdr:sp macro="" textlink="">
          <cdr:nvSpPr>
            <cdr:cNvPr id="2" name="CaixaDeTexto 1">
              <a:extLst xmlns:a="http://schemas.openxmlformats.org/drawingml/2006/main">
                <a:ext uri="{FF2B5EF4-FFF2-40B4-BE49-F238E27FC236}">
                  <a16:creationId xmlns:a16="http://schemas.microsoft.com/office/drawing/2014/main" id="{AF9CA311-7E51-4E99-A49C-6ED7ED9A3B34}"/>
                </a:ext>
              </a:extLst>
            </cdr:cNvPr>
            <cdr:cNvSpPr txBox="1"/>
          </cdr:nvSpPr>
          <cdr:spPr>
            <a:xfrm xmlns:a="http://schemas.openxmlformats.org/drawingml/2006/main">
              <a:off x="0" y="3731478"/>
              <a:ext cx="1337320" cy="480889"/>
            </a:xfrm>
            <a:prstGeom xmlns:a="http://schemas.openxmlformats.org/drawingml/2006/main" prst="rect">
              <a:avLst/>
            </a:prstGeom>
          </cdr:spPr>
          <cdr:txBody>
            <a:bodyPr xmlns:a="http://schemas.openxmlformats.org/drawingml/2006/main" vertOverflow="clip" wrap="square" rtlCol="0"/>
            <a:lstStyle xmlns:a="http://schemas.openxmlformats.org/drawingml/2006/main"/>
            <a:p xmlns:a="http://schemas.openxmlformats.org/drawingml/2006/main">
              <a:pPr/>
              <a:r>
                <a:rPr lang="pt-PT" sz="800" b="0" i="0">
                  <a:latin typeface="Cambria Math" panose="02040503050406030204" pitchFamily="18" charset="0"/>
                </a:rPr>
                <a:t>𝑁𝑜𝑚𝑒∕𝐺𝑒𝑟𝑎çã𝑜</a:t>
              </a:r>
              <a:endParaRPr lang="pt-PT" sz="800" dirty="0"/>
            </a:p>
          </cdr:txBody>
        </cdr:sp>
      </mc:Fallback>
    </mc:AlternateContent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0.76408</cdr:y>
    </cdr:from>
    <cdr:to>
      <cdr:x>0.15854</cdr:x>
      <cdr:y>0.86255</cdr:y>
    </cdr:to>
    <cdr:sp macro="" textlink="">
      <cdr:nvSpPr>
        <cdr:cNvPr id="2" name="CaixaDeTexto 1">
          <a:extLst xmlns:a="http://schemas.openxmlformats.org/drawingml/2006/main">
            <a:ext uri="{FF2B5EF4-FFF2-40B4-BE49-F238E27FC236}">
              <a16:creationId xmlns:a16="http://schemas.microsoft.com/office/drawing/2014/main" id="{AF9CA311-7E51-4E99-A49C-6ED7ED9A3B34}"/>
            </a:ext>
          </a:extLst>
        </cdr:cNvPr>
        <cdr:cNvSpPr txBox="1"/>
      </cdr:nvSpPr>
      <cdr:spPr>
        <a:xfrm xmlns:a="http://schemas.openxmlformats.org/drawingml/2006/main">
          <a:off x="0" y="3731478"/>
          <a:ext cx="1337320" cy="48088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/>
          <a:r>
            <a:rPr lang="pt-PT" sz="800" b="0" i="0">
              <a:latin typeface="Cambria Math" panose="02040503050406030204" pitchFamily="18" charset="0"/>
            </a:rPr>
            <a:t>𝑁𝑜𝑚𝑒∕𝐺𝑒𝑟𝑎çã𝑜</a:t>
          </a:r>
          <a:endParaRPr lang="pt-PT" sz="8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0.76742</cdr:y>
    </cdr:from>
    <cdr:to>
      <cdr:x>0.15875</cdr:x>
      <cdr:y>0.86546</cdr:y>
    </cdr:to>
    <mc:AlternateContent xmlns:mc="http://schemas.openxmlformats.org/markup-compatibility/2006">
      <mc:Choice xmlns:a14="http://schemas.microsoft.com/office/drawing/2010/main" Requires="a14">
        <cdr:sp macro="" textlink="">
          <cdr:nvSpPr>
            <cdr:cNvPr id="2" name="CaixaDeTexto 1">
              <a:extLst xmlns:a="http://schemas.openxmlformats.org/drawingml/2006/main">
                <a:ext uri="{FF2B5EF4-FFF2-40B4-BE49-F238E27FC236}">
                  <a16:creationId xmlns:a16="http://schemas.microsoft.com/office/drawing/2014/main" id="{63E8B198-3C56-4B40-B4D1-F14BF473AF7D}"/>
                </a:ext>
              </a:extLst>
            </cdr:cNvPr>
            <cdr:cNvSpPr txBox="1"/>
          </cdr:nvSpPr>
          <cdr:spPr>
            <a:xfrm xmlns:a="http://schemas.openxmlformats.org/drawingml/2006/main">
              <a:off x="0" y="3801496"/>
              <a:ext cx="1306488" cy="485653"/>
            </a:xfrm>
            <a:prstGeom xmlns:a="http://schemas.openxmlformats.org/drawingml/2006/main" prst="rect">
              <a:avLst/>
            </a:prstGeom>
          </cdr:spPr>
          <cdr:txBody>
            <a:bodyPr xmlns:a="http://schemas.openxmlformats.org/drawingml/2006/main" wrap="square" rtlCol="0"/>
            <a:lstStyle xmlns:a="http://schemas.openxmlformats.org/drawingml/2006/main"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 xmlns:a="http://schemas.openxmlformats.org/drawingml/2006/main"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>
                      <m:fPr>
                        <m:type m:val="lin"/>
                        <m:ctrlPr>
                          <a:rPr lang="pt-PT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800" b="0" i="1">
                            <a:latin typeface="Cambria Math" panose="02040503050406030204" pitchFamily="18" charset="0"/>
                          </a:rPr>
                          <m:t>𝑁𝑜𝑚𝑒</m:t>
                        </m:r>
                      </m:num>
                      <m:den>
                        <m:r>
                          <a:rPr lang="pt-PT" sz="800" b="0" i="1">
                            <a:latin typeface="Cambria Math" panose="02040503050406030204" pitchFamily="18" charset="0"/>
                          </a:rPr>
                          <m:t>𝐺𝑒𝑟𝑎</m:t>
                        </m:r>
                        <m:r>
                          <a:rPr lang="pt-PT" sz="800" b="0" i="1">
                            <a:latin typeface="Cambria Math" panose="02040503050406030204" pitchFamily="18" charset="0"/>
                          </a:rPr>
                          <m:t>çã</m:t>
                        </m:r>
                        <m:r>
                          <a:rPr lang="pt-PT" sz="800" b="0" i="1">
                            <a:latin typeface="Cambria Math" panose="02040503050406030204" pitchFamily="18" charset="0"/>
                          </a:rPr>
                          <m:t>𝑜</m:t>
                        </m:r>
                      </m:den>
                    </m:f>
                  </m:oMath>
                </m:oMathPara>
              </a14:m>
              <a:endParaRPr lang="pt-PT" sz="800" dirty="0"/>
            </a:p>
          </cdr:txBody>
        </cdr:sp>
      </mc:Choice>
      <mc:Fallback>
        <cdr:sp macro="" textlink="">
          <cdr:nvSpPr>
            <cdr:cNvPr id="2" name="CaixaDeTexto 1">
              <a:extLst xmlns:a="http://schemas.openxmlformats.org/drawingml/2006/main">
                <a:ext uri="{FF2B5EF4-FFF2-40B4-BE49-F238E27FC236}">
                  <a16:creationId xmlns:a16="http://schemas.microsoft.com/office/drawing/2014/main" id="{63E8B198-3C56-4B40-B4D1-F14BF473AF7D}"/>
                </a:ext>
              </a:extLst>
            </cdr:cNvPr>
            <cdr:cNvSpPr txBox="1"/>
          </cdr:nvSpPr>
          <cdr:spPr>
            <a:xfrm xmlns:a="http://schemas.openxmlformats.org/drawingml/2006/main">
              <a:off x="0" y="3801496"/>
              <a:ext cx="1306488" cy="485653"/>
            </a:xfrm>
            <a:prstGeom xmlns:a="http://schemas.openxmlformats.org/drawingml/2006/main" prst="rect">
              <a:avLst/>
            </a:prstGeom>
          </cdr:spPr>
          <cdr:txBody>
            <a:bodyPr xmlns:a="http://schemas.openxmlformats.org/drawingml/2006/main" wrap="square" rtlCol="0"/>
            <a:lstStyle xmlns:a="http://schemas.openxmlformats.org/drawingml/2006/main"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 xmlns:a="http://schemas.openxmlformats.org/drawingml/2006/main">
              <a:pPr/>
              <a:r>
                <a:rPr lang="pt-PT" sz="800" b="0" i="0">
                  <a:latin typeface="Cambria Math" panose="02040503050406030204" pitchFamily="18" charset="0"/>
                </a:rPr>
                <a:t>𝑁𝑜𝑚𝑒∕𝐺𝑒𝑟𝑎çã𝑜</a:t>
              </a:r>
              <a:endParaRPr lang="pt-PT" sz="800" dirty="0"/>
            </a:p>
          </cdr:txBody>
        </cdr:sp>
      </mc:Fallback>
    </mc:AlternateContent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</cdr:x>
      <cdr:y>0.76742</cdr:y>
    </cdr:from>
    <cdr:to>
      <cdr:x>0.15875</cdr:x>
      <cdr:y>0.86546</cdr:y>
    </cdr:to>
    <cdr:sp macro="" textlink="">
      <cdr:nvSpPr>
        <cdr:cNvPr id="2" name="CaixaDeTexto 1">
          <a:extLst xmlns:a="http://schemas.openxmlformats.org/drawingml/2006/main">
            <a:ext uri="{FF2B5EF4-FFF2-40B4-BE49-F238E27FC236}">
              <a16:creationId xmlns:a16="http://schemas.microsoft.com/office/drawing/2014/main" id="{63E8B198-3C56-4B40-B4D1-F14BF473AF7D}"/>
            </a:ext>
          </a:extLst>
        </cdr:cNvPr>
        <cdr:cNvSpPr txBox="1"/>
      </cdr:nvSpPr>
      <cdr:spPr>
        <a:xfrm xmlns:a="http://schemas.openxmlformats.org/drawingml/2006/main">
          <a:off x="0" y="3801496"/>
          <a:ext cx="1306488" cy="4856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/>
          <a:r>
            <a:rPr lang="pt-PT" sz="800" b="0" i="0">
              <a:latin typeface="Cambria Math" panose="02040503050406030204" pitchFamily="18" charset="0"/>
            </a:rPr>
            <a:t>𝑁𝑜𝑚𝑒∕𝐺𝑒𝑟𝑎çã𝑜</a:t>
          </a:r>
          <a:endParaRPr lang="pt-PT" sz="800" dirty="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0.80062</cdr:x>
      <cdr:y>0.22591</cdr:y>
    </cdr:from>
    <cdr:to>
      <cdr:x>0.82438</cdr:x>
      <cdr:y>0.3691</cdr:y>
    </cdr:to>
    <cdr:sp macro="" textlink="">
      <cdr:nvSpPr>
        <cdr:cNvPr id="2" name="Seta: Para Baixo 1">
          <a:extLst xmlns:a="http://schemas.openxmlformats.org/drawingml/2006/main">
            <a:ext uri="{FF2B5EF4-FFF2-40B4-BE49-F238E27FC236}">
              <a16:creationId xmlns:a16="http://schemas.microsoft.com/office/drawing/2014/main" id="{7E103DEF-AB55-4261-970D-6EE602B7B5BD}"/>
            </a:ext>
          </a:extLst>
        </cdr:cNvPr>
        <cdr:cNvSpPr/>
      </cdr:nvSpPr>
      <cdr:spPr>
        <a:xfrm xmlns:a="http://schemas.openxmlformats.org/drawingml/2006/main" rot="940643">
          <a:off x="6588816" y="1022472"/>
          <a:ext cx="195504" cy="648072"/>
        </a:xfrm>
        <a:prstGeom xmlns:a="http://schemas.openxmlformats.org/drawingml/2006/main" prst="downArrow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pt-PT"/>
        </a:p>
      </cdr:txBody>
    </cdr:sp>
  </cdr:relSizeAnchor>
  <cdr:relSizeAnchor xmlns:cdr="http://schemas.openxmlformats.org/drawingml/2006/chartDrawing">
    <cdr:from>
      <cdr:x>0.68375</cdr:x>
      <cdr:y>0.22268</cdr:y>
    </cdr:from>
    <cdr:to>
      <cdr:x>0.71079</cdr:x>
      <cdr:y>0.36587</cdr:y>
    </cdr:to>
    <cdr:sp macro="" textlink="">
      <cdr:nvSpPr>
        <cdr:cNvPr id="3" name="Seta: Para Baixo 2">
          <a:extLst xmlns:a="http://schemas.openxmlformats.org/drawingml/2006/main">
            <a:ext uri="{FF2B5EF4-FFF2-40B4-BE49-F238E27FC236}">
              <a16:creationId xmlns:a16="http://schemas.microsoft.com/office/drawing/2014/main" id="{FD948820-8BAF-4A01-A553-58240A4A8EF9}"/>
            </a:ext>
          </a:extLst>
        </cdr:cNvPr>
        <cdr:cNvSpPr/>
      </cdr:nvSpPr>
      <cdr:spPr>
        <a:xfrm xmlns:a="http://schemas.openxmlformats.org/drawingml/2006/main" rot="21269480">
          <a:off x="5626953" y="1090343"/>
          <a:ext cx="222540" cy="701136"/>
        </a:xfrm>
        <a:prstGeom xmlns:a="http://schemas.openxmlformats.org/drawingml/2006/main" prst="downArrow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pt-PT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DC537-9BF5-4EB5-B639-DFC211465827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C36F8-AA20-4288-AC31-EAB30F3F84BC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CODEC não destrutivo para Imagens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488" y="6286520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6 – Entropia (bits)</a:t>
            </a:r>
          </a:p>
        </p:txBody>
      </p:sp>
      <p:graphicFrame>
        <p:nvGraphicFramePr>
          <p:cNvPr id="6" name="Marcador de Posição de Conteúdo 5">
            <a:extLst>
              <a:ext uri="{FF2B5EF4-FFF2-40B4-BE49-F238E27FC236}">
                <a16:creationId xmlns:a16="http://schemas.microsoft.com/office/drawing/2014/main" id="{8780E141-24CE-4156-916E-834FA83293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6772448"/>
              </p:ext>
            </p:extLst>
          </p:nvPr>
        </p:nvGraphicFramePr>
        <p:xfrm>
          <a:off x="457200" y="20214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785918" y="6286520"/>
            <a:ext cx="60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7 – Tamanho dos ficheiros após compressão CMP (MB) </a:t>
            </a:r>
          </a:p>
        </p:txBody>
      </p:sp>
      <p:graphicFrame>
        <p:nvGraphicFramePr>
          <p:cNvPr id="6" name="Marcador de Posição de Conteúdo 5">
            <a:extLst>
              <a:ext uri="{FF2B5EF4-FFF2-40B4-BE49-F238E27FC236}">
                <a16:creationId xmlns:a16="http://schemas.microsoft.com/office/drawing/2014/main" id="{3251F279-45CA-49E0-8EBB-A3643B355B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969149"/>
              </p:ext>
            </p:extLst>
          </p:nvPr>
        </p:nvGraphicFramePr>
        <p:xfrm>
          <a:off x="457200" y="20214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1">
                <a:extLst>
                  <a:ext uri="{FF2B5EF4-FFF2-40B4-BE49-F238E27FC236}">
                    <a16:creationId xmlns:a16="http://schemas.microsoft.com/office/drawing/2014/main" id="{A2FBD298-09E7-4CB1-8E47-01CB023EFC57}"/>
                  </a:ext>
                </a:extLst>
              </p:cNvPr>
              <p:cNvSpPr txBox="1"/>
              <p:nvPr/>
            </p:nvSpPr>
            <p:spPr>
              <a:xfrm>
                <a:off x="457200" y="3573016"/>
                <a:ext cx="1306488" cy="485653"/>
              </a:xfrm>
              <a:prstGeom prst="rect">
                <a:avLst/>
              </a:prstGeom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pt-PT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𝑁𝑜𝑚𝑒</m:t>
                          </m:r>
                        </m:num>
                        <m:den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𝐺𝑒𝑟𝑎</m:t>
                          </m:r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çã</m:t>
                          </m:r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𝑜</m:t>
                          </m:r>
                        </m:den>
                      </m:f>
                    </m:oMath>
                  </m:oMathPara>
                </a14:m>
                <a:endParaRPr lang="pt-PT" sz="800" dirty="0"/>
              </a:p>
            </p:txBody>
          </p:sp>
        </mc:Choice>
        <mc:Fallback>
          <p:sp>
            <p:nvSpPr>
              <p:cNvPr id="7" name="CaixaDeTexto 1">
                <a:extLst>
                  <a:ext uri="{FF2B5EF4-FFF2-40B4-BE49-F238E27FC236}">
                    <a16:creationId xmlns:a16="http://schemas.microsoft.com/office/drawing/2014/main" id="{A2FBD298-09E7-4CB1-8E47-01CB023EF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573016"/>
                <a:ext cx="1306488" cy="485653"/>
              </a:xfrm>
              <a:prstGeom prst="rect">
                <a:avLst/>
              </a:prstGeom>
              <a:blipFill>
                <a:blip r:embed="rId3"/>
                <a:stretch>
                  <a:fillRect t="-325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214546" y="6215082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8 – Tempo de compressão CMP (segundos)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5A9E22EA-D002-4787-9FD1-7A529670444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22048401"/>
                  </p:ext>
                </p:extLst>
              </p:nvPr>
            </p:nvGraphicFramePr>
            <p:xfrm>
              <a:off x="354360" y="273586"/>
              <a:ext cx="8435280" cy="488360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</mc:Choice>
        <mc:Fallback>
          <p:graphicFrame>
            <p:nvGraphicFrame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5A9E22EA-D002-4787-9FD1-7A529670444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22048401"/>
                  </p:ext>
                </p:extLst>
              </p:nvPr>
            </p:nvGraphicFramePr>
            <p:xfrm>
              <a:off x="354360" y="273586"/>
              <a:ext cx="8435280" cy="488360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214546" y="6286520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9 – Tempo de descompressão CMP (segundos)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AB1C485F-D356-4F5B-98C9-C8CBE1DE769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95299213"/>
                  </p:ext>
                </p:extLst>
              </p:nvPr>
            </p:nvGraphicFramePr>
            <p:xfrm>
              <a:off x="457200" y="203568"/>
              <a:ext cx="8229600" cy="495362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</mc:Choice>
        <mc:Fallback>
          <p:graphicFrame>
            <p:nvGraphicFrame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AB1C485F-D356-4F5B-98C9-C8CBE1DE769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95299213"/>
                  </p:ext>
                </p:extLst>
              </p:nvPr>
            </p:nvGraphicFramePr>
            <p:xfrm>
              <a:off x="457200" y="203568"/>
              <a:ext cx="8229600" cy="495362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71736" y="6286520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10 – Tempo total CMP (segundos)</a:t>
            </a:r>
          </a:p>
        </p:txBody>
      </p:sp>
      <p:graphicFrame>
        <p:nvGraphicFramePr>
          <p:cNvPr id="6" name="Marcador de Posição de Conteúdo 5">
            <a:extLst>
              <a:ext uri="{FF2B5EF4-FFF2-40B4-BE49-F238E27FC236}">
                <a16:creationId xmlns:a16="http://schemas.microsoft.com/office/drawing/2014/main" id="{973B0343-5FB9-4C57-88B2-28E32C378A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088570"/>
              </p:ext>
            </p:extLst>
          </p:nvPr>
        </p:nvGraphicFramePr>
        <p:xfrm>
          <a:off x="457200" y="20214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1">
                <a:extLst>
                  <a:ext uri="{FF2B5EF4-FFF2-40B4-BE49-F238E27FC236}">
                    <a16:creationId xmlns:a16="http://schemas.microsoft.com/office/drawing/2014/main" id="{6D906550-C179-476E-B11B-49E70F87DADE}"/>
                  </a:ext>
                </a:extLst>
              </p:cNvPr>
              <p:cNvSpPr txBox="1"/>
              <p:nvPr/>
            </p:nvSpPr>
            <p:spPr>
              <a:xfrm>
                <a:off x="457200" y="3573016"/>
                <a:ext cx="1306488" cy="485653"/>
              </a:xfrm>
              <a:prstGeom prst="rect">
                <a:avLst/>
              </a:prstGeom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pt-PT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𝑁𝑜𝑚𝑒</m:t>
                          </m:r>
                        </m:num>
                        <m:den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𝐺𝑒𝑟𝑎</m:t>
                          </m:r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çã</m:t>
                          </m:r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𝑜</m:t>
                          </m:r>
                        </m:den>
                      </m:f>
                    </m:oMath>
                  </m:oMathPara>
                </a14:m>
                <a:endParaRPr lang="pt-PT" sz="800" dirty="0"/>
              </a:p>
            </p:txBody>
          </p:sp>
        </mc:Choice>
        <mc:Fallback>
          <p:sp>
            <p:nvSpPr>
              <p:cNvPr id="7" name="CaixaDeTexto 1">
                <a:extLst>
                  <a:ext uri="{FF2B5EF4-FFF2-40B4-BE49-F238E27FC236}">
                    <a16:creationId xmlns:a16="http://schemas.microsoft.com/office/drawing/2014/main" id="{6D906550-C179-476E-B11B-49E70F87D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573016"/>
                <a:ext cx="1306488" cy="485653"/>
              </a:xfrm>
              <a:prstGeom prst="rect">
                <a:avLst/>
              </a:prstGeom>
              <a:blipFill>
                <a:blip r:embed="rId3"/>
                <a:stretch>
                  <a:fillRect t="-325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00298" y="6286520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11 – Taxa de compressão CMP</a:t>
            </a:r>
          </a:p>
        </p:txBody>
      </p:sp>
      <p:graphicFrame>
        <p:nvGraphicFramePr>
          <p:cNvPr id="6" name="Marcador de Posição de Conteúdo 5">
            <a:extLst>
              <a:ext uri="{FF2B5EF4-FFF2-40B4-BE49-F238E27FC236}">
                <a16:creationId xmlns:a16="http://schemas.microsoft.com/office/drawing/2014/main" id="{483934FF-3F71-43DC-9C5A-3D6258DEB1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642477"/>
              </p:ext>
            </p:extLst>
          </p:nvPr>
        </p:nvGraphicFramePr>
        <p:xfrm>
          <a:off x="457200" y="20214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1">
                <a:extLst>
                  <a:ext uri="{FF2B5EF4-FFF2-40B4-BE49-F238E27FC236}">
                    <a16:creationId xmlns:a16="http://schemas.microsoft.com/office/drawing/2014/main" id="{1F0C1465-0EC1-499B-99E6-1A142257014F}"/>
                  </a:ext>
                </a:extLst>
              </p:cNvPr>
              <p:cNvSpPr txBox="1"/>
              <p:nvPr/>
            </p:nvSpPr>
            <p:spPr>
              <a:xfrm>
                <a:off x="457200" y="3573016"/>
                <a:ext cx="1306488" cy="485653"/>
              </a:xfrm>
              <a:prstGeom prst="rect">
                <a:avLst/>
              </a:prstGeom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pt-PT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𝑁𝑜𝑚𝑒</m:t>
                          </m:r>
                        </m:num>
                        <m:den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𝐺𝑒𝑟𝑎</m:t>
                          </m:r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çã</m:t>
                          </m:r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𝑜</m:t>
                          </m:r>
                        </m:den>
                      </m:f>
                    </m:oMath>
                  </m:oMathPara>
                </a14:m>
                <a:endParaRPr lang="pt-PT" sz="800" dirty="0"/>
              </a:p>
            </p:txBody>
          </p:sp>
        </mc:Choice>
        <mc:Fallback>
          <p:sp>
            <p:nvSpPr>
              <p:cNvPr id="7" name="CaixaDeTexto 1">
                <a:extLst>
                  <a:ext uri="{FF2B5EF4-FFF2-40B4-BE49-F238E27FC236}">
                    <a16:creationId xmlns:a16="http://schemas.microsoft.com/office/drawing/2014/main" id="{1F0C1465-0EC1-499B-99E6-1A1422570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573016"/>
                <a:ext cx="1306488" cy="485653"/>
              </a:xfrm>
              <a:prstGeom prst="rect">
                <a:avLst/>
              </a:prstGeom>
              <a:blipFill>
                <a:blip r:embed="rId3"/>
                <a:stretch>
                  <a:fillRect t="-325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00298" y="6286520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12 – Comparação das gerações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1">
                <a:extLst>
                  <a:ext uri="{FF2B5EF4-FFF2-40B4-BE49-F238E27FC236}">
                    <a16:creationId xmlns:a16="http://schemas.microsoft.com/office/drawing/2014/main" id="{460D798F-01F1-48B1-B3A3-FCB876C25A7C}"/>
                  </a:ext>
                </a:extLst>
              </p:cNvPr>
              <p:cNvSpPr txBox="1"/>
              <p:nvPr/>
            </p:nvSpPr>
            <p:spPr>
              <a:xfrm>
                <a:off x="107503" y="5525553"/>
                <a:ext cx="9001001" cy="57458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PT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𝐹𝑎𝑡𝑜𝑟</m:t>
                        </m:r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</m:t>
                        </m:r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𝐶𝑜𝑚𝑝𝑟𝑒𝑠𝑠</m:t>
                        </m:r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ã</m:t>
                        </m:r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𝐶𝑀𝑃</m:t>
                        </m:r>
                      </m:e>
                      <m:sub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P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𝑇𝑎𝑥𝑎</m:t>
                            </m:r>
                            <m:r>
                              <a:rPr lang="pt-PT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lang="pt-PT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𝑑𝑒</m:t>
                            </m:r>
                            <m:r>
                              <a:rPr lang="pt-PT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lang="pt-PT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𝐶𝑜𝑚𝑝𝑟𝑒𝑠𝑠</m:t>
                            </m:r>
                            <m:r>
                              <a:rPr lang="pt-PT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ã</m:t>
                            </m:r>
                            <m:r>
                              <a:rPr lang="pt-PT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𝑜</m:t>
                            </m:r>
                            <m:r>
                              <a:rPr lang="pt-PT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lang="pt-PT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𝑚</m:t>
                            </m:r>
                            <m:r>
                              <a:rPr lang="pt-PT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é</m:t>
                            </m:r>
                            <m:r>
                              <a:rPr lang="pt-PT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𝑑𝑖𝑎</m:t>
                            </m:r>
                            <m:r>
                              <a:rPr lang="pt-PT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</m:e>
                          <m:sub>
                            <m:r>
                              <a:rPr lang="pt-PT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PT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+(</m:t>
                        </m:r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𝑀𝑎𝑖𝑜𝑟</m:t>
                        </m:r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𝑇𝑒𝑚𝑝𝑜</m:t>
                        </m:r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𝑇𝑜𝑡𝑎𝑙</m:t>
                        </m:r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é</m:t>
                        </m:r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𝑑𝑖𝑜</m:t>
                        </m:r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PT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𝑇𝑒</m:t>
                            </m:r>
                            <m:r>
                              <a:rPr lang="pt-PT" sz="16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𝑚</m:t>
                            </m:r>
                            <m:r>
                              <a:rPr lang="pt-PT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𝑝𝑜</m:t>
                            </m:r>
                            <m:r>
                              <a:rPr lang="pt-PT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lang="pt-PT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𝑇𝑜𝑡𝑎𝑙</m:t>
                            </m:r>
                            <m:r>
                              <a:rPr lang="pt-PT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lang="pt-PT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  <m:r>
                              <a:rPr lang="pt-PT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é</m:t>
                            </m:r>
                            <m:r>
                              <a:rPr lang="pt-PT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𝑑𝑖𝑜</m:t>
                            </m:r>
                          </m:e>
                          <m:sub>
                            <m:r>
                              <a:rPr lang="pt-PT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PT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PT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PT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pt-PT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i ∈ { 1,2,3,4,</a:t>
                </a:r>
                <a:r>
                  <a:rPr lang="pt-PT" sz="1400" i="1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, 13,14 }</a:t>
                </a:r>
                <a:endParaRPr lang="pt-PT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aixaDeTexto 1">
                <a:extLst>
                  <a:ext uri="{FF2B5EF4-FFF2-40B4-BE49-F238E27FC236}">
                    <a16:creationId xmlns:a16="http://schemas.microsoft.com/office/drawing/2014/main" id="{460D798F-01F1-48B1-B3A3-FCB876C25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3" y="5525553"/>
                <a:ext cx="9001001" cy="574581"/>
              </a:xfrm>
              <a:prstGeom prst="rect">
                <a:avLst/>
              </a:prstGeom>
              <a:blipFill>
                <a:blip r:embed="rId2"/>
                <a:stretch>
                  <a:fillRect t="-1053" b="-1684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Marcador de Posição de Conteúdo 9">
            <a:extLst>
              <a:ext uri="{FF2B5EF4-FFF2-40B4-BE49-F238E27FC236}">
                <a16:creationId xmlns:a16="http://schemas.microsoft.com/office/drawing/2014/main" id="{C365F925-CCFA-45D8-8A88-F48005FFCA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581236"/>
              </p:ext>
            </p:extLst>
          </p:nvPr>
        </p:nvGraphicFramePr>
        <p:xfrm>
          <a:off x="457200" y="332656"/>
          <a:ext cx="8229600" cy="489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44A36393-E968-4E93-8A40-1C69EDA50F41}"/>
              </a:ext>
            </a:extLst>
          </p:cNvPr>
          <p:cNvSpPr/>
          <p:nvPr/>
        </p:nvSpPr>
        <p:spPr>
          <a:xfrm>
            <a:off x="6012160" y="4725144"/>
            <a:ext cx="432048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FCC041-FDBC-41CC-85C5-387DC236B4E1}"/>
              </a:ext>
            </a:extLst>
          </p:cNvPr>
          <p:cNvSpPr/>
          <p:nvPr/>
        </p:nvSpPr>
        <p:spPr>
          <a:xfrm>
            <a:off x="6804248" y="4725144"/>
            <a:ext cx="432048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DD2CD-E12B-4525-8422-B00034AB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Geração 8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0BDAD38-C781-41A9-8B67-F38BBE76E72A}"/>
              </a:ext>
            </a:extLst>
          </p:cNvPr>
          <p:cNvSpPr/>
          <p:nvPr/>
        </p:nvSpPr>
        <p:spPr>
          <a:xfrm>
            <a:off x="2550199" y="2600908"/>
            <a:ext cx="1440160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dirty="0"/>
              <a:t>Filtro </a:t>
            </a:r>
            <a:r>
              <a:rPr lang="pt-PT" b="1" i="1" dirty="0" err="1"/>
              <a:t>Up</a:t>
            </a:r>
            <a:endParaRPr lang="pt-PT" b="1" i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A34A0B6-BC35-400B-8BEE-636299379076}"/>
              </a:ext>
            </a:extLst>
          </p:cNvPr>
          <p:cNvSpPr/>
          <p:nvPr/>
        </p:nvSpPr>
        <p:spPr>
          <a:xfrm>
            <a:off x="5087618" y="2604052"/>
            <a:ext cx="1440160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i="1" dirty="0"/>
              <a:t>LZMA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F98B5199-1856-4AF9-823E-F9778866F240}"/>
              </a:ext>
            </a:extLst>
          </p:cNvPr>
          <p:cNvSpPr/>
          <p:nvPr/>
        </p:nvSpPr>
        <p:spPr>
          <a:xfrm>
            <a:off x="4044009" y="2888940"/>
            <a:ext cx="1008112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A32650-06E0-42FF-9F24-586846B83EEF}"/>
              </a:ext>
            </a:extLst>
          </p:cNvPr>
          <p:cNvSpPr/>
          <p:nvPr/>
        </p:nvSpPr>
        <p:spPr>
          <a:xfrm>
            <a:off x="1259632" y="1772816"/>
            <a:ext cx="6552728" cy="19442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23ADB8C-7188-4244-99D2-29F31EDB3AD5}"/>
              </a:ext>
            </a:extLst>
          </p:cNvPr>
          <p:cNvSpPr txBox="1"/>
          <p:nvPr/>
        </p:nvSpPr>
        <p:spPr>
          <a:xfrm>
            <a:off x="3347864" y="1974540"/>
            <a:ext cx="2160240" cy="374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Compressão</a:t>
            </a:r>
          </a:p>
        </p:txBody>
      </p:sp>
      <p:sp>
        <p:nvSpPr>
          <p:cNvPr id="11" name="Marcador de Posição de Conteúdo 10">
            <a:extLst>
              <a:ext uri="{FF2B5EF4-FFF2-40B4-BE49-F238E27FC236}">
                <a16:creationId xmlns:a16="http://schemas.microsoft.com/office/drawing/2014/main" id="{10777436-016F-4617-B018-85A590435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3969061"/>
            <a:ext cx="6552728" cy="19442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PT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B5B346E-6D2A-4217-978D-5C9C6FCA9861}"/>
              </a:ext>
            </a:extLst>
          </p:cNvPr>
          <p:cNvSpPr/>
          <p:nvPr/>
        </p:nvSpPr>
        <p:spPr>
          <a:xfrm>
            <a:off x="2550199" y="4653136"/>
            <a:ext cx="1493809" cy="6840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i="1" dirty="0"/>
              <a:t>LZMA</a:t>
            </a:r>
          </a:p>
          <a:p>
            <a:pPr algn="ctr"/>
            <a:r>
              <a:rPr lang="pt-PT" b="1" dirty="0"/>
              <a:t>inversa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DEE454C-52D6-4A7F-99AC-557786175935}"/>
              </a:ext>
            </a:extLst>
          </p:cNvPr>
          <p:cNvSpPr/>
          <p:nvPr/>
        </p:nvSpPr>
        <p:spPr>
          <a:xfrm>
            <a:off x="5087618" y="4653136"/>
            <a:ext cx="1440160" cy="6840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dirty="0"/>
              <a:t>Filtro </a:t>
            </a:r>
            <a:r>
              <a:rPr lang="pt-PT" b="1" i="1" dirty="0" err="1"/>
              <a:t>Up</a:t>
            </a:r>
            <a:endParaRPr lang="pt-PT" b="1" i="1" dirty="0"/>
          </a:p>
          <a:p>
            <a:pPr algn="ctr"/>
            <a:r>
              <a:rPr lang="pt-PT" b="1" dirty="0"/>
              <a:t>inverso</a:t>
            </a: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58570091-5F75-432C-A902-82E9D2C6EEAA}"/>
              </a:ext>
            </a:extLst>
          </p:cNvPr>
          <p:cNvSpPr/>
          <p:nvPr/>
        </p:nvSpPr>
        <p:spPr>
          <a:xfrm>
            <a:off x="4056383" y="4959170"/>
            <a:ext cx="1008112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61403E5-0E0C-44FB-8919-9F28ABAF7DA9}"/>
              </a:ext>
            </a:extLst>
          </p:cNvPr>
          <p:cNvSpPr txBox="1"/>
          <p:nvPr/>
        </p:nvSpPr>
        <p:spPr>
          <a:xfrm>
            <a:off x="3347864" y="4026767"/>
            <a:ext cx="2160240" cy="374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Descompressão</a:t>
            </a:r>
          </a:p>
        </p:txBody>
      </p:sp>
    </p:spTree>
    <p:extLst>
      <p:ext uri="{BB962C8B-B14F-4D97-AF65-F5344CB8AC3E}">
        <p14:creationId xmlns:p14="http://schemas.microsoft.com/office/powerpoint/2010/main" val="661826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DD2CD-E12B-4525-8422-B00034AB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Geração 10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0BDAD38-C781-41A9-8B67-F38BBE76E72A}"/>
              </a:ext>
            </a:extLst>
          </p:cNvPr>
          <p:cNvSpPr/>
          <p:nvPr/>
        </p:nvSpPr>
        <p:spPr>
          <a:xfrm>
            <a:off x="2550199" y="2600908"/>
            <a:ext cx="1440160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dirty="0"/>
              <a:t>Filtro </a:t>
            </a:r>
            <a:r>
              <a:rPr lang="pt-PT" b="1" i="1" dirty="0" err="1"/>
              <a:t>Sub</a:t>
            </a:r>
            <a:endParaRPr lang="pt-PT" b="1" i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A34A0B6-BC35-400B-8BEE-636299379076}"/>
              </a:ext>
            </a:extLst>
          </p:cNvPr>
          <p:cNvSpPr/>
          <p:nvPr/>
        </p:nvSpPr>
        <p:spPr>
          <a:xfrm>
            <a:off x="5087618" y="2604052"/>
            <a:ext cx="1440160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i="1" dirty="0"/>
              <a:t>LZMA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F98B5199-1856-4AF9-823E-F9778866F240}"/>
              </a:ext>
            </a:extLst>
          </p:cNvPr>
          <p:cNvSpPr/>
          <p:nvPr/>
        </p:nvSpPr>
        <p:spPr>
          <a:xfrm>
            <a:off x="4044009" y="2888940"/>
            <a:ext cx="1008112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A32650-06E0-42FF-9F24-586846B83EEF}"/>
              </a:ext>
            </a:extLst>
          </p:cNvPr>
          <p:cNvSpPr/>
          <p:nvPr/>
        </p:nvSpPr>
        <p:spPr>
          <a:xfrm>
            <a:off x="1259632" y="1772816"/>
            <a:ext cx="6552728" cy="19442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23ADB8C-7188-4244-99D2-29F31EDB3AD5}"/>
              </a:ext>
            </a:extLst>
          </p:cNvPr>
          <p:cNvSpPr txBox="1"/>
          <p:nvPr/>
        </p:nvSpPr>
        <p:spPr>
          <a:xfrm>
            <a:off x="3347864" y="1974540"/>
            <a:ext cx="2160240" cy="374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Compressão</a:t>
            </a:r>
          </a:p>
        </p:txBody>
      </p:sp>
      <p:sp>
        <p:nvSpPr>
          <p:cNvPr id="11" name="Marcador de Posição de Conteúdo 10">
            <a:extLst>
              <a:ext uri="{FF2B5EF4-FFF2-40B4-BE49-F238E27FC236}">
                <a16:creationId xmlns:a16="http://schemas.microsoft.com/office/drawing/2014/main" id="{10777436-016F-4617-B018-85A590435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3969061"/>
            <a:ext cx="6552728" cy="19442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PT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B5B346E-6D2A-4217-978D-5C9C6FCA9861}"/>
              </a:ext>
            </a:extLst>
          </p:cNvPr>
          <p:cNvSpPr/>
          <p:nvPr/>
        </p:nvSpPr>
        <p:spPr>
          <a:xfrm>
            <a:off x="2550199" y="4653136"/>
            <a:ext cx="1493809" cy="6840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i="1" dirty="0"/>
              <a:t>LZMA</a:t>
            </a:r>
          </a:p>
          <a:p>
            <a:pPr algn="ctr"/>
            <a:r>
              <a:rPr lang="pt-PT" b="1" dirty="0"/>
              <a:t>inversa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DEE454C-52D6-4A7F-99AC-557786175935}"/>
              </a:ext>
            </a:extLst>
          </p:cNvPr>
          <p:cNvSpPr/>
          <p:nvPr/>
        </p:nvSpPr>
        <p:spPr>
          <a:xfrm>
            <a:off x="5087618" y="4653136"/>
            <a:ext cx="1440160" cy="6840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dirty="0"/>
              <a:t>Filtro </a:t>
            </a:r>
            <a:r>
              <a:rPr lang="pt-PT" b="1" i="1" dirty="0" err="1"/>
              <a:t>Sub</a:t>
            </a:r>
            <a:endParaRPr lang="pt-PT" b="1" i="1" dirty="0"/>
          </a:p>
          <a:p>
            <a:pPr algn="ctr"/>
            <a:r>
              <a:rPr lang="pt-PT" b="1" dirty="0"/>
              <a:t>inverso</a:t>
            </a: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58570091-5F75-432C-A902-82E9D2C6EEAA}"/>
              </a:ext>
            </a:extLst>
          </p:cNvPr>
          <p:cNvSpPr/>
          <p:nvPr/>
        </p:nvSpPr>
        <p:spPr>
          <a:xfrm>
            <a:off x="4056383" y="4959170"/>
            <a:ext cx="1008112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61403E5-0E0C-44FB-8919-9F28ABAF7DA9}"/>
              </a:ext>
            </a:extLst>
          </p:cNvPr>
          <p:cNvSpPr txBox="1"/>
          <p:nvPr/>
        </p:nvSpPr>
        <p:spPr>
          <a:xfrm>
            <a:off x="3347864" y="4026767"/>
            <a:ext cx="2160240" cy="374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Descompressão</a:t>
            </a:r>
          </a:p>
        </p:txBody>
      </p:sp>
    </p:spTree>
    <p:extLst>
      <p:ext uri="{BB962C8B-B14F-4D97-AF65-F5344CB8AC3E}">
        <p14:creationId xmlns:p14="http://schemas.microsoft.com/office/powerpoint/2010/main" val="1050088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228D4-D061-4A19-8DEE-F0FDBE55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60D12B4-E406-4B2D-8F05-FB70C750F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74E549F-37BB-462C-9B24-6484F97E87C8}"/>
              </a:ext>
            </a:extLst>
          </p:cNvPr>
          <p:cNvSpPr/>
          <p:nvPr/>
        </p:nvSpPr>
        <p:spPr>
          <a:xfrm>
            <a:off x="683568" y="1700808"/>
            <a:ext cx="7848872" cy="12241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000" b="1" dirty="0"/>
              <a:t>Filtro </a:t>
            </a:r>
            <a:r>
              <a:rPr lang="pt-PT" sz="2000" b="1" i="1" dirty="0" err="1"/>
              <a:t>Sub</a:t>
            </a:r>
            <a:endParaRPr lang="pt-PT" sz="2000" b="1" i="1" dirty="0"/>
          </a:p>
          <a:p>
            <a:pPr algn="ctr"/>
            <a:endParaRPr lang="pt-PT" i="1" dirty="0"/>
          </a:p>
          <a:p>
            <a:pPr algn="ctr"/>
            <a:r>
              <a:rPr lang="pt-PT" dirty="0"/>
              <a:t>Cada </a:t>
            </a:r>
            <a:r>
              <a:rPr lang="pt-PT" i="1" dirty="0"/>
              <a:t>byte</a:t>
            </a:r>
            <a:r>
              <a:rPr lang="pt-PT" dirty="0"/>
              <a:t> é substituído pela sua diferença com o anterior/posterior.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6BA5E0F-99FB-445A-9A33-3AF22D256248}"/>
              </a:ext>
            </a:extLst>
          </p:cNvPr>
          <p:cNvSpPr/>
          <p:nvPr/>
        </p:nvSpPr>
        <p:spPr>
          <a:xfrm>
            <a:off x="683568" y="3107506"/>
            <a:ext cx="7848872" cy="12241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000" b="1" dirty="0"/>
              <a:t>Filtro </a:t>
            </a:r>
            <a:r>
              <a:rPr lang="pt-PT" sz="2000" b="1" i="1" dirty="0" err="1"/>
              <a:t>Up</a:t>
            </a:r>
            <a:endParaRPr lang="pt-PT" sz="2000" b="1" i="1" dirty="0"/>
          </a:p>
          <a:p>
            <a:pPr algn="ctr"/>
            <a:endParaRPr lang="pt-PT" sz="2000" b="1" i="1" dirty="0"/>
          </a:p>
          <a:p>
            <a:pPr algn="ctr"/>
            <a:r>
              <a:rPr lang="pt-PT" dirty="0"/>
              <a:t>Cada </a:t>
            </a:r>
            <a:r>
              <a:rPr lang="pt-PT" i="1" dirty="0"/>
              <a:t>byte</a:t>
            </a:r>
            <a:r>
              <a:rPr lang="pt-PT" dirty="0"/>
              <a:t> é substituído pela sua diferença com o de cima.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531B7CD-1914-4389-A1FF-0C88C4EF43EC}"/>
              </a:ext>
            </a:extLst>
          </p:cNvPr>
          <p:cNvSpPr/>
          <p:nvPr/>
        </p:nvSpPr>
        <p:spPr>
          <a:xfrm>
            <a:off x="683568" y="4514204"/>
            <a:ext cx="7848872" cy="12241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000" b="1" dirty="0"/>
              <a:t>Algoritmo </a:t>
            </a:r>
            <a:r>
              <a:rPr lang="pt-PT" sz="2000" b="1" i="1" dirty="0"/>
              <a:t>LZMA</a:t>
            </a:r>
          </a:p>
          <a:p>
            <a:pPr algn="ctr"/>
            <a:endParaRPr lang="pt-PT" sz="2000" b="1" i="1" dirty="0"/>
          </a:p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0349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28794" y="6286520"/>
            <a:ext cx="5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1 – Tamanho dos ficheiros após compressão (MB)</a:t>
            </a:r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:a16="http://schemas.microsoft.com/office/drawing/2014/main" id="{F1C3C96A-7EA7-448A-95DC-E8C965537E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974184"/>
              </p:ext>
            </p:extLst>
          </p:nvPr>
        </p:nvGraphicFramePr>
        <p:xfrm>
          <a:off x="457200" y="202148"/>
          <a:ext cx="8219256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FD3EDC28-4E6B-40B4-B811-4ACE3E528CEB}"/>
              </a:ext>
            </a:extLst>
          </p:cNvPr>
          <p:cNvSpPr txBox="1"/>
          <p:nvPr/>
        </p:nvSpPr>
        <p:spPr>
          <a:xfrm>
            <a:off x="8100392" y="3789040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DDD25B7-919E-4EC9-A3A3-1B6A92C82AC8}"/>
              </a:ext>
            </a:extLst>
          </p:cNvPr>
          <p:cNvSpPr txBox="1"/>
          <p:nvPr/>
        </p:nvSpPr>
        <p:spPr>
          <a:xfrm>
            <a:off x="8100392" y="3932510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A5C7190-A430-4B23-A1EF-9FDDA2D6F729}"/>
              </a:ext>
            </a:extLst>
          </p:cNvPr>
          <p:cNvSpPr txBox="1"/>
          <p:nvPr/>
        </p:nvSpPr>
        <p:spPr>
          <a:xfrm>
            <a:off x="8100392" y="4130255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BD5A858-BD73-44C6-B9C4-D6704478D5A6}"/>
              </a:ext>
            </a:extLst>
          </p:cNvPr>
          <p:cNvSpPr txBox="1"/>
          <p:nvPr/>
        </p:nvSpPr>
        <p:spPr>
          <a:xfrm>
            <a:off x="8100392" y="4330310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285984" y="6215082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2 – Tempo de compressão (segundos)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870344C-C64C-4E8A-867A-FD892E0C29DD}"/>
              </a:ext>
            </a:extLst>
          </p:cNvPr>
          <p:cNvSpPr txBox="1"/>
          <p:nvPr/>
        </p:nvSpPr>
        <p:spPr>
          <a:xfrm>
            <a:off x="8100392" y="4221088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:a16="http://schemas.microsoft.com/office/drawing/2014/main" id="{D179913A-1725-433B-9FA5-D9223E6DD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694937"/>
              </p:ext>
            </p:extLst>
          </p:nvPr>
        </p:nvGraphicFramePr>
        <p:xfrm>
          <a:off x="457200" y="273586"/>
          <a:ext cx="8219256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F25EB4B5-7E3B-430B-94D6-44507A08ABBF}"/>
              </a:ext>
            </a:extLst>
          </p:cNvPr>
          <p:cNvSpPr txBox="1"/>
          <p:nvPr/>
        </p:nvSpPr>
        <p:spPr>
          <a:xfrm>
            <a:off x="8100392" y="3842682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9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5EDFA8F-4109-44B8-A4F9-F9C3EDD6C6F9}"/>
              </a:ext>
            </a:extLst>
          </p:cNvPr>
          <p:cNvSpPr txBox="1"/>
          <p:nvPr/>
        </p:nvSpPr>
        <p:spPr>
          <a:xfrm>
            <a:off x="8100392" y="4021033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347C280-ED3B-43B6-B433-85A10ADEDF8B}"/>
              </a:ext>
            </a:extLst>
          </p:cNvPr>
          <p:cNvSpPr txBox="1"/>
          <p:nvPr/>
        </p:nvSpPr>
        <p:spPr>
          <a:xfrm>
            <a:off x="8100392" y="4399439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357422" y="6286520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3 – Tempo de descompressão (segundos)</a:t>
            </a:r>
          </a:p>
        </p:txBody>
      </p:sp>
      <p:graphicFrame>
        <p:nvGraphicFramePr>
          <p:cNvPr id="6" name="Marcador de Posição de Conteúdo 5">
            <a:extLst>
              <a:ext uri="{FF2B5EF4-FFF2-40B4-BE49-F238E27FC236}">
                <a16:creationId xmlns:a16="http://schemas.microsoft.com/office/drawing/2014/main" id="{C5FF8952-2B9F-44EA-A47C-E51E457738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418342"/>
              </p:ext>
            </p:extLst>
          </p:nvPr>
        </p:nvGraphicFramePr>
        <p:xfrm>
          <a:off x="457200" y="204379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187D22F3-8904-4BF0-BF8D-89C9EBBF6149}"/>
              </a:ext>
            </a:extLst>
          </p:cNvPr>
          <p:cNvSpPr txBox="1"/>
          <p:nvPr/>
        </p:nvSpPr>
        <p:spPr>
          <a:xfrm>
            <a:off x="8100392" y="3789040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1F57BEC-B2B0-40E6-A38F-DA55273CBC1F}"/>
              </a:ext>
            </a:extLst>
          </p:cNvPr>
          <p:cNvSpPr txBox="1"/>
          <p:nvPr/>
        </p:nvSpPr>
        <p:spPr>
          <a:xfrm>
            <a:off x="8100392" y="3992503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246E122-B446-4C67-ABD0-5C14CB906ACF}"/>
              </a:ext>
            </a:extLst>
          </p:cNvPr>
          <p:cNvSpPr txBox="1"/>
          <p:nvPr/>
        </p:nvSpPr>
        <p:spPr>
          <a:xfrm>
            <a:off x="8100392" y="4157959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65159E3-F126-45B3-8F7F-E0F906111C4B}"/>
              </a:ext>
            </a:extLst>
          </p:cNvPr>
          <p:cNvSpPr txBox="1"/>
          <p:nvPr/>
        </p:nvSpPr>
        <p:spPr>
          <a:xfrm>
            <a:off x="8100392" y="4334443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143108" y="6286520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4 – Tempo total (segundos)</a:t>
            </a:r>
          </a:p>
        </p:txBody>
      </p:sp>
      <p:sp>
        <p:nvSpPr>
          <p:cNvPr id="5" name="CaixaDeTexto 2">
            <a:extLst>
              <a:ext uri="{FF2B5EF4-FFF2-40B4-BE49-F238E27FC236}">
                <a16:creationId xmlns:a16="http://schemas.microsoft.com/office/drawing/2014/main" id="{7634EFC6-9C86-4CE8-A64E-64BAD93FAF91}"/>
              </a:ext>
            </a:extLst>
          </p:cNvPr>
          <p:cNvSpPr txBox="1"/>
          <p:nvPr/>
        </p:nvSpPr>
        <p:spPr>
          <a:xfrm>
            <a:off x="8100392" y="4293096"/>
            <a:ext cx="504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  <p:graphicFrame>
        <p:nvGraphicFramePr>
          <p:cNvPr id="9" name="Marcador de Posição de Conteúdo 8">
            <a:extLst>
              <a:ext uri="{FF2B5EF4-FFF2-40B4-BE49-F238E27FC236}">
                <a16:creationId xmlns:a16="http://schemas.microsoft.com/office/drawing/2014/main" id="{D02754CF-C562-4B92-807F-B2CA86C10B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5803"/>
              </p:ext>
            </p:extLst>
          </p:nvPr>
        </p:nvGraphicFramePr>
        <p:xfrm>
          <a:off x="457200" y="202148"/>
          <a:ext cx="8291264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2963C07F-1FFD-4BDF-8711-46FA3346BDFA}"/>
              </a:ext>
            </a:extLst>
          </p:cNvPr>
          <p:cNvSpPr txBox="1"/>
          <p:nvPr/>
        </p:nvSpPr>
        <p:spPr>
          <a:xfrm>
            <a:off x="8099878" y="4108135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288401D-41FB-4EFF-89AD-97E8AE3563D0}"/>
              </a:ext>
            </a:extLst>
          </p:cNvPr>
          <p:cNvSpPr txBox="1"/>
          <p:nvPr/>
        </p:nvSpPr>
        <p:spPr>
          <a:xfrm>
            <a:off x="8099878" y="3927240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2D704DD-A4C4-48F4-80BF-8720058823E0}"/>
              </a:ext>
            </a:extLst>
          </p:cNvPr>
          <p:cNvSpPr txBox="1"/>
          <p:nvPr/>
        </p:nvSpPr>
        <p:spPr>
          <a:xfrm>
            <a:off x="8108302" y="3744312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A7E66-CF41-4E80-B043-75925B1F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graphicFrame>
        <p:nvGraphicFramePr>
          <p:cNvPr id="5" name="Marcador de Posição de Conteúdo 4">
            <a:extLst>
              <a:ext uri="{FF2B5EF4-FFF2-40B4-BE49-F238E27FC236}">
                <a16:creationId xmlns:a16="http://schemas.microsoft.com/office/drawing/2014/main" id="{F1769B30-170E-4C01-97F9-B5AB4D7299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629852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8666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33239-6B79-4564-BF63-DC7452F0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BF54970B-912B-446C-B64A-D4BF825799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311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56833-F105-4CC1-9E8C-388BC67A0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80BCB2C2-B3D7-42A7-BBEB-DA1DF190E1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429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214546" y="6286520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5 – Taxa de compressão (%)</a:t>
            </a:r>
          </a:p>
        </p:txBody>
      </p:sp>
      <p:graphicFrame>
        <p:nvGraphicFramePr>
          <p:cNvPr id="10" name="Marcador de Posição de Conteúdo 9">
            <a:extLst>
              <a:ext uri="{FF2B5EF4-FFF2-40B4-BE49-F238E27FC236}">
                <a16:creationId xmlns:a16="http://schemas.microsoft.com/office/drawing/2014/main" id="{2368EF70-BFD1-4DDA-94F1-FEB9683AAE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736835"/>
              </p:ext>
            </p:extLst>
          </p:nvPr>
        </p:nvGraphicFramePr>
        <p:xfrm>
          <a:off x="457200" y="202148"/>
          <a:ext cx="833712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35EF83-5C94-4326-89C4-AF4839F4375B}"/>
              </a:ext>
            </a:extLst>
          </p:cNvPr>
          <p:cNvSpPr txBox="1"/>
          <p:nvPr/>
        </p:nvSpPr>
        <p:spPr>
          <a:xfrm>
            <a:off x="8174610" y="3789040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14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9DB4884-DFFB-4DCD-8DB0-C21A204B1739}"/>
              </a:ext>
            </a:extLst>
          </p:cNvPr>
          <p:cNvSpPr txBox="1"/>
          <p:nvPr/>
        </p:nvSpPr>
        <p:spPr>
          <a:xfrm>
            <a:off x="8174610" y="3989095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13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4A79EAC-5F2C-4772-994B-014EBEDB0E87}"/>
              </a:ext>
            </a:extLst>
          </p:cNvPr>
          <p:cNvSpPr txBox="1"/>
          <p:nvPr/>
        </p:nvSpPr>
        <p:spPr>
          <a:xfrm>
            <a:off x="8173806" y="4354391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32B7E93-6041-44AC-BAA7-59C9D3ED44C6}"/>
              </a:ext>
            </a:extLst>
          </p:cNvPr>
          <p:cNvSpPr txBox="1"/>
          <p:nvPr/>
        </p:nvSpPr>
        <p:spPr>
          <a:xfrm>
            <a:off x="8173806" y="4154336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329</Words>
  <Application>Microsoft Office PowerPoint</Application>
  <PresentationFormat>Apresentação no Ecrã (4:3)</PresentationFormat>
  <Paragraphs>94</Paragraphs>
  <Slides>19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Tema do Office</vt:lpstr>
      <vt:lpstr>CODEC não destrutivo para Imagens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Geração 8</vt:lpstr>
      <vt:lpstr>Geração 10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Admin</dc:creator>
  <cp:lastModifiedBy>jose silva</cp:lastModifiedBy>
  <cp:revision>16</cp:revision>
  <dcterms:created xsi:type="dcterms:W3CDTF">2020-12-23T00:05:04Z</dcterms:created>
  <dcterms:modified xsi:type="dcterms:W3CDTF">2020-12-23T15:15:48Z</dcterms:modified>
</cp:coreProperties>
</file>