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Folha1!$B$89:$F$89</c:f>
              <c:numCache>
                <c:formatCode>General</c:formatCode>
                <c:ptCount val="5"/>
                <c:pt idx="0">
                  <c:v>3.98</c:v>
                </c:pt>
                <c:pt idx="1">
                  <c:v>0.94199999999999995</c:v>
                </c:pt>
                <c:pt idx="2">
                  <c:v>4.5199999999999996</c:v>
                </c:pt>
                <c:pt idx="3">
                  <c:v>4.41</c:v>
                </c:pt>
                <c:pt idx="4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5-406C-A058-B9E3C1CD5899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Folha1!$B$90:$F$90</c:f>
              <c:numCache>
                <c:formatCode>General</c:formatCode>
                <c:ptCount val="5"/>
                <c:pt idx="0">
                  <c:v>3.06</c:v>
                </c:pt>
                <c:pt idx="1">
                  <c:v>0.32200000000000001</c:v>
                </c:pt>
                <c:pt idx="2">
                  <c:v>3.33</c:v>
                </c:pt>
                <c:pt idx="3">
                  <c:v>3.17</c:v>
                </c:pt>
                <c:pt idx="4">
                  <c:v>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5-406C-A058-B9E3C1CD5899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Folha1!$B$91:$F$91</c:f>
              <c:numCache>
                <c:formatCode>General</c:formatCode>
                <c:ptCount val="5"/>
                <c:pt idx="0">
                  <c:v>2.65</c:v>
                </c:pt>
                <c:pt idx="1">
                  <c:v>1.06</c:v>
                </c:pt>
                <c:pt idx="2">
                  <c:v>1.72</c:v>
                </c:pt>
                <c:pt idx="3">
                  <c:v>2.17</c:v>
                </c:pt>
                <c:pt idx="4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45-406C-A058-B9E3C1CD5899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Folha1!$B$92:$F$92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0.98</c:v>
                </c:pt>
                <c:pt idx="2">
                  <c:v>5.36</c:v>
                </c:pt>
                <c:pt idx="3">
                  <c:v>5.21</c:v>
                </c:pt>
                <c:pt idx="4">
                  <c:v>4.4400000000000004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45-406C-A058-B9E3C1CD5899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Folha1!$B$93:$F$93</c:f>
              <c:numCache>
                <c:formatCode>General</c:formatCode>
                <c:ptCount val="5"/>
                <c:pt idx="0">
                  <c:v>3.54</c:v>
                </c:pt>
                <c:pt idx="1">
                  <c:v>0.83</c:v>
                </c:pt>
                <c:pt idx="2">
                  <c:v>3.73</c:v>
                </c:pt>
                <c:pt idx="3">
                  <c:v>3.74</c:v>
                </c:pt>
                <c:pt idx="4">
                  <c:v>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5-406C-A058-B9E3C1CD58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7044328"/>
        <c:axId val="587042688"/>
      </c:barChart>
      <c:catAx>
        <c:axId val="587044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7042688"/>
        <c:crosses val="autoZero"/>
        <c:auto val="1"/>
        <c:lblAlgn val="ctr"/>
        <c:lblOffset val="100"/>
        <c:noMultiLvlLbl val="0"/>
      </c:catAx>
      <c:valAx>
        <c:axId val="587042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7044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Total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Folha1!$Q$70:$AF$70</c:f>
              <c:numCache>
                <c:formatCode>General</c:formatCode>
                <c:ptCount val="16"/>
                <c:pt idx="0">
                  <c:v>114.4</c:v>
                </c:pt>
                <c:pt idx="1">
                  <c:v>53.3</c:v>
                </c:pt>
                <c:pt idx="2">
                  <c:v>57.8</c:v>
                </c:pt>
                <c:pt idx="3">
                  <c:v>55.3</c:v>
                </c:pt>
                <c:pt idx="4">
                  <c:v>89.4</c:v>
                </c:pt>
                <c:pt idx="5">
                  <c:v>58.4</c:v>
                </c:pt>
                <c:pt idx="6">
                  <c:v>58.9</c:v>
                </c:pt>
                <c:pt idx="7">
                  <c:v>111</c:v>
                </c:pt>
                <c:pt idx="8">
                  <c:v>20.5</c:v>
                </c:pt>
                <c:pt idx="9">
                  <c:v>139.1</c:v>
                </c:pt>
                <c:pt idx="10">
                  <c:v>20.399999999999999</c:v>
                </c:pt>
                <c:pt idx="11">
                  <c:v>66.7</c:v>
                </c:pt>
                <c:pt idx="12">
                  <c:v>68.2</c:v>
                </c:pt>
                <c:pt idx="13">
                  <c:v>68.3</c:v>
                </c:pt>
                <c:pt idx="14">
                  <c:v>116.9</c:v>
                </c:pt>
                <c:pt idx="15">
                  <c:v>73.239999999999995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E-4F66-B70A-47D98AC30481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Folha1!$Q$71:$AF$71</c:f>
              <c:numCache>
                <c:formatCode>General</c:formatCode>
                <c:ptCount val="16"/>
                <c:pt idx="0">
                  <c:v>74</c:v>
                </c:pt>
                <c:pt idx="1">
                  <c:v>38.799999999999997</c:v>
                </c:pt>
                <c:pt idx="2">
                  <c:v>33.9</c:v>
                </c:pt>
                <c:pt idx="3">
                  <c:v>28</c:v>
                </c:pt>
                <c:pt idx="4">
                  <c:v>71.400000000000006</c:v>
                </c:pt>
                <c:pt idx="5">
                  <c:v>28.8</c:v>
                </c:pt>
                <c:pt idx="6">
                  <c:v>25.9</c:v>
                </c:pt>
                <c:pt idx="7">
                  <c:v>73.8</c:v>
                </c:pt>
                <c:pt idx="8">
                  <c:v>16</c:v>
                </c:pt>
                <c:pt idx="9">
                  <c:v>88.8</c:v>
                </c:pt>
                <c:pt idx="10">
                  <c:v>15.3</c:v>
                </c:pt>
                <c:pt idx="11">
                  <c:v>55</c:v>
                </c:pt>
                <c:pt idx="12">
                  <c:v>56.9</c:v>
                </c:pt>
                <c:pt idx="13">
                  <c:v>63</c:v>
                </c:pt>
                <c:pt idx="14">
                  <c:v>91.5</c:v>
                </c:pt>
                <c:pt idx="15">
                  <c:v>50.74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DE-4F66-B70A-47D98AC30481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Folha1!$Q$72:$AF$72</c:f>
              <c:numCache>
                <c:formatCode>General</c:formatCode>
                <c:ptCount val="16"/>
                <c:pt idx="0">
                  <c:v>188.2</c:v>
                </c:pt>
                <c:pt idx="1">
                  <c:v>41.4</c:v>
                </c:pt>
                <c:pt idx="2">
                  <c:v>268.5</c:v>
                </c:pt>
                <c:pt idx="3">
                  <c:v>168.5</c:v>
                </c:pt>
                <c:pt idx="4">
                  <c:v>182.6</c:v>
                </c:pt>
                <c:pt idx="5">
                  <c:v>282.89999999999998</c:v>
                </c:pt>
                <c:pt idx="6">
                  <c:v>302.3</c:v>
                </c:pt>
                <c:pt idx="7">
                  <c:v>152.5</c:v>
                </c:pt>
                <c:pt idx="8">
                  <c:v>17.899999999999999</c:v>
                </c:pt>
                <c:pt idx="9">
                  <c:v>190.5</c:v>
                </c:pt>
                <c:pt idx="10">
                  <c:v>16.5</c:v>
                </c:pt>
                <c:pt idx="11">
                  <c:v>41.4</c:v>
                </c:pt>
                <c:pt idx="12">
                  <c:v>38.200000000000003</c:v>
                </c:pt>
                <c:pt idx="13">
                  <c:v>152.1</c:v>
                </c:pt>
                <c:pt idx="14">
                  <c:v>178.6</c:v>
                </c:pt>
                <c:pt idx="15">
                  <c:v>148.13999999999999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DE-4F66-B70A-47D98AC30481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Folha1!$Q$73:$AF$73</c:f>
              <c:numCache>
                <c:formatCode>General</c:formatCode>
                <c:ptCount val="16"/>
                <c:pt idx="0">
                  <c:v>128.5</c:v>
                </c:pt>
                <c:pt idx="1">
                  <c:v>55.1</c:v>
                </c:pt>
                <c:pt idx="2">
                  <c:v>48.5</c:v>
                </c:pt>
                <c:pt idx="3">
                  <c:v>48</c:v>
                </c:pt>
                <c:pt idx="4">
                  <c:v>96.4</c:v>
                </c:pt>
                <c:pt idx="5">
                  <c:v>45.6</c:v>
                </c:pt>
                <c:pt idx="6">
                  <c:v>44.8</c:v>
                </c:pt>
                <c:pt idx="7">
                  <c:v>110.5</c:v>
                </c:pt>
                <c:pt idx="8">
                  <c:v>23.5</c:v>
                </c:pt>
                <c:pt idx="9">
                  <c:v>144.80000000000001</c:v>
                </c:pt>
                <c:pt idx="10">
                  <c:v>22.2</c:v>
                </c:pt>
                <c:pt idx="11">
                  <c:v>71.599999999999994</c:v>
                </c:pt>
                <c:pt idx="12">
                  <c:v>83.1</c:v>
                </c:pt>
                <c:pt idx="13">
                  <c:v>79.8</c:v>
                </c:pt>
                <c:pt idx="14">
                  <c:v>122.5</c:v>
                </c:pt>
                <c:pt idx="15">
                  <c:v>74.989999999999995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DE-4F66-B70A-47D98AC30481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DE-4F66-B70A-47D98AC3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792376"/>
        <c:axId val="803789752"/>
      </c:barChart>
      <c:catAx>
        <c:axId val="80379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789752"/>
        <c:crosses val="autoZero"/>
        <c:auto val="1"/>
        <c:lblAlgn val="ctr"/>
        <c:lblOffset val="100"/>
        <c:noMultiLvlLbl val="0"/>
      </c:catAx>
      <c:valAx>
        <c:axId val="8037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792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TAxa de compressão (%)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Folha1!$Q$42:$AF$42</c:f>
              <c:numCache>
                <c:formatCode>General</c:formatCode>
                <c:ptCount val="16"/>
                <c:pt idx="0">
                  <c:v>59.48</c:v>
                </c:pt>
                <c:pt idx="1">
                  <c:v>67.55</c:v>
                </c:pt>
                <c:pt idx="2">
                  <c:v>69.05</c:v>
                </c:pt>
                <c:pt idx="3">
                  <c:v>68.290000000000006</c:v>
                </c:pt>
                <c:pt idx="4">
                  <c:v>73.42</c:v>
                </c:pt>
                <c:pt idx="5">
                  <c:v>69.260000000000005</c:v>
                </c:pt>
                <c:pt idx="6">
                  <c:v>69.25</c:v>
                </c:pt>
                <c:pt idx="7">
                  <c:v>53.67</c:v>
                </c:pt>
                <c:pt idx="8">
                  <c:v>72.02</c:v>
                </c:pt>
                <c:pt idx="9">
                  <c:v>70.58</c:v>
                </c:pt>
                <c:pt idx="10">
                  <c:v>72.87</c:v>
                </c:pt>
                <c:pt idx="11">
                  <c:v>73.72</c:v>
                </c:pt>
                <c:pt idx="12">
                  <c:v>72.569999999999993</c:v>
                </c:pt>
                <c:pt idx="13">
                  <c:v>76.5</c:v>
                </c:pt>
                <c:pt idx="14">
                  <c:v>76.510000000000005</c:v>
                </c:pt>
                <c:pt idx="15">
                  <c:v>69.650000000000006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5-434D-8268-4C14A0D8F5A5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Folha1!$Q$43:$AF$43</c:f>
              <c:numCache>
                <c:formatCode>General</c:formatCode>
                <c:ptCount val="16"/>
                <c:pt idx="0">
                  <c:v>55.9</c:v>
                </c:pt>
                <c:pt idx="1">
                  <c:v>63.4</c:v>
                </c:pt>
                <c:pt idx="2">
                  <c:v>67.739999999999995</c:v>
                </c:pt>
                <c:pt idx="3">
                  <c:v>66.13</c:v>
                </c:pt>
                <c:pt idx="4">
                  <c:v>67.59</c:v>
                </c:pt>
                <c:pt idx="5">
                  <c:v>68.27</c:v>
                </c:pt>
                <c:pt idx="6">
                  <c:v>68.14</c:v>
                </c:pt>
                <c:pt idx="7">
                  <c:v>51.53</c:v>
                </c:pt>
                <c:pt idx="8">
                  <c:v>72.48</c:v>
                </c:pt>
                <c:pt idx="9">
                  <c:v>69.290000000000006</c:v>
                </c:pt>
                <c:pt idx="10">
                  <c:v>72.650000000000006</c:v>
                </c:pt>
                <c:pt idx="11">
                  <c:v>72.47</c:v>
                </c:pt>
                <c:pt idx="12">
                  <c:v>71.67</c:v>
                </c:pt>
                <c:pt idx="13">
                  <c:v>75.33</c:v>
                </c:pt>
                <c:pt idx="14">
                  <c:v>73.540000000000006</c:v>
                </c:pt>
                <c:pt idx="15">
                  <c:v>67.739999999999995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5-434D-8268-4C14A0D8F5A5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Folha1!$Q$44:$AF$44</c:f>
              <c:numCache>
                <c:formatCode>General</c:formatCode>
                <c:ptCount val="16"/>
                <c:pt idx="0">
                  <c:v>94.22</c:v>
                </c:pt>
                <c:pt idx="1">
                  <c:v>94.26</c:v>
                </c:pt>
                <c:pt idx="2">
                  <c:v>94.61</c:v>
                </c:pt>
                <c:pt idx="3">
                  <c:v>94.52</c:v>
                </c:pt>
                <c:pt idx="4">
                  <c:v>95.01</c:v>
                </c:pt>
                <c:pt idx="5">
                  <c:v>94.57</c:v>
                </c:pt>
                <c:pt idx="6">
                  <c:v>94.46</c:v>
                </c:pt>
                <c:pt idx="7">
                  <c:v>87.38</c:v>
                </c:pt>
                <c:pt idx="8">
                  <c:v>94.79</c:v>
                </c:pt>
                <c:pt idx="9">
                  <c:v>94.75</c:v>
                </c:pt>
                <c:pt idx="10">
                  <c:v>94.67</c:v>
                </c:pt>
                <c:pt idx="11">
                  <c:v>95.9</c:v>
                </c:pt>
                <c:pt idx="12">
                  <c:v>96</c:v>
                </c:pt>
                <c:pt idx="13">
                  <c:v>95.24</c:v>
                </c:pt>
                <c:pt idx="14">
                  <c:v>95.62</c:v>
                </c:pt>
                <c:pt idx="15">
                  <c:v>94.4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5-434D-8268-4C14A0D8F5A5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Folha1!$Q$45:$AF$45</c:f>
              <c:numCache>
                <c:formatCode>General</c:formatCode>
                <c:ptCount val="16"/>
                <c:pt idx="0">
                  <c:v>46.97</c:v>
                </c:pt>
                <c:pt idx="1">
                  <c:v>61.26</c:v>
                </c:pt>
                <c:pt idx="2">
                  <c:v>63.95</c:v>
                </c:pt>
                <c:pt idx="3">
                  <c:v>62.17</c:v>
                </c:pt>
                <c:pt idx="4">
                  <c:v>68.3</c:v>
                </c:pt>
                <c:pt idx="5">
                  <c:v>64.34</c:v>
                </c:pt>
                <c:pt idx="6">
                  <c:v>64.42</c:v>
                </c:pt>
                <c:pt idx="7">
                  <c:v>46.41</c:v>
                </c:pt>
                <c:pt idx="8">
                  <c:v>65.09</c:v>
                </c:pt>
                <c:pt idx="9">
                  <c:v>63.4</c:v>
                </c:pt>
                <c:pt idx="10">
                  <c:v>65.209999999999994</c:v>
                </c:pt>
                <c:pt idx="11">
                  <c:v>65.709999999999994</c:v>
                </c:pt>
                <c:pt idx="12">
                  <c:v>66.83</c:v>
                </c:pt>
                <c:pt idx="13">
                  <c:v>72.17</c:v>
                </c:pt>
                <c:pt idx="14">
                  <c:v>71.39</c:v>
                </c:pt>
                <c:pt idx="15">
                  <c:v>63.17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5-434D-8268-4C14A0D8F5A5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45-434D-8268-4C14A0D8F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89112"/>
        <c:axId val="810596656"/>
      </c:barChart>
      <c:catAx>
        <c:axId val="81058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96656"/>
        <c:crosses val="autoZero"/>
        <c:auto val="1"/>
        <c:lblAlgn val="ctr"/>
        <c:lblOffset val="100"/>
        <c:noMultiLvlLbl val="0"/>
      </c:catAx>
      <c:valAx>
        <c:axId val="81059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891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Comparação das Gerações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Média de Tempo Total  (Em segundos)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B-44E0-A69D-70181BA88588}"/>
            </c:ext>
          </c:extLst>
        </c:ser>
        <c:ser>
          <c:idx val="4"/>
          <c:order val="4"/>
          <c:tx>
            <c:v>Média de Taxa de Compressão</c:v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7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B-44E0-A69D-70181BA88588}"/>
            </c:ext>
          </c:extLst>
        </c:ser>
        <c:ser>
          <c:idx val="5"/>
          <c:order val="5"/>
          <c:tx>
            <c:v>Fator de Compressão CMP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Folha1!$Q$77:$AE$77</c:f>
              <c:numCache>
                <c:formatCode>General</c:formatCode>
                <c:ptCount val="15"/>
                <c:pt idx="0">
                  <c:v>39.299999999999997</c:v>
                </c:pt>
                <c:pt idx="1">
                  <c:v>82.6</c:v>
                </c:pt>
                <c:pt idx="2">
                  <c:v>56.2</c:v>
                </c:pt>
                <c:pt idx="3">
                  <c:v>69.3</c:v>
                </c:pt>
                <c:pt idx="4">
                  <c:v>53.5</c:v>
                </c:pt>
                <c:pt idx="5">
                  <c:v>55.5</c:v>
                </c:pt>
                <c:pt idx="6">
                  <c:v>53.5</c:v>
                </c:pt>
                <c:pt idx="7">
                  <c:v>44.3</c:v>
                </c:pt>
                <c:pt idx="8">
                  <c:v>98.7</c:v>
                </c:pt>
                <c:pt idx="9">
                  <c:v>37.299999999999997</c:v>
                </c:pt>
                <c:pt idx="10">
                  <c:v>99.3</c:v>
                </c:pt>
                <c:pt idx="11">
                  <c:v>79.599999999999994</c:v>
                </c:pt>
                <c:pt idx="12">
                  <c:v>78</c:v>
                </c:pt>
                <c:pt idx="13">
                  <c:v>64.900000000000006</c:v>
                </c:pt>
                <c:pt idx="14">
                  <c:v>46.4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B-44E0-A69D-70181BA88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828456"/>
        <c:axId val="80382320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Folha1!$Q$61:$AE$61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A7B-44E0-A69D-70181BA8858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Média de Tamanho após Compressão  (Em MB)</c:v>
                </c:tx>
                <c:spPr>
                  <a:ln w="28575" cap="rnd" cmpd="dbl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Folha1!$Q$62:$AE$62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5.7</c:v>
                      </c:pt>
                      <c:pt idx="1">
                        <c:v>4.5</c:v>
                      </c:pt>
                      <c:pt idx="2">
                        <c:v>4.2</c:v>
                      </c:pt>
                      <c:pt idx="3">
                        <c:v>4.4000000000000004</c:v>
                      </c:pt>
                      <c:pt idx="4">
                        <c:v>3.8</c:v>
                      </c:pt>
                      <c:pt idx="5">
                        <c:v>4.2</c:v>
                      </c:pt>
                      <c:pt idx="6">
                        <c:v>4.2</c:v>
                      </c:pt>
                      <c:pt idx="7">
                        <c:v>6.8</c:v>
                      </c:pt>
                      <c:pt idx="8">
                        <c:v>3.9</c:v>
                      </c:pt>
                      <c:pt idx="9">
                        <c:v>4.0999999999999996</c:v>
                      </c:pt>
                      <c:pt idx="10">
                        <c:v>3.9</c:v>
                      </c:pt>
                      <c:pt idx="11">
                        <c:v>3.7</c:v>
                      </c:pt>
                      <c:pt idx="12">
                        <c:v>3.7</c:v>
                      </c:pt>
                      <c:pt idx="13">
                        <c:v>3.3</c:v>
                      </c:pt>
                      <c:pt idx="14">
                        <c:v>3.3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A7B-44E0-A69D-70181BA88588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Folha1!$Q$63:$AE$63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A7B-44E0-A69D-70181BA88588}"/>
                  </c:ext>
                </c:extLst>
              </c15:ser>
            </c15:filteredLineSeries>
          </c:ext>
        </c:extLst>
      </c:lineChart>
      <c:catAx>
        <c:axId val="803828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823208"/>
        <c:crosses val="autoZero"/>
        <c:auto val="1"/>
        <c:lblAlgn val="ctr"/>
        <c:lblOffset val="100"/>
        <c:noMultiLvlLbl val="0"/>
      </c:catAx>
      <c:valAx>
        <c:axId val="80382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828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softEdge rad="0"/>
          </a:effectLst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</a:t>
            </a:r>
            <a:r>
              <a:rPr lang="pt-PT" baseline="0"/>
              <a:t> Média de compressão</a:t>
            </a:r>
          </a:p>
          <a:p>
            <a:pPr>
              <a:defRPr/>
            </a:pPr>
            <a:r>
              <a:rPr lang="pt-PT" baseline="0"/>
              <a:t>(MB/S)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Folha1!$P$127:$T$127</c:f>
              <c:numCache>
                <c:formatCode>General</c:formatCode>
                <c:ptCount val="5"/>
                <c:pt idx="0">
                  <c:v>3.7</c:v>
                </c:pt>
                <c:pt idx="1">
                  <c:v>74</c:v>
                </c:pt>
                <c:pt idx="2">
                  <c:v>20.2</c:v>
                </c:pt>
                <c:pt idx="3">
                  <c:v>0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42C4-A1DE-932CA51650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54323208"/>
        <c:axId val="554320256"/>
      </c:barChart>
      <c:catAx>
        <c:axId val="554323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0256"/>
        <c:crosses val="autoZero"/>
        <c:auto val="1"/>
        <c:lblAlgn val="ctr"/>
        <c:lblOffset val="100"/>
        <c:noMultiLvlLbl val="0"/>
      </c:catAx>
      <c:valAx>
        <c:axId val="5543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3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Velocidade Média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(MB/S)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Folha1!$P$135:$T$135</c:f>
              <c:numCache>
                <c:formatCode>General</c:formatCode>
                <c:ptCount val="5"/>
                <c:pt idx="0">
                  <c:v>4.5</c:v>
                </c:pt>
                <c:pt idx="1">
                  <c:v>111</c:v>
                </c:pt>
                <c:pt idx="2">
                  <c:v>27.8</c:v>
                </c:pt>
                <c:pt idx="3">
                  <c:v>0</c:v>
                </c:pt>
                <c:pt idx="4">
                  <c:v>27.8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0-452E-8465-7FCBBCF983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54326816"/>
        <c:axId val="554321240"/>
      </c:barChart>
      <c:catAx>
        <c:axId val="55432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1240"/>
        <c:crosses val="autoZero"/>
        <c:auto val="1"/>
        <c:lblAlgn val="ctr"/>
        <c:lblOffset val="100"/>
        <c:noMultiLvlLbl val="0"/>
      </c:catAx>
      <c:valAx>
        <c:axId val="55432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 média</a:t>
            </a:r>
          </a:p>
          <a:p>
            <a:pPr>
              <a:defRPr/>
            </a:pPr>
            <a:r>
              <a:rPr lang="pt-PT"/>
              <a:t>(MB/s)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Folha1!$P$138:$T$138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92.5</c:v>
                </c:pt>
                <c:pt idx="2">
                  <c:v>24</c:v>
                </c:pt>
                <c:pt idx="3">
                  <c:v>0</c:v>
                </c:pt>
                <c:pt idx="4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5-4BCE-BE84-C53376549D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85244808"/>
        <c:axId val="585253336"/>
      </c:barChart>
      <c:catAx>
        <c:axId val="585244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5253336"/>
        <c:crosses val="autoZero"/>
        <c:auto val="1"/>
        <c:lblAlgn val="ctr"/>
        <c:lblOffset val="100"/>
        <c:noMultiLvlLbl val="0"/>
      </c:catAx>
      <c:valAx>
        <c:axId val="58525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524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</a:t>
            </a:r>
            <a:r>
              <a:rPr lang="pt-PT" sz="1800" baseline="0"/>
              <a:t> de compressão</a:t>
            </a:r>
          </a:p>
          <a:p>
            <a:pPr>
              <a:defRPr/>
            </a:pPr>
            <a:r>
              <a:rPr lang="pt-PT" sz="1800" baseline="0"/>
              <a:t>(S)</a:t>
            </a:r>
            <a:endParaRPr lang="pt-PT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Folha1!$J$13:$N$13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0.25</c:v>
                </c:pt>
                <c:pt idx="2">
                  <c:v>1.38</c:v>
                </c:pt>
                <c:pt idx="3">
                  <c:v>0</c:v>
                </c:pt>
                <c:pt idx="4">
                  <c:v>11.18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9-4021-AC78-7FBA1509ECB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Folha1!$J$14:$N$14</c:f>
              <c:numCache>
                <c:formatCode>General</c:formatCode>
                <c:ptCount val="5"/>
                <c:pt idx="0">
                  <c:v>3.54</c:v>
                </c:pt>
                <c:pt idx="1">
                  <c:v>0.15</c:v>
                </c:pt>
                <c:pt idx="2">
                  <c:v>0.97</c:v>
                </c:pt>
                <c:pt idx="3">
                  <c:v>0</c:v>
                </c:pt>
                <c:pt idx="4">
                  <c:v>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9-4021-AC78-7FBA1509ECB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Folha1!$J$15:$N$15</c:f>
              <c:numCache>
                <c:formatCode>General</c:formatCode>
                <c:ptCount val="5"/>
                <c:pt idx="0">
                  <c:v>9.92</c:v>
                </c:pt>
                <c:pt idx="1">
                  <c:v>0.57999999999999996</c:v>
                </c:pt>
                <c:pt idx="2">
                  <c:v>0.89</c:v>
                </c:pt>
                <c:pt idx="3">
                  <c:v>0</c:v>
                </c:pt>
                <c:pt idx="4">
                  <c:v>15.62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9-4021-AC78-7FBA1509ECB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Folha1!$J$16:$N$16</c:f>
              <c:numCache>
                <c:formatCode>General</c:formatCode>
                <c:ptCount val="5"/>
                <c:pt idx="0">
                  <c:v>5.42</c:v>
                </c:pt>
                <c:pt idx="1">
                  <c:v>0.25</c:v>
                </c:pt>
                <c:pt idx="2">
                  <c:v>1.21</c:v>
                </c:pt>
                <c:pt idx="3">
                  <c:v>0</c:v>
                </c:pt>
                <c:pt idx="4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F9-4021-AC78-7FBA1509ECBE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Folha1!$J$17:$N$17</c:f>
              <c:numCache>
                <c:formatCode>General</c:formatCode>
                <c:ptCount val="5"/>
                <c:pt idx="0">
                  <c:v>5.97</c:v>
                </c:pt>
                <c:pt idx="1">
                  <c:v>0.31</c:v>
                </c:pt>
                <c:pt idx="2">
                  <c:v>1.1100000000000001</c:v>
                </c:pt>
                <c:pt idx="3">
                  <c:v>0</c:v>
                </c:pt>
                <c:pt idx="4">
                  <c:v>11.51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F9-4021-AC78-7FBA1509E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453552"/>
        <c:axId val="675450928"/>
      </c:barChart>
      <c:catAx>
        <c:axId val="67545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450928"/>
        <c:crosses val="autoZero"/>
        <c:auto val="1"/>
        <c:lblAlgn val="ctr"/>
        <c:lblOffset val="100"/>
        <c:noMultiLvlLbl val="0"/>
      </c:catAx>
      <c:valAx>
        <c:axId val="675450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53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de Descompressão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Folha1!$S$13:$W$13</c:f>
              <c:numCache>
                <c:formatCode>General</c:formatCode>
                <c:ptCount val="5"/>
                <c:pt idx="0">
                  <c:v>4.03</c:v>
                </c:pt>
                <c:pt idx="1">
                  <c:v>0.19</c:v>
                </c:pt>
                <c:pt idx="2">
                  <c:v>0.89</c:v>
                </c:pt>
                <c:pt idx="3">
                  <c:v>0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0-4CB6-835E-613658E8C192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Folha1!$S$14:$W$14</c:f>
              <c:numCache>
                <c:formatCode>General</c:formatCode>
                <c:ptCount val="5"/>
                <c:pt idx="0">
                  <c:v>2.83</c:v>
                </c:pt>
                <c:pt idx="1">
                  <c:v>0.12</c:v>
                </c:pt>
                <c:pt idx="2">
                  <c:v>0.61</c:v>
                </c:pt>
                <c:pt idx="3">
                  <c:v>0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0-4CB6-835E-613658E8C192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Folha1!$S$15:$W$15</c:f>
              <c:numCache>
                <c:formatCode>General</c:formatCode>
                <c:ptCount val="5"/>
                <c:pt idx="0">
                  <c:v>8.59</c:v>
                </c:pt>
                <c:pt idx="1">
                  <c:v>0.42</c:v>
                </c:pt>
                <c:pt idx="2">
                  <c:v>0.68</c:v>
                </c:pt>
                <c:pt idx="3">
                  <c:v>0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0-4CB6-835E-613658E8C192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Folha1!$S$16:$W$16</c:f>
              <c:numCache>
                <c:formatCode>General</c:formatCode>
                <c:ptCount val="5"/>
                <c:pt idx="0">
                  <c:v>4.33</c:v>
                </c:pt>
                <c:pt idx="1">
                  <c:v>0.19</c:v>
                </c:pt>
                <c:pt idx="2">
                  <c:v>0.86</c:v>
                </c:pt>
                <c:pt idx="3">
                  <c:v>0</c:v>
                </c:pt>
                <c:pt idx="4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A0-4CB6-835E-613658E8C192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Folha1!$S$17:$W$17</c:f>
              <c:numCache>
                <c:formatCode>General</c:formatCode>
                <c:ptCount val="5"/>
                <c:pt idx="0">
                  <c:v>4.95</c:v>
                </c:pt>
                <c:pt idx="1">
                  <c:v>0.23</c:v>
                </c:pt>
                <c:pt idx="2">
                  <c:v>0.76</c:v>
                </c:pt>
                <c:pt idx="3">
                  <c:v>0</c:v>
                </c:pt>
                <c:pt idx="4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A0-4CB6-835E-613658E8C1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327600"/>
        <c:axId val="675329896"/>
      </c:barChart>
      <c:catAx>
        <c:axId val="67532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329896"/>
        <c:crosses val="autoZero"/>
        <c:auto val="1"/>
        <c:lblAlgn val="ctr"/>
        <c:lblOffset val="100"/>
        <c:noMultiLvlLbl val="0"/>
      </c:catAx>
      <c:valAx>
        <c:axId val="675329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327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Total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Folha1!$S$4:$W$4</c:f>
              <c:numCache>
                <c:formatCode>General</c:formatCode>
                <c:ptCount val="5"/>
                <c:pt idx="0">
                  <c:v>9.0100000000000016</c:v>
                </c:pt>
                <c:pt idx="1">
                  <c:v>0.44</c:v>
                </c:pt>
                <c:pt idx="2">
                  <c:v>2.27</c:v>
                </c:pt>
                <c:pt idx="3">
                  <c:v>0</c:v>
                </c:pt>
                <c:pt idx="4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4-41B4-A309-2E90227C8941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Folha1!$S$5:$W$5</c:f>
              <c:numCache>
                <c:formatCode>General</c:formatCode>
                <c:ptCount val="5"/>
                <c:pt idx="0">
                  <c:v>6.37</c:v>
                </c:pt>
                <c:pt idx="1">
                  <c:v>0.27</c:v>
                </c:pt>
                <c:pt idx="2">
                  <c:v>1.58</c:v>
                </c:pt>
                <c:pt idx="3">
                  <c:v>0</c:v>
                </c:pt>
                <c:pt idx="4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4-41B4-A309-2E90227C8941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Folha1!$S$6:$W$6</c:f>
              <c:numCache>
                <c:formatCode>General</c:formatCode>
                <c:ptCount val="5"/>
                <c:pt idx="0">
                  <c:v>18.509999999999998</c:v>
                </c:pt>
                <c:pt idx="1">
                  <c:v>1</c:v>
                </c:pt>
                <c:pt idx="2">
                  <c:v>1.57</c:v>
                </c:pt>
                <c:pt idx="3">
                  <c:v>0</c:v>
                </c:pt>
                <c:pt idx="4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34-41B4-A309-2E90227C8941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Folha1!$S$7:$W$7</c:f>
              <c:numCache>
                <c:formatCode>General</c:formatCode>
                <c:ptCount val="5"/>
                <c:pt idx="0">
                  <c:v>9.75</c:v>
                </c:pt>
                <c:pt idx="1">
                  <c:v>0.44</c:v>
                </c:pt>
                <c:pt idx="2">
                  <c:v>2.0699999999999998</c:v>
                </c:pt>
                <c:pt idx="3">
                  <c:v>0</c:v>
                </c:pt>
                <c:pt idx="4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34-41B4-A309-2E90227C8941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Folha1!$S$8:$W$8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34-41B4-A309-2E90227C89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416488"/>
        <c:axId val="675413864"/>
      </c:barChart>
      <c:catAx>
        <c:axId val="675416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413864"/>
        <c:crosses val="autoZero"/>
        <c:auto val="1"/>
        <c:lblAlgn val="ctr"/>
        <c:lblOffset val="100"/>
        <c:noMultiLvlLbl val="0"/>
      </c:catAx>
      <c:valAx>
        <c:axId val="675413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16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Taxa de Compressão </a:t>
            </a:r>
          </a:p>
          <a:p>
            <a:pPr>
              <a:defRPr/>
            </a:pPr>
            <a:r>
              <a:rPr lang="pt-PT" sz="2000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Folha1!$B$14:$F$14</c:f>
              <c:numCache>
                <c:formatCode>General</c:formatCode>
                <c:ptCount val="5"/>
                <c:pt idx="0">
                  <c:v>76.45</c:v>
                </c:pt>
                <c:pt idx="1">
                  <c:v>94.43</c:v>
                </c:pt>
                <c:pt idx="2">
                  <c:v>73.25</c:v>
                </c:pt>
                <c:pt idx="3">
                  <c:v>73.91</c:v>
                </c:pt>
                <c:pt idx="4">
                  <c:v>76.510000000000005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DA3-8C47-0DA5FEC6E31C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Folha1!$B$15:$F$15</c:f>
              <c:numCache>
                <c:formatCode>General</c:formatCode>
                <c:ptCount val="5"/>
                <c:pt idx="0">
                  <c:v>70.58</c:v>
                </c:pt>
                <c:pt idx="1">
                  <c:v>96.9</c:v>
                </c:pt>
                <c:pt idx="2">
                  <c:v>67.98</c:v>
                </c:pt>
                <c:pt idx="3">
                  <c:v>69.52</c:v>
                </c:pt>
                <c:pt idx="4">
                  <c:v>75.73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5-4DA3-8C47-0DA5FEC6E31C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Folha1!$B$16:$F$16</c:f>
              <c:numCache>
                <c:formatCode>General</c:formatCode>
                <c:ptCount val="5"/>
                <c:pt idx="0">
                  <c:v>94.2</c:v>
                </c:pt>
                <c:pt idx="1">
                  <c:v>97.68</c:v>
                </c:pt>
                <c:pt idx="2">
                  <c:v>96.24</c:v>
                </c:pt>
                <c:pt idx="3">
                  <c:v>95.25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5-4DA3-8C47-0DA5FEC6E31C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Folha1!$B$17:$F$17</c:f>
              <c:numCache>
                <c:formatCode>General</c:formatCode>
                <c:ptCount val="5"/>
                <c:pt idx="0">
                  <c:v>71.819999999999993</c:v>
                </c:pt>
                <c:pt idx="1">
                  <c:v>93.84</c:v>
                </c:pt>
                <c:pt idx="2">
                  <c:v>66.290000000000006</c:v>
                </c:pt>
                <c:pt idx="3">
                  <c:v>67.23</c:v>
                </c:pt>
                <c:pt idx="4">
                  <c:v>72.17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35-4DA3-8C47-0DA5FEC6E31C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Folha1!$B$18:$F$18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</c:v>
                </c:pt>
                <c:pt idx="2">
                  <c:v>75.94</c:v>
                </c:pt>
                <c:pt idx="3">
                  <c:v>76.48</c:v>
                </c:pt>
                <c:pt idx="4">
                  <c:v>80.099999999999994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35-4DA3-8C47-0DA5FEC6E3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4136504"/>
        <c:axId val="654138800"/>
      </c:barChart>
      <c:catAx>
        <c:axId val="65413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4138800"/>
        <c:crosses val="autoZero"/>
        <c:auto val="1"/>
        <c:lblAlgn val="ctr"/>
        <c:lblOffset val="100"/>
        <c:noMultiLvlLbl val="0"/>
      </c:catAx>
      <c:valAx>
        <c:axId val="654138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4136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Entropia</a:t>
            </a:r>
          </a:p>
          <a:p>
            <a:pPr>
              <a:defRPr/>
            </a:pPr>
            <a:r>
              <a:rPr lang="pt-PT"/>
              <a:t>(Bits)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Folha1!$K$3:$O$3</c:f>
              <c:numCache>
                <c:formatCode>General</c:formatCode>
                <c:ptCount val="5"/>
                <c:pt idx="0">
                  <c:v>5.7241999999999997</c:v>
                </c:pt>
                <c:pt idx="1">
                  <c:v>2.7505999999999999</c:v>
                </c:pt>
                <c:pt idx="2">
                  <c:v>2.2614000000000001</c:v>
                </c:pt>
                <c:pt idx="3">
                  <c:v>3.4178000000000002</c:v>
                </c:pt>
                <c:pt idx="4">
                  <c:v>2.6993999999999998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D-4245-8B78-EEF97942579B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Folha1!$K$4:$O$4</c:f>
              <c:numCache>
                <c:formatCode>General</c:formatCode>
                <c:ptCount val="5"/>
                <c:pt idx="0">
                  <c:v>7.4204999999999997</c:v>
                </c:pt>
                <c:pt idx="1">
                  <c:v>2.7652000000000001</c:v>
                </c:pt>
                <c:pt idx="2">
                  <c:v>2.3807</c:v>
                </c:pt>
                <c:pt idx="3">
                  <c:v>3.4653999999999998</c:v>
                </c:pt>
                <c:pt idx="4">
                  <c:v>2.8241999999999998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D-4245-8B78-EEF97942579B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Folha1!$K$5:$O$5</c:f>
              <c:numCache>
                <c:formatCode>General</c:formatCode>
                <c:ptCount val="5"/>
                <c:pt idx="0">
                  <c:v>1.8291999999999999</c:v>
                </c:pt>
                <c:pt idx="1">
                  <c:v>0.61909999999999998</c:v>
                </c:pt>
                <c:pt idx="2">
                  <c:v>0.5645</c:v>
                </c:pt>
                <c:pt idx="3">
                  <c:v>0.61770000000000003</c:v>
                </c:pt>
                <c:pt idx="4">
                  <c:v>0.59570000000000001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D-4245-8B78-EEF97942579B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Folha1!$K$6:$O$6</c:f>
              <c:numCache>
                <c:formatCode>General</c:formatCode>
                <c:ptCount val="5"/>
                <c:pt idx="0">
                  <c:v>5.8311999999999999</c:v>
                </c:pt>
                <c:pt idx="1">
                  <c:v>3.1808000000000001</c:v>
                </c:pt>
                <c:pt idx="2">
                  <c:v>2.5748000000000002</c:v>
                </c:pt>
                <c:pt idx="3">
                  <c:v>4.3308999999999997</c:v>
                </c:pt>
                <c:pt idx="4">
                  <c:v>3.2219000000000002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AD-4245-8B78-EEF97942579B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Folha1!$K$7:$O$7</c:f>
              <c:numCache>
                <c:formatCode>General</c:formatCode>
                <c:ptCount val="5"/>
                <c:pt idx="0">
                  <c:v>5.2012999999999998</c:v>
                </c:pt>
                <c:pt idx="1">
                  <c:v>2.3289</c:v>
                </c:pt>
                <c:pt idx="2">
                  <c:v>1.9454</c:v>
                </c:pt>
                <c:pt idx="3">
                  <c:v>2.9580000000000002</c:v>
                </c:pt>
                <c:pt idx="4">
                  <c:v>2.3353000000000002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D-4245-8B78-EEF9794257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0444640"/>
        <c:axId val="650443328"/>
      </c:barChart>
      <c:catAx>
        <c:axId val="65044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443328"/>
        <c:crosses val="autoZero"/>
        <c:auto val="1"/>
        <c:lblAlgn val="ctr"/>
        <c:lblOffset val="100"/>
        <c:noMultiLvlLbl val="0"/>
      </c:catAx>
      <c:valAx>
        <c:axId val="65044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0444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Folha1!$Q$34:$AF$34</c:f>
              <c:numCache>
                <c:formatCode>General</c:formatCode>
                <c:ptCount val="16"/>
                <c:pt idx="0">
                  <c:v>6.86</c:v>
                </c:pt>
                <c:pt idx="1">
                  <c:v>5.49</c:v>
                </c:pt>
                <c:pt idx="2">
                  <c:v>5.24</c:v>
                </c:pt>
                <c:pt idx="3">
                  <c:v>5.37</c:v>
                </c:pt>
                <c:pt idx="4">
                  <c:v>4.5</c:v>
                </c:pt>
                <c:pt idx="5">
                  <c:v>5.2</c:v>
                </c:pt>
                <c:pt idx="6">
                  <c:v>5.2</c:v>
                </c:pt>
                <c:pt idx="7">
                  <c:v>7.84</c:v>
                </c:pt>
                <c:pt idx="8">
                  <c:v>4.74</c:v>
                </c:pt>
                <c:pt idx="9">
                  <c:v>4.9800000000000004</c:v>
                </c:pt>
                <c:pt idx="10">
                  <c:v>4.59</c:v>
                </c:pt>
                <c:pt idx="11">
                  <c:v>4.45</c:v>
                </c:pt>
                <c:pt idx="12">
                  <c:v>4.6399999999999997</c:v>
                </c:pt>
                <c:pt idx="13">
                  <c:v>3.98</c:v>
                </c:pt>
                <c:pt idx="14">
                  <c:v>3.98</c:v>
                </c:pt>
                <c:pt idx="15">
                  <c:v>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3-47A8-81C0-1B7FCEDCF8D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Folha1!$Q$35:$AF$35</c:f>
              <c:numCache>
                <c:formatCode>General</c:formatCode>
                <c:ptCount val="16"/>
                <c:pt idx="0">
                  <c:v>4.63</c:v>
                </c:pt>
                <c:pt idx="1">
                  <c:v>3.84</c:v>
                </c:pt>
                <c:pt idx="2">
                  <c:v>3.39</c:v>
                </c:pt>
                <c:pt idx="3">
                  <c:v>3.55</c:v>
                </c:pt>
                <c:pt idx="4">
                  <c:v>3.4</c:v>
                </c:pt>
                <c:pt idx="5">
                  <c:v>3.33</c:v>
                </c:pt>
                <c:pt idx="6">
                  <c:v>3.34</c:v>
                </c:pt>
                <c:pt idx="7">
                  <c:v>5.09</c:v>
                </c:pt>
                <c:pt idx="8">
                  <c:v>2.89</c:v>
                </c:pt>
                <c:pt idx="9">
                  <c:v>3.22</c:v>
                </c:pt>
                <c:pt idx="10">
                  <c:v>2.87</c:v>
                </c:pt>
                <c:pt idx="11">
                  <c:v>2.89</c:v>
                </c:pt>
                <c:pt idx="12">
                  <c:v>2.97</c:v>
                </c:pt>
                <c:pt idx="13">
                  <c:v>2.59</c:v>
                </c:pt>
                <c:pt idx="14">
                  <c:v>2.78</c:v>
                </c:pt>
                <c:pt idx="15">
                  <c:v>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23-47A8-81C0-1B7FCEDCF8D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Folha1!$Q$36:$AF$36</c:f>
              <c:numCache>
                <c:formatCode>General</c:formatCode>
                <c:ptCount val="16"/>
                <c:pt idx="0">
                  <c:v>2.65</c:v>
                </c:pt>
                <c:pt idx="1">
                  <c:v>2.63</c:v>
                </c:pt>
                <c:pt idx="2">
                  <c:v>2.4700000000000002</c:v>
                </c:pt>
                <c:pt idx="3">
                  <c:v>2.5099999999999998</c:v>
                </c:pt>
                <c:pt idx="4">
                  <c:v>2.2799999999999998</c:v>
                </c:pt>
                <c:pt idx="5">
                  <c:v>2.48</c:v>
                </c:pt>
                <c:pt idx="6">
                  <c:v>2.54</c:v>
                </c:pt>
                <c:pt idx="7">
                  <c:v>5.78</c:v>
                </c:pt>
                <c:pt idx="8">
                  <c:v>2.39</c:v>
                </c:pt>
                <c:pt idx="9">
                  <c:v>2.4</c:v>
                </c:pt>
                <c:pt idx="10">
                  <c:v>2.44</c:v>
                </c:pt>
                <c:pt idx="11">
                  <c:v>1.88</c:v>
                </c:pt>
                <c:pt idx="12">
                  <c:v>1.83</c:v>
                </c:pt>
                <c:pt idx="13">
                  <c:v>2.1800000000000002</c:v>
                </c:pt>
                <c:pt idx="14">
                  <c:v>2.0099999999999998</c:v>
                </c:pt>
                <c:pt idx="15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23-47A8-81C0-1B7FCEDCF8D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Folha1!$Q$37:$AF$37</c:f>
              <c:numCache>
                <c:formatCode>General</c:formatCode>
                <c:ptCount val="16"/>
                <c:pt idx="0">
                  <c:v>8.4600000000000009</c:v>
                </c:pt>
                <c:pt idx="1">
                  <c:v>6.18</c:v>
                </c:pt>
                <c:pt idx="2">
                  <c:v>5.75</c:v>
                </c:pt>
                <c:pt idx="3">
                  <c:v>6.04</c:v>
                </c:pt>
                <c:pt idx="4">
                  <c:v>5.0599999999999996</c:v>
                </c:pt>
                <c:pt idx="5">
                  <c:v>5.69</c:v>
                </c:pt>
                <c:pt idx="6">
                  <c:v>5.68</c:v>
                </c:pt>
                <c:pt idx="7">
                  <c:v>8.56</c:v>
                </c:pt>
                <c:pt idx="8">
                  <c:v>5.57</c:v>
                </c:pt>
                <c:pt idx="9">
                  <c:v>5.84</c:v>
                </c:pt>
                <c:pt idx="10">
                  <c:v>5.55</c:v>
                </c:pt>
                <c:pt idx="11">
                  <c:v>5.47</c:v>
                </c:pt>
                <c:pt idx="12">
                  <c:v>5.29</c:v>
                </c:pt>
                <c:pt idx="13">
                  <c:v>4.4400000000000004</c:v>
                </c:pt>
                <c:pt idx="14">
                  <c:v>4.57</c:v>
                </c:pt>
                <c:pt idx="15">
                  <c:v>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23-47A8-81C0-1B7FCEDCF8D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Folha1!$Q$62:$AE$62</c:f>
              <c:numCache>
                <c:formatCode>General</c:formatCode>
                <c:ptCount val="15"/>
                <c:pt idx="0">
                  <c:v>5.7</c:v>
                </c:pt>
                <c:pt idx="1">
                  <c:v>4.5</c:v>
                </c:pt>
                <c:pt idx="2">
                  <c:v>4.2</c:v>
                </c:pt>
                <c:pt idx="3">
                  <c:v>4.4000000000000004</c:v>
                </c:pt>
                <c:pt idx="4">
                  <c:v>3.8</c:v>
                </c:pt>
                <c:pt idx="5">
                  <c:v>4.2</c:v>
                </c:pt>
                <c:pt idx="6">
                  <c:v>4.2</c:v>
                </c:pt>
                <c:pt idx="7">
                  <c:v>6.8</c:v>
                </c:pt>
                <c:pt idx="8">
                  <c:v>3.9</c:v>
                </c:pt>
                <c:pt idx="9">
                  <c:v>4.0999999999999996</c:v>
                </c:pt>
                <c:pt idx="10">
                  <c:v>3.9</c:v>
                </c:pt>
                <c:pt idx="11">
                  <c:v>3.7</c:v>
                </c:pt>
                <c:pt idx="12">
                  <c:v>3.7</c:v>
                </c:pt>
                <c:pt idx="13">
                  <c:v>3.3</c:v>
                </c:pt>
                <c:pt idx="1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23-47A8-81C0-1B7FCEDCF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64184"/>
        <c:axId val="810557624"/>
      </c:barChart>
      <c:catAx>
        <c:axId val="81056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57624"/>
        <c:crosses val="autoZero"/>
        <c:auto val="1"/>
        <c:lblAlgn val="ctr"/>
        <c:lblOffset val="100"/>
        <c:noMultiLvlLbl val="0"/>
      </c:catAx>
      <c:valAx>
        <c:axId val="81055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64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41.81</c:v>
                </c:pt>
                <c:pt idx="15">
                  <c:v>28.9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C-4BBE-8ADA-F33A88460A5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</c:v>
                </c:pt>
                <c:pt idx="1">
                  <c:v>16.010000000000002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C-4BBE-8ADA-F33A88460A5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16.96</c:v>
                </c:pt>
                <c:pt idx="9">
                  <c:v>23.26</c:v>
                </c:pt>
                <c:pt idx="10">
                  <c:v>15.62</c:v>
                </c:pt>
                <c:pt idx="11">
                  <c:v>25.44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82.54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C-4BBE-8ADA-F33A88460A5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18.440000000000001</c:v>
                </c:pt>
                <c:pt idx="4">
                  <c:v>21.04</c:v>
                </c:pt>
                <c:pt idx="5">
                  <c:v>17.940000000000001</c:v>
                </c:pt>
                <c:pt idx="6">
                  <c:v>18.34</c:v>
                </c:pt>
                <c:pt idx="7">
                  <c:v>27.96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BC-4BBE-8ADA-F33A88460A5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37.799999999999997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BC-4BBE-8ADA-F33A88460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804104"/>
        <c:axId val="682802464"/>
      </c:barChart>
      <c:catAx>
        <c:axId val="68280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2464"/>
        <c:crosses val="autoZero"/>
        <c:auto val="1"/>
        <c:lblAlgn val="ctr"/>
        <c:lblOffset val="100"/>
        <c:noMultiLvlLbl val="0"/>
      </c:catAx>
      <c:valAx>
        <c:axId val="68280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4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F-46F1-899A-85CEE97DC2E0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55.34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</c:v>
                </c:pt>
                <c:pt idx="15">
                  <c:v>31.78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F-46F1-899A-85CEE97DC2E0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19.239999999999998</c:v>
                </c:pt>
                <c:pt idx="6">
                  <c:v>20.65</c:v>
                </c:pt>
                <c:pt idx="7">
                  <c:v>122.8</c:v>
                </c:pt>
                <c:pt idx="8">
                  <c:v>0.96</c:v>
                </c:pt>
                <c:pt idx="9">
                  <c:v>167.19</c:v>
                </c:pt>
                <c:pt idx="10">
                  <c:v>0.86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</c:v>
                </c:pt>
                <c:pt idx="15">
                  <c:v>65.58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2F-46F1-899A-85CEE97DC2E0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33.340000000000003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</c:v>
                </c:pt>
                <c:pt idx="11">
                  <c:v>25.48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2F-46F1-899A-85CEE97DC2E0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2F-46F1-899A-85CEE97DC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456120"/>
        <c:axId val="653452184"/>
      </c:barChart>
      <c:catAx>
        <c:axId val="65345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2184"/>
        <c:crosses val="autoZero"/>
        <c:auto val="1"/>
        <c:lblAlgn val="ctr"/>
        <c:lblOffset val="100"/>
        <c:noMultiLvlLbl val="0"/>
      </c:catAx>
      <c:valAx>
        <c:axId val="65345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6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0.74491</cdr:y>
    </cdr:from>
    <cdr:to>
      <cdr:x>0.1675</cdr:x>
      <cdr:y>0.84338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AF9CA311-7E51-4E99-A49C-6ED7ED9A3B34}"/>
            </a:ext>
          </a:extLst>
        </cdr:cNvPr>
        <cdr:cNvSpPr txBox="1"/>
      </cdr:nvSpPr>
      <cdr:spPr>
        <a:xfrm xmlns:a="http://schemas.openxmlformats.org/drawingml/2006/main">
          <a:off x="0" y="3371438"/>
          <a:ext cx="1378496" cy="44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0.74478</cdr:y>
    </cdr:from>
    <cdr:to>
      <cdr:x>0.1675</cdr:x>
      <cdr:y>0.84282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63E8B198-3C56-4B40-B4D1-F14BF473AF7D}"/>
            </a:ext>
          </a:extLst>
        </cdr:cNvPr>
        <cdr:cNvSpPr txBox="1"/>
      </cdr:nvSpPr>
      <cdr:spPr>
        <a:xfrm xmlns:a="http://schemas.openxmlformats.org/drawingml/2006/main">
          <a:off x="0" y="3370868"/>
          <a:ext cx="1378496" cy="443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CODEC não destrutivo para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14546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9 – Tempo de descompressão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AB1C485F-D356-4F5B-98C9-C8CBE1DE7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835944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7173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10 – Tempo total CMP (segundos)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973B0343-5FB9-4C57-88B2-28E32C37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62532"/>
              </p:ext>
            </p:extLst>
          </p:nvPr>
        </p:nvGraphicFramePr>
        <p:xfrm>
          <a:off x="457200" y="2062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11 – Taxa de compressão CMP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483934FF-3F71-43DC-9C5A-3D6258DEB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006515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3" y="2060848"/>
            <a:ext cx="252028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12 – Comparação das gerações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/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𝐶𝑜𝑚𝑝𝑟𝑒𝑠𝑠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𝐶𝑀𝑃</m:t>
                        </m:r>
                      </m:e>
                      <m: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𝑇𝑎𝑥𝑎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𝐶𝑜𝑚𝑝𝑟𝑒𝑠𝑠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𝑀𝑎𝑖𝑜𝑟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𝑇𝑒</m:t>
                            </m:r>
                            <m:r>
                              <a:rPr lang="pt-PT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𝑑𝑖𝑜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 ∈ { 1,2,3,4,</a:t>
                </a:r>
                <a:r>
                  <a:rPr lang="pt-PT" sz="1200" i="1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, 13,14 }</a:t>
                </a: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blipFill>
                <a:blip r:embed="rId2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4A36393-E968-4E93-8A40-1C69EDA50F41}"/>
              </a:ext>
            </a:extLst>
          </p:cNvPr>
          <p:cNvSpPr/>
          <p:nvPr/>
        </p:nvSpPr>
        <p:spPr>
          <a:xfrm>
            <a:off x="5868144" y="4149080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CC041-FDBC-41CC-85C5-387DC236B4E1}"/>
              </a:ext>
            </a:extLst>
          </p:cNvPr>
          <p:cNvSpPr/>
          <p:nvPr/>
        </p:nvSpPr>
        <p:spPr>
          <a:xfrm>
            <a:off x="6660232" y="4169572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8CBC1960-47FA-4C42-BD6D-4D1E37F34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02654"/>
              </p:ext>
            </p:extLst>
          </p:nvPr>
        </p:nvGraphicFramePr>
        <p:xfrm>
          <a:off x="493203" y="19918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87CDC1B-6928-461C-94AC-46A9BA262EE5}"/>
              </a:ext>
            </a:extLst>
          </p:cNvPr>
          <p:cNvSpPr txBox="1"/>
          <p:nvPr/>
        </p:nvSpPr>
        <p:spPr>
          <a:xfrm>
            <a:off x="611560" y="4802166"/>
            <a:ext cx="811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Através da interpretação gráfica do Fator de Compressão </a:t>
            </a:r>
            <a:r>
              <a:rPr lang="pt-PT" sz="1600" i="1" dirty="0"/>
              <a:t>CMP</a:t>
            </a:r>
            <a:r>
              <a:rPr lang="pt-PT" sz="1600" dirty="0"/>
              <a:t>, podemos observar dois picos correspondentes ás gerações </a:t>
            </a:r>
            <a:r>
              <a:rPr lang="pt-PT" sz="1600" b="1" dirty="0"/>
              <a:t>8</a:t>
            </a:r>
            <a:r>
              <a:rPr lang="pt-PT" sz="1600" dirty="0"/>
              <a:t> e </a:t>
            </a:r>
            <a:r>
              <a:rPr lang="pt-PT" sz="1600" b="1" dirty="0"/>
              <a:t>10</a:t>
            </a:r>
            <a:r>
              <a:rPr lang="pt-PT" sz="1600" dirty="0"/>
              <a:t>, isto é, estas duas gerações são as </a:t>
            </a:r>
            <a:r>
              <a:rPr lang="pt-PT" sz="1600" b="1" dirty="0"/>
              <a:t>mais balanceadas em termos de Taxa de Compressão e Tempo Total de Compressão/Descompressão</a:t>
            </a:r>
            <a:r>
              <a:rPr lang="pt-PT" sz="1600" dirty="0"/>
              <a:t>.</a:t>
            </a:r>
            <a:endParaRPr lang="pt-PT" sz="1600" b="1" dirty="0"/>
          </a:p>
          <a:p>
            <a:endParaRPr lang="pt-PT" sz="1600" i="1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0D1F0B9A-5DA7-4815-BE0D-515B7238DC57}"/>
              </a:ext>
            </a:extLst>
          </p:cNvPr>
          <p:cNvSpPr/>
          <p:nvPr/>
        </p:nvSpPr>
        <p:spPr>
          <a:xfrm rot="20641103">
            <a:off x="5985045" y="1076090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E5C287F9-7B45-48E2-9C60-304032C6EEE5}"/>
              </a:ext>
            </a:extLst>
          </p:cNvPr>
          <p:cNvSpPr/>
          <p:nvPr/>
        </p:nvSpPr>
        <p:spPr>
          <a:xfrm rot="2302012">
            <a:off x="7197579" y="1124743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</p:spTree>
    <p:extLst>
      <p:ext uri="{BB962C8B-B14F-4D97-AF65-F5344CB8AC3E}">
        <p14:creationId xmlns:p14="http://schemas.microsoft.com/office/powerpoint/2010/main" val="6618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10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</p:spTree>
    <p:extLst>
      <p:ext uri="{BB962C8B-B14F-4D97-AF65-F5344CB8AC3E}">
        <p14:creationId xmlns:p14="http://schemas.microsoft.com/office/powerpoint/2010/main" val="10500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28D4-D061-4A19-8DEE-F0FDBE55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0D12B4-E406-4B2D-8F05-FB70C750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4E549F-37BB-462C-9B24-6484F97E87C8}"/>
              </a:ext>
            </a:extLst>
          </p:cNvPr>
          <p:cNvSpPr/>
          <p:nvPr/>
        </p:nvSpPr>
        <p:spPr>
          <a:xfrm>
            <a:off x="683568" y="1700808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Sub</a:t>
            </a:r>
            <a:endParaRPr lang="pt-PT" sz="2000" b="1" i="1" dirty="0"/>
          </a:p>
          <a:p>
            <a:pPr algn="ctr"/>
            <a:endParaRPr lang="pt-PT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anterior/posterior.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BA5E0F-99FB-445A-9A33-3AF22D256248}"/>
              </a:ext>
            </a:extLst>
          </p:cNvPr>
          <p:cNvSpPr/>
          <p:nvPr/>
        </p:nvSpPr>
        <p:spPr>
          <a:xfrm>
            <a:off x="683568" y="3107506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Up</a:t>
            </a:r>
            <a:endParaRPr lang="pt-PT" sz="2000" b="1" i="1" dirty="0"/>
          </a:p>
          <a:p>
            <a:pPr algn="ctr"/>
            <a:endParaRPr lang="pt-PT" sz="2000" b="1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de cima.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31B7CD-1914-4389-A1FF-0C88C4EF43EC}"/>
              </a:ext>
            </a:extLst>
          </p:cNvPr>
          <p:cNvSpPr/>
          <p:nvPr/>
        </p:nvSpPr>
        <p:spPr>
          <a:xfrm>
            <a:off x="683568" y="4514204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Algoritmo </a:t>
            </a:r>
            <a:r>
              <a:rPr lang="pt-PT" sz="2000" b="1" i="1" dirty="0"/>
              <a:t>LZMA</a:t>
            </a:r>
          </a:p>
          <a:p>
            <a:pPr algn="ctr"/>
            <a:endParaRPr lang="pt-PT" sz="2000" b="1" i="1" dirty="0"/>
          </a:p>
          <a:p>
            <a:pPr algn="ctr"/>
            <a:r>
              <a:rPr lang="pt-PT" i="1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ersão melhorada 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LZ-77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que utiliza um codificador aritmético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34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4CB9-E063-4057-8F42-75AA22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Comparação do </a:t>
            </a:r>
            <a:r>
              <a:rPr lang="pt-PT" i="1" dirty="0" err="1"/>
              <a:t>Cmp</a:t>
            </a:r>
            <a:r>
              <a:rPr lang="pt-PT" dirty="0"/>
              <a:t> geração 10</a:t>
            </a:r>
            <a:br>
              <a:rPr lang="pt-PT" dirty="0"/>
            </a:br>
            <a:r>
              <a:rPr lang="pt-PT" dirty="0"/>
              <a:t>com os outros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D54EA5-42AA-4D3C-9345-E8ADD30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769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F1769B30-170E-4C01-97F9-B5AB4D72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110617"/>
              </p:ext>
            </p:extLst>
          </p:nvPr>
        </p:nvGraphicFramePr>
        <p:xfrm>
          <a:off x="457200" y="7647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6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F54970B-912B-446C-B64A-D4BF82579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962811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1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8794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 – Tamanho dos ficheiros após compressão (MB)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F1C3C96A-7EA7-448A-95DC-E8C96553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74184"/>
              </p:ext>
            </p:extLst>
          </p:nvPr>
        </p:nvGraphicFramePr>
        <p:xfrm>
          <a:off x="457200" y="202148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D3EDC28-4E6B-40B4-B811-4ACE3E528CEB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DD25B7-919E-4EC9-A3A3-1B6A92C82AC8}"/>
              </a:ext>
            </a:extLst>
          </p:cNvPr>
          <p:cNvSpPr txBox="1"/>
          <p:nvPr/>
        </p:nvSpPr>
        <p:spPr>
          <a:xfrm>
            <a:off x="8100392" y="39325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C7190-A430-4B23-A1EF-9FDDA2D6F729}"/>
              </a:ext>
            </a:extLst>
          </p:cNvPr>
          <p:cNvSpPr txBox="1"/>
          <p:nvPr/>
        </p:nvSpPr>
        <p:spPr>
          <a:xfrm>
            <a:off x="8100392" y="413025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5A858-BD73-44C6-B9C4-D6704478D5A6}"/>
              </a:ext>
            </a:extLst>
          </p:cNvPr>
          <p:cNvSpPr txBox="1"/>
          <p:nvPr/>
        </p:nvSpPr>
        <p:spPr>
          <a:xfrm>
            <a:off x="8100392" y="43303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0BCB2C2-B3D7-42A7-BBEB-DA1DF190E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271480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2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621508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 – Tempo de compressão (segundos)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70344C-C64C-4E8A-867A-FD892E0C29DD}"/>
              </a:ext>
            </a:extLst>
          </p:cNvPr>
          <p:cNvSpPr txBox="1"/>
          <p:nvPr/>
        </p:nvSpPr>
        <p:spPr>
          <a:xfrm>
            <a:off x="8100392" y="4221088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D179913A-1725-433B-9FA5-D9223E6D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94937"/>
              </p:ext>
            </p:extLst>
          </p:nvPr>
        </p:nvGraphicFramePr>
        <p:xfrm>
          <a:off x="457200" y="273586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25EB4B5-7E3B-430B-94D6-44507A08ABBF}"/>
              </a:ext>
            </a:extLst>
          </p:cNvPr>
          <p:cNvSpPr txBox="1"/>
          <p:nvPr/>
        </p:nvSpPr>
        <p:spPr>
          <a:xfrm>
            <a:off x="8100392" y="384268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EDFA8F-4109-44B8-A4F9-F9C3EDD6C6F9}"/>
              </a:ext>
            </a:extLst>
          </p:cNvPr>
          <p:cNvSpPr txBox="1"/>
          <p:nvPr/>
        </p:nvSpPr>
        <p:spPr>
          <a:xfrm>
            <a:off x="8100392" y="402103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47C280-ED3B-43B6-B433-85A10ADEDF8B}"/>
              </a:ext>
            </a:extLst>
          </p:cNvPr>
          <p:cNvSpPr txBox="1"/>
          <p:nvPr/>
        </p:nvSpPr>
        <p:spPr>
          <a:xfrm>
            <a:off x="8100392" y="439943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7422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3 – Tempo de descompressão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5FF8952-2B9F-44EA-A47C-E51E4577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18342"/>
              </p:ext>
            </p:extLst>
          </p:nvPr>
        </p:nvGraphicFramePr>
        <p:xfrm>
          <a:off x="457200" y="20437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87D22F3-8904-4BF0-BF8D-89C9EBBF6149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F57BEC-B2B0-40E6-A38F-DA55273CBC1F}"/>
              </a:ext>
            </a:extLst>
          </p:cNvPr>
          <p:cNvSpPr txBox="1"/>
          <p:nvPr/>
        </p:nvSpPr>
        <p:spPr>
          <a:xfrm>
            <a:off x="8100392" y="399250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46E122-B446-4C67-ABD0-5C14CB906ACF}"/>
              </a:ext>
            </a:extLst>
          </p:cNvPr>
          <p:cNvSpPr txBox="1"/>
          <p:nvPr/>
        </p:nvSpPr>
        <p:spPr>
          <a:xfrm>
            <a:off x="8100392" y="415795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159E3-F126-45B3-8F7F-E0F906111C4B}"/>
              </a:ext>
            </a:extLst>
          </p:cNvPr>
          <p:cNvSpPr txBox="1"/>
          <p:nvPr/>
        </p:nvSpPr>
        <p:spPr>
          <a:xfrm>
            <a:off x="8100392" y="433444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310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4 – Tempo total (segundos)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7634EFC6-9C86-4CE8-A64E-64BAD93FAF91}"/>
              </a:ext>
            </a:extLst>
          </p:cNvPr>
          <p:cNvSpPr txBox="1"/>
          <p:nvPr/>
        </p:nvSpPr>
        <p:spPr>
          <a:xfrm>
            <a:off x="8100392" y="429309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D02754CF-C562-4B92-807F-B2CA86C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88895"/>
              </p:ext>
            </p:extLst>
          </p:nvPr>
        </p:nvGraphicFramePr>
        <p:xfrm>
          <a:off x="457200" y="202148"/>
          <a:ext cx="829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3C07F-1FFD-4BDF-8711-46FA3346BDFA}"/>
              </a:ext>
            </a:extLst>
          </p:cNvPr>
          <p:cNvSpPr txBox="1"/>
          <p:nvPr/>
        </p:nvSpPr>
        <p:spPr>
          <a:xfrm>
            <a:off x="8099878" y="410813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88401D-41FB-4EFF-89AD-97E8AE3563D0}"/>
              </a:ext>
            </a:extLst>
          </p:cNvPr>
          <p:cNvSpPr txBox="1"/>
          <p:nvPr/>
        </p:nvSpPr>
        <p:spPr>
          <a:xfrm>
            <a:off x="8099878" y="39272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D704DD-A4C4-48F4-80BF-8720058823E0}"/>
              </a:ext>
            </a:extLst>
          </p:cNvPr>
          <p:cNvSpPr txBox="1"/>
          <p:nvPr/>
        </p:nvSpPr>
        <p:spPr>
          <a:xfrm>
            <a:off x="8108302" y="374431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5 – Taxa de compressão (%)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2368EF70-BFD1-4DDA-94F1-FEB9683AA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36835"/>
              </p:ext>
            </p:extLst>
          </p:nvPr>
        </p:nvGraphicFramePr>
        <p:xfrm>
          <a:off x="457200" y="202148"/>
          <a:ext cx="833712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35EF83-5C94-4326-89C4-AF4839F4375B}"/>
              </a:ext>
            </a:extLst>
          </p:cNvPr>
          <p:cNvSpPr txBox="1"/>
          <p:nvPr/>
        </p:nvSpPr>
        <p:spPr>
          <a:xfrm>
            <a:off x="8174610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DB4884-DFFB-4DCD-8DB0-C21A204B1739}"/>
              </a:ext>
            </a:extLst>
          </p:cNvPr>
          <p:cNvSpPr txBox="1"/>
          <p:nvPr/>
        </p:nvSpPr>
        <p:spPr>
          <a:xfrm>
            <a:off x="8174610" y="398909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A79EAC-5F2C-4772-994B-014EBEDB0E87}"/>
              </a:ext>
            </a:extLst>
          </p:cNvPr>
          <p:cNvSpPr txBox="1"/>
          <p:nvPr/>
        </p:nvSpPr>
        <p:spPr>
          <a:xfrm>
            <a:off x="8173806" y="4354391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32B7E93-6041-44AC-BAA7-59C9D3ED44C6}"/>
              </a:ext>
            </a:extLst>
          </p:cNvPr>
          <p:cNvSpPr txBox="1"/>
          <p:nvPr/>
        </p:nvSpPr>
        <p:spPr>
          <a:xfrm>
            <a:off x="8173806" y="4154336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488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6 – Entropia (bits)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8780E141-24CE-4156-916E-834FA8329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72448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85918" y="628652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7 – Tamanho dos ficheiros após compressão CMP (MB)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251F279-45CA-49E0-8EBB-A3643B35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3401"/>
              </p:ext>
            </p:extLst>
          </p:nvPr>
        </p:nvGraphicFramePr>
        <p:xfrm>
          <a:off x="463286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1508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8 – Tempo de 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5A9E22EA-D002-4787-9FD1-7A5296704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316651"/>
              </p:ext>
            </p:extLst>
          </p:nvPr>
        </p:nvGraphicFramePr>
        <p:xfrm>
          <a:off x="457200" y="27358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403</Words>
  <Application>Microsoft Office PowerPoint</Application>
  <PresentationFormat>Apresentação no Ecrã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Tema do Office</vt:lpstr>
      <vt:lpstr>CODEC não destrutivo para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Geração 8</vt:lpstr>
      <vt:lpstr>Geração 10</vt:lpstr>
      <vt:lpstr>Apresentação do PowerPoint</vt:lpstr>
      <vt:lpstr>Comparação do Cmp geração 10 com os outros algoritmos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Admin</dc:creator>
  <cp:lastModifiedBy>jose silva</cp:lastModifiedBy>
  <cp:revision>22</cp:revision>
  <dcterms:created xsi:type="dcterms:W3CDTF">2020-12-23T00:05:04Z</dcterms:created>
  <dcterms:modified xsi:type="dcterms:W3CDTF">2020-12-23T16:55:38Z</dcterms:modified>
</cp:coreProperties>
</file>