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aret" panose="020B0604020202020204" charset="0"/>
      <p:regular r:id="rId15"/>
    </p:embeddedFont>
    <p:embeddedFont>
      <p:font typeface="Garet Bold" panose="020B0604020202020204" charset="0"/>
      <p:regular r:id="rId16"/>
    </p:embeddedFont>
    <p:embeddedFont>
      <p:font typeface="Montserrat Classic" panose="020B0604020202020204" charset="0"/>
      <p:regular r:id="rId17"/>
    </p:embeddedFont>
    <p:embeddedFont>
      <p:font typeface="Montserrat Classic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51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95888" y="3545816"/>
            <a:ext cx="8467010" cy="55340"/>
            <a:chOff x="0" y="0"/>
            <a:chExt cx="1919122" cy="125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9122" cy="12543"/>
            </a:xfrm>
            <a:custGeom>
              <a:avLst/>
              <a:gdLst/>
              <a:ahLst/>
              <a:cxnLst/>
              <a:rect l="l" t="t" r="r" b="b"/>
              <a:pathLst>
                <a:path w="1919122" h="12543">
                  <a:moveTo>
                    <a:pt x="0" y="0"/>
                  </a:moveTo>
                  <a:lnTo>
                    <a:pt x="1919122" y="0"/>
                  </a:lnTo>
                  <a:lnTo>
                    <a:pt x="1919122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EE7F1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54145" y="7886717"/>
            <a:ext cx="1937374" cy="1961186"/>
            <a:chOff x="0" y="0"/>
            <a:chExt cx="2583165" cy="2614915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2551415"/>
              <a:ext cx="2583165" cy="63500"/>
              <a:chOff x="0" y="0"/>
              <a:chExt cx="510255" cy="1254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10255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510255" h="12543">
                    <a:moveTo>
                      <a:pt x="0" y="0"/>
                    </a:moveTo>
                    <a:lnTo>
                      <a:pt x="510255" y="0"/>
                    </a:lnTo>
                    <a:lnTo>
                      <a:pt x="510255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EE7F1A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5400000">
              <a:off x="-1259833" y="1259833"/>
              <a:ext cx="2583165" cy="63500"/>
              <a:chOff x="0" y="0"/>
              <a:chExt cx="510255" cy="1254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10255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510255" h="12543">
                    <a:moveTo>
                      <a:pt x="0" y="0"/>
                    </a:moveTo>
                    <a:lnTo>
                      <a:pt x="510255" y="0"/>
                    </a:lnTo>
                    <a:lnTo>
                      <a:pt x="510255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EE7F1A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-10800000">
            <a:off x="15880019" y="340937"/>
            <a:ext cx="1937374" cy="1961186"/>
            <a:chOff x="0" y="0"/>
            <a:chExt cx="2583165" cy="2614915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2551415"/>
              <a:ext cx="2583165" cy="63500"/>
              <a:chOff x="0" y="0"/>
              <a:chExt cx="510255" cy="12543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510255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510255" h="12543">
                    <a:moveTo>
                      <a:pt x="0" y="0"/>
                    </a:moveTo>
                    <a:lnTo>
                      <a:pt x="510255" y="0"/>
                    </a:lnTo>
                    <a:lnTo>
                      <a:pt x="510255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EE7F1A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5400000">
              <a:off x="-1259833" y="1259833"/>
              <a:ext cx="2583165" cy="63500"/>
              <a:chOff x="0" y="0"/>
              <a:chExt cx="510255" cy="12543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510255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510255" h="12543">
                    <a:moveTo>
                      <a:pt x="0" y="0"/>
                    </a:moveTo>
                    <a:lnTo>
                      <a:pt x="510255" y="0"/>
                    </a:lnTo>
                    <a:lnTo>
                      <a:pt x="510255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EE7F1A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19" name="Group 19"/>
          <p:cNvGrpSpPr/>
          <p:nvPr/>
        </p:nvGrpSpPr>
        <p:grpSpPr>
          <a:xfrm>
            <a:off x="2141311" y="2527113"/>
            <a:ext cx="3873871" cy="5232774"/>
            <a:chOff x="0" y="0"/>
            <a:chExt cx="5165161" cy="6977033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2"/>
            <a:srcRect r="52470"/>
            <a:stretch>
              <a:fillRect/>
            </a:stretch>
          </p:blipFill>
          <p:spPr>
            <a:xfrm>
              <a:off x="1207093" y="0"/>
              <a:ext cx="2750975" cy="2635905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2"/>
            <a:srcRect l="46877"/>
            <a:stretch>
              <a:fillRect/>
            </a:stretch>
          </p:blipFill>
          <p:spPr>
            <a:xfrm>
              <a:off x="0" y="2548948"/>
              <a:ext cx="5165161" cy="4428085"/>
            </a:xfrm>
            <a:prstGeom prst="rect">
              <a:avLst/>
            </a:prstGeom>
          </p:spPr>
        </p:pic>
      </p:grpSp>
      <p:sp>
        <p:nvSpPr>
          <p:cNvPr id="22" name="TextBox 22"/>
          <p:cNvSpPr txBox="1"/>
          <p:nvPr/>
        </p:nvSpPr>
        <p:spPr>
          <a:xfrm>
            <a:off x="7695912" y="2586991"/>
            <a:ext cx="8466963" cy="8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39"/>
              </a:lnSpc>
            </a:pPr>
            <a:r>
              <a:rPr lang="en-US" sz="4670">
                <a:solidFill>
                  <a:srgbClr val="EE7F1A"/>
                </a:solidFill>
                <a:latin typeface="Garet Bold"/>
              </a:rPr>
              <a:t>Capstone Project Approval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695888" y="3891269"/>
            <a:ext cx="8466963" cy="3713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10"/>
              </a:lnSpc>
            </a:pPr>
            <a:r>
              <a:rPr lang="en-US" sz="3221">
                <a:solidFill>
                  <a:srgbClr val="000000"/>
                </a:solidFill>
                <a:latin typeface="Garet Bold"/>
              </a:rPr>
              <a:t>Project Title:</a:t>
            </a:r>
            <a:r>
              <a:rPr lang="en-US" sz="3221">
                <a:solidFill>
                  <a:srgbClr val="000000"/>
                </a:solidFill>
                <a:latin typeface="Garet"/>
              </a:rPr>
              <a:t> Using Digital Twinning to enhance Human-Robot Collaboration with augmented reality</a:t>
            </a:r>
          </a:p>
          <a:p>
            <a:pPr algn="just">
              <a:lnSpc>
                <a:spcPts val="4510"/>
              </a:lnSpc>
            </a:pPr>
            <a:r>
              <a:rPr lang="en-US" sz="3221">
                <a:solidFill>
                  <a:srgbClr val="000000"/>
                </a:solidFill>
                <a:latin typeface="Garet Bold"/>
              </a:rPr>
              <a:t>Project ID:</a:t>
            </a:r>
            <a:r>
              <a:rPr lang="en-US" sz="3221">
                <a:solidFill>
                  <a:srgbClr val="000000"/>
                </a:solidFill>
                <a:latin typeface="Garet"/>
              </a:rPr>
              <a:t> PW23_AKP_02</a:t>
            </a:r>
          </a:p>
          <a:p>
            <a:pPr algn="just">
              <a:lnSpc>
                <a:spcPts val="4510"/>
              </a:lnSpc>
            </a:pPr>
            <a:r>
              <a:rPr lang="en-US" sz="3221">
                <a:solidFill>
                  <a:srgbClr val="000000"/>
                </a:solidFill>
                <a:latin typeface="Garet Bold"/>
              </a:rPr>
              <a:t>Project Guide: </a:t>
            </a:r>
            <a:r>
              <a:rPr lang="en-US" sz="3221">
                <a:solidFill>
                  <a:srgbClr val="000000"/>
                </a:solidFill>
                <a:latin typeface="Garet"/>
              </a:rPr>
              <a:t>Dr.Ashok Kumar Patil</a:t>
            </a:r>
          </a:p>
          <a:p>
            <a:pPr algn="just">
              <a:lnSpc>
                <a:spcPts val="4510"/>
              </a:lnSpc>
            </a:pPr>
            <a:r>
              <a:rPr lang="en-US" sz="3221">
                <a:solidFill>
                  <a:srgbClr val="000000"/>
                </a:solidFill>
                <a:latin typeface="Garet Bold"/>
              </a:rPr>
              <a:t>Project Team:</a:t>
            </a:r>
            <a:r>
              <a:rPr lang="en-US" sz="3221">
                <a:solidFill>
                  <a:srgbClr val="000000"/>
                </a:solidFill>
                <a:latin typeface="Garet"/>
              </a:rPr>
              <a:t> 2_7_158_237</a:t>
            </a:r>
          </a:p>
          <a:p>
            <a:pPr>
              <a:lnSpc>
                <a:spcPts val="2460"/>
              </a:lnSpc>
            </a:pPr>
            <a:endParaRPr lang="en-US" sz="3221">
              <a:solidFill>
                <a:srgbClr val="000000"/>
              </a:solidFill>
              <a:latin typeface="Gare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118950" y="761681"/>
            <a:ext cx="2377336" cy="108268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2112616"/>
            <a:ext cx="14504782" cy="47625"/>
            <a:chOff x="0" y="0"/>
            <a:chExt cx="3820189" cy="1254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20189" cy="12543"/>
            </a:xfrm>
            <a:custGeom>
              <a:avLst/>
              <a:gdLst/>
              <a:ahLst/>
              <a:cxnLst/>
              <a:rect l="l" t="t" r="r" b="b"/>
              <a:pathLst>
                <a:path w="3820189" h="12543">
                  <a:moveTo>
                    <a:pt x="0" y="0"/>
                  </a:moveTo>
                  <a:lnTo>
                    <a:pt x="3820189" y="0"/>
                  </a:lnTo>
                  <a:lnTo>
                    <a:pt x="3820189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EE7F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1023309"/>
            <a:ext cx="2933700" cy="821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>
                <a:solidFill>
                  <a:srgbClr val="EE7F1A"/>
                </a:solidFill>
                <a:latin typeface="Garet Bold"/>
              </a:rPr>
              <a:t>Outline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145137"/>
            <a:ext cx="8714631" cy="3559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Problem Statement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Scope and Feasibility study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Applications/Use cases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Expected Deliverables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Capstone (Phase-I &amp; Phase-II) Project Timeline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Any other information</a:t>
            </a:r>
          </a:p>
          <a:p>
            <a:pPr>
              <a:lnSpc>
                <a:spcPts val="4824"/>
              </a:lnSpc>
            </a:pPr>
            <a:endParaRPr lang="en-US" sz="2799">
              <a:solidFill>
                <a:srgbClr val="000000"/>
              </a:solidFill>
              <a:latin typeface="Montserrat Class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118950" y="761681"/>
            <a:ext cx="2377336" cy="108268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2112616"/>
            <a:ext cx="14504782" cy="47625"/>
            <a:chOff x="0" y="0"/>
            <a:chExt cx="3820189" cy="1254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20189" cy="12543"/>
            </a:xfrm>
            <a:custGeom>
              <a:avLst/>
              <a:gdLst/>
              <a:ahLst/>
              <a:cxnLst/>
              <a:rect l="l" t="t" r="r" b="b"/>
              <a:pathLst>
                <a:path w="3820189" h="12543">
                  <a:moveTo>
                    <a:pt x="0" y="0"/>
                  </a:moveTo>
                  <a:lnTo>
                    <a:pt x="3820189" y="0"/>
                  </a:lnTo>
                  <a:lnTo>
                    <a:pt x="3820189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EE7F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62605" y="6704364"/>
            <a:ext cx="4156345" cy="276916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612098" y="6704364"/>
            <a:ext cx="4156345" cy="2769165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1023309"/>
            <a:ext cx="6308824" cy="166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EE7F1A"/>
                </a:solidFill>
                <a:latin typeface="Garet Bold"/>
              </a:rPr>
              <a:t>Problem Statement</a:t>
            </a:r>
          </a:p>
          <a:p>
            <a:pPr>
              <a:lnSpc>
                <a:spcPts val="6719"/>
              </a:lnSpc>
            </a:pPr>
            <a:endParaRPr lang="en-US" sz="4800">
              <a:solidFill>
                <a:srgbClr val="EE7F1A"/>
              </a:solidFill>
              <a:latin typeface="Garet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3145137"/>
            <a:ext cx="14681149" cy="3559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Developing an AR/VR tool which can be used to enhance industrial robotics. 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A digital twin of the robot is made and simulated to run on an AR/VR interface.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Montserrat Classic"/>
            </a:endParaRP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The physical robot functions the same way as the digital twin and thus the AR/VR tool can be used to control it.</a:t>
            </a:r>
          </a:p>
          <a:p>
            <a:pPr>
              <a:lnSpc>
                <a:spcPts val="4824"/>
              </a:lnSpc>
            </a:pPr>
            <a:endParaRPr lang="en-US" sz="2799">
              <a:solidFill>
                <a:srgbClr val="000000"/>
              </a:solidFill>
              <a:latin typeface="Montserrat Classic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15005" y="6856764"/>
            <a:ext cx="4156345" cy="276916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764498" y="6856764"/>
            <a:ext cx="4156345" cy="27691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118950" y="761681"/>
            <a:ext cx="2377336" cy="108268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2112616"/>
            <a:ext cx="14504782" cy="47625"/>
            <a:chOff x="0" y="0"/>
            <a:chExt cx="3820189" cy="1254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20189" cy="12543"/>
            </a:xfrm>
            <a:custGeom>
              <a:avLst/>
              <a:gdLst/>
              <a:ahLst/>
              <a:cxnLst/>
              <a:rect l="l" t="t" r="r" b="b"/>
              <a:pathLst>
                <a:path w="3820189" h="12543">
                  <a:moveTo>
                    <a:pt x="0" y="0"/>
                  </a:moveTo>
                  <a:lnTo>
                    <a:pt x="3820189" y="0"/>
                  </a:lnTo>
                  <a:lnTo>
                    <a:pt x="3820189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EE7F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1023309"/>
            <a:ext cx="8770441" cy="166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EE7F1A"/>
                </a:solidFill>
                <a:latin typeface="Garet Bold"/>
              </a:rPr>
              <a:t>Scope and Feasibility study</a:t>
            </a:r>
          </a:p>
          <a:p>
            <a:pPr>
              <a:lnSpc>
                <a:spcPts val="6719"/>
              </a:lnSpc>
            </a:pPr>
            <a:endParaRPr lang="en-US" sz="4800">
              <a:solidFill>
                <a:srgbClr val="EE7F1A"/>
              </a:solidFill>
              <a:latin typeface="Garet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3125218"/>
            <a:ext cx="12075084" cy="4773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Montserrat Classic Bold"/>
              </a:rPr>
              <a:t>Scope: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 Classic"/>
              </a:rPr>
              <a:t>Real-time monitoring and control of robotic systems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 Classic"/>
              </a:rPr>
              <a:t>Predictive Remote maintenance, optimization and programming of operations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 Classic"/>
              </a:rPr>
              <a:t>Virtual prototyping and training of robotic systems</a:t>
            </a:r>
          </a:p>
          <a:p>
            <a:pPr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Montserrat Classic Bold"/>
              </a:rPr>
              <a:t>Feasibility: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 Classic"/>
              </a:rPr>
              <a:t>Advancements in sensor technology and data analytics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 Classic"/>
              </a:rPr>
              <a:t>Development of powerful simulation and modelling software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 Classic"/>
              </a:rPr>
              <a:t>Integration with Industry 4.0 and IoT platforms</a:t>
            </a:r>
          </a:p>
          <a:p>
            <a:pPr>
              <a:lnSpc>
                <a:spcPts val="4824"/>
              </a:lnSpc>
            </a:pPr>
            <a:endParaRPr lang="en-US" sz="2400">
              <a:solidFill>
                <a:srgbClr val="000000"/>
              </a:solidFill>
              <a:latin typeface="Montserrat Class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118950" y="761681"/>
            <a:ext cx="2377336" cy="108268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2112616"/>
            <a:ext cx="14504782" cy="47625"/>
            <a:chOff x="0" y="0"/>
            <a:chExt cx="3820189" cy="1254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20189" cy="12543"/>
            </a:xfrm>
            <a:custGeom>
              <a:avLst/>
              <a:gdLst/>
              <a:ahLst/>
              <a:cxnLst/>
              <a:rect l="l" t="t" r="r" b="b"/>
              <a:pathLst>
                <a:path w="3820189" h="12543">
                  <a:moveTo>
                    <a:pt x="0" y="0"/>
                  </a:moveTo>
                  <a:lnTo>
                    <a:pt x="3820189" y="0"/>
                  </a:lnTo>
                  <a:lnTo>
                    <a:pt x="3820189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EE7F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2920689"/>
            <a:ext cx="16230600" cy="3749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 Bold"/>
              </a:rPr>
              <a:t>Training and simulation:</a:t>
            </a:r>
            <a:r>
              <a:rPr lang="en-US" sz="2400">
                <a:solidFill>
                  <a:srgbClr val="000000"/>
                </a:solidFill>
                <a:latin typeface="Garet"/>
              </a:rPr>
              <a:t> Virtualisation of the robot means we can simulate scenarios and conditions on the robot and train its behaviour. </a:t>
            </a:r>
          </a:p>
          <a:p>
            <a:pPr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Garet"/>
            </a:endParaRP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 Bold"/>
              </a:rPr>
              <a:t>Remote control and programming:</a:t>
            </a:r>
            <a:r>
              <a:rPr lang="en-US" sz="2400">
                <a:solidFill>
                  <a:srgbClr val="000000"/>
                </a:solidFill>
                <a:latin typeface="Garet"/>
              </a:rPr>
              <a:t> The digital twin can be programmed and controlled virtually, which will reflect its real world movements, and can be done remotely</a:t>
            </a:r>
          </a:p>
          <a:p>
            <a:pPr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Garet"/>
            </a:endParaRP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 Bold"/>
              </a:rPr>
              <a:t>Monitoring:</a:t>
            </a:r>
            <a:r>
              <a:rPr lang="en-US" sz="2400">
                <a:solidFill>
                  <a:srgbClr val="000000"/>
                </a:solidFill>
                <a:latin typeface="Garet"/>
              </a:rPr>
              <a:t> The digital twin receives data from the robot which allows for accurate real time monitoring.</a:t>
            </a:r>
          </a:p>
          <a:p>
            <a:pPr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Garet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 r="4281"/>
          <a:stretch>
            <a:fillRect/>
          </a:stretch>
        </p:blipFill>
        <p:spPr>
          <a:xfrm>
            <a:off x="1028700" y="6737469"/>
            <a:ext cx="6223691" cy="252083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602875" y="6737469"/>
            <a:ext cx="6135158" cy="2532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8700" y="1023309"/>
            <a:ext cx="7583537" cy="166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EE7F1A"/>
                </a:solidFill>
                <a:latin typeface="Garet Bold"/>
              </a:rPr>
              <a:t>Applications/Use cases</a:t>
            </a:r>
          </a:p>
          <a:p>
            <a:pPr>
              <a:lnSpc>
                <a:spcPts val="6719"/>
              </a:lnSpc>
            </a:pPr>
            <a:endParaRPr lang="en-US" sz="4800">
              <a:solidFill>
                <a:srgbClr val="EE7F1A"/>
              </a:solidFill>
              <a:latin typeface="Garet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118950" y="761681"/>
            <a:ext cx="2377336" cy="108268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2112616"/>
            <a:ext cx="14504782" cy="47625"/>
            <a:chOff x="0" y="0"/>
            <a:chExt cx="3820189" cy="1254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20189" cy="12543"/>
            </a:xfrm>
            <a:custGeom>
              <a:avLst/>
              <a:gdLst/>
              <a:ahLst/>
              <a:cxnLst/>
              <a:rect l="l" t="t" r="r" b="b"/>
              <a:pathLst>
                <a:path w="3820189" h="12543">
                  <a:moveTo>
                    <a:pt x="0" y="0"/>
                  </a:moveTo>
                  <a:lnTo>
                    <a:pt x="3820189" y="0"/>
                  </a:lnTo>
                  <a:lnTo>
                    <a:pt x="3820189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EE7F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1023309"/>
            <a:ext cx="7224415" cy="166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EE7F1A"/>
                </a:solidFill>
                <a:latin typeface="Garet Bold"/>
              </a:rPr>
              <a:t>Expected Deliverables</a:t>
            </a:r>
          </a:p>
          <a:p>
            <a:pPr>
              <a:lnSpc>
                <a:spcPts val="6719"/>
              </a:lnSpc>
            </a:pPr>
            <a:endParaRPr lang="en-US" sz="4800">
              <a:solidFill>
                <a:srgbClr val="EE7F1A"/>
              </a:solidFill>
              <a:latin typeface="Garet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3181351"/>
            <a:ext cx="15278918" cy="2920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 Classic"/>
              </a:rPr>
              <a:t>Building a digital twin which can be operated completely remotely with the virtual twin mimicking the real robot with a high level of accuracy.</a:t>
            </a:r>
          </a:p>
          <a:p>
            <a:pPr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Montserrat Classic"/>
            </a:endParaRP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 Classic"/>
              </a:rPr>
              <a:t>AR/VR platform to view and manipulate the digital twin for Human Robot Collaboration </a:t>
            </a:r>
          </a:p>
          <a:p>
            <a:pPr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Montserrat Classic"/>
            </a:endParaRP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 Classic"/>
              </a:rPr>
              <a:t>Run a training model on the digital twin which will reflect on the real world robot</a:t>
            </a:r>
          </a:p>
          <a:p>
            <a:pPr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Montserrat Class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118950" y="761681"/>
            <a:ext cx="2377336" cy="108268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2112616"/>
            <a:ext cx="14504782" cy="47625"/>
            <a:chOff x="0" y="0"/>
            <a:chExt cx="3820189" cy="1254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20189" cy="12543"/>
            </a:xfrm>
            <a:custGeom>
              <a:avLst/>
              <a:gdLst/>
              <a:ahLst/>
              <a:cxnLst/>
              <a:rect l="l" t="t" r="r" b="b"/>
              <a:pathLst>
                <a:path w="3820189" h="12543">
                  <a:moveTo>
                    <a:pt x="0" y="0"/>
                  </a:moveTo>
                  <a:lnTo>
                    <a:pt x="3820189" y="0"/>
                  </a:lnTo>
                  <a:lnTo>
                    <a:pt x="3820189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EE7F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68728" y="1214120"/>
            <a:ext cx="13436054" cy="1490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20"/>
              </a:lnSpc>
            </a:pPr>
            <a:r>
              <a:rPr lang="en-US" sz="4000" dirty="0">
                <a:solidFill>
                  <a:srgbClr val="EE7F1A"/>
                </a:solidFill>
                <a:latin typeface="Garet Bold"/>
              </a:rPr>
              <a:t>Capstone (Phase-I &amp; Phase-II) Project Timeline</a:t>
            </a:r>
          </a:p>
          <a:p>
            <a:pPr>
              <a:lnSpc>
                <a:spcPts val="6020"/>
              </a:lnSpc>
            </a:pPr>
            <a:endParaRPr lang="en-US" sz="4000" dirty="0">
              <a:solidFill>
                <a:srgbClr val="EE7F1A"/>
              </a:solidFill>
              <a:latin typeface="Garet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3181351"/>
            <a:ext cx="15278918" cy="2501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Montserrat Classic Bold"/>
              </a:rPr>
              <a:t>6th semester:</a:t>
            </a:r>
            <a:r>
              <a:rPr lang="en-US" sz="2400">
                <a:solidFill>
                  <a:srgbClr val="000000"/>
                </a:solidFill>
                <a:latin typeface="Montserrat Classic"/>
              </a:rPr>
              <a:t> Literature surveys, research, academic paper writing, laying groundwork for the interface and complete digital twin.</a:t>
            </a:r>
          </a:p>
          <a:p>
            <a:pPr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Montserrat Classic Bold"/>
              </a:rPr>
              <a:t>7th semester:</a:t>
            </a:r>
            <a:r>
              <a:rPr lang="en-US" sz="2400">
                <a:solidFill>
                  <a:srgbClr val="000000"/>
                </a:solidFill>
                <a:latin typeface="Montserrat Classic"/>
              </a:rPr>
              <a:t> Complete digital twin, virtual simulation, data streaming, training the digital twin, thesis publication. </a:t>
            </a:r>
          </a:p>
          <a:p>
            <a:pPr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Montserrat Classic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83991" y="6101716"/>
            <a:ext cx="14423627" cy="37626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118950" y="761681"/>
            <a:ext cx="2377336" cy="108268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2112616"/>
            <a:ext cx="14504782" cy="47625"/>
            <a:chOff x="0" y="0"/>
            <a:chExt cx="3820189" cy="1254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20189" cy="12543"/>
            </a:xfrm>
            <a:custGeom>
              <a:avLst/>
              <a:gdLst/>
              <a:ahLst/>
              <a:cxnLst/>
              <a:rect l="l" t="t" r="r" b="b"/>
              <a:pathLst>
                <a:path w="3820189" h="12543">
                  <a:moveTo>
                    <a:pt x="0" y="0"/>
                  </a:moveTo>
                  <a:lnTo>
                    <a:pt x="3820189" y="0"/>
                  </a:lnTo>
                  <a:lnTo>
                    <a:pt x="3820189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EE7F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1023309"/>
            <a:ext cx="7120235" cy="166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EE7F1A"/>
                </a:solidFill>
                <a:latin typeface="Garet Bold"/>
              </a:rPr>
              <a:t>Any other information</a:t>
            </a:r>
          </a:p>
          <a:p>
            <a:pPr>
              <a:lnSpc>
                <a:spcPts val="6719"/>
              </a:lnSpc>
            </a:pPr>
            <a:endParaRPr lang="en-US" sz="4800">
              <a:solidFill>
                <a:srgbClr val="EE7F1A"/>
              </a:solidFill>
              <a:latin typeface="Garet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3017501"/>
            <a:ext cx="16005453" cy="5015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Montserrat Classic Bold"/>
              </a:rPr>
              <a:t>Tools and processes: 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 Classic"/>
              </a:rPr>
              <a:t>3D modeling - blender, Unity3D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 Classic"/>
              </a:rPr>
              <a:t>AR platform - Industrial AR tools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 Classic"/>
              </a:rPr>
              <a:t>Robotics- Raspberry pi, ArduinoIDE, ROS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 Classic"/>
              </a:rPr>
              <a:t>Languages- C++, C#, python.   </a:t>
            </a:r>
          </a:p>
          <a:p>
            <a:pPr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Montserrat Classic"/>
            </a:endParaRP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 Classic"/>
              </a:rPr>
              <a:t>Research done -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Montserrat Classic"/>
              </a:rPr>
              <a:t> https://docs.google.com/spreadsheets/d/1Uet7KWej06JfQ50rUx7eLIetOz4LF18dSRvonRCbmfc/edit#gid=0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82836" y="5524500"/>
            <a:ext cx="5121663" cy="48508"/>
            <a:chOff x="0" y="0"/>
            <a:chExt cx="1160870" cy="109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60870" cy="10995"/>
            </a:xfrm>
            <a:custGeom>
              <a:avLst/>
              <a:gdLst/>
              <a:ahLst/>
              <a:cxnLst/>
              <a:rect l="l" t="t" r="r" b="b"/>
              <a:pathLst>
                <a:path w="1160870" h="10995">
                  <a:moveTo>
                    <a:pt x="0" y="0"/>
                  </a:moveTo>
                  <a:lnTo>
                    <a:pt x="1160870" y="0"/>
                  </a:lnTo>
                  <a:lnTo>
                    <a:pt x="1160870" y="10995"/>
                  </a:lnTo>
                  <a:lnTo>
                    <a:pt x="0" y="10995"/>
                  </a:lnTo>
                  <a:close/>
                </a:path>
              </a:pathLst>
            </a:custGeom>
            <a:solidFill>
              <a:srgbClr val="EE7F1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54145" y="7886717"/>
            <a:ext cx="1937374" cy="1961186"/>
            <a:chOff x="0" y="0"/>
            <a:chExt cx="2583165" cy="2614915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2551415"/>
              <a:ext cx="2583165" cy="63500"/>
              <a:chOff x="0" y="0"/>
              <a:chExt cx="510255" cy="1254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10255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510255" h="12543">
                    <a:moveTo>
                      <a:pt x="0" y="0"/>
                    </a:moveTo>
                    <a:lnTo>
                      <a:pt x="510255" y="0"/>
                    </a:lnTo>
                    <a:lnTo>
                      <a:pt x="510255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EE7F1A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5400000">
              <a:off x="-1259833" y="1259833"/>
              <a:ext cx="2583165" cy="63500"/>
              <a:chOff x="0" y="0"/>
              <a:chExt cx="510255" cy="1254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10255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510255" h="12543">
                    <a:moveTo>
                      <a:pt x="0" y="0"/>
                    </a:moveTo>
                    <a:lnTo>
                      <a:pt x="510255" y="0"/>
                    </a:lnTo>
                    <a:lnTo>
                      <a:pt x="510255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EE7F1A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-10800000">
            <a:off x="15880019" y="340937"/>
            <a:ext cx="1937374" cy="1961186"/>
            <a:chOff x="0" y="0"/>
            <a:chExt cx="2583165" cy="2614915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2551415"/>
              <a:ext cx="2583165" cy="63500"/>
              <a:chOff x="0" y="0"/>
              <a:chExt cx="510255" cy="12543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510255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510255" h="12543">
                    <a:moveTo>
                      <a:pt x="0" y="0"/>
                    </a:moveTo>
                    <a:lnTo>
                      <a:pt x="510255" y="0"/>
                    </a:lnTo>
                    <a:lnTo>
                      <a:pt x="510255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EE7F1A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5400000">
              <a:off x="-1259833" y="1259833"/>
              <a:ext cx="2583165" cy="63500"/>
              <a:chOff x="0" y="0"/>
              <a:chExt cx="510255" cy="12543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510255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510255" h="12543">
                    <a:moveTo>
                      <a:pt x="0" y="0"/>
                    </a:moveTo>
                    <a:lnTo>
                      <a:pt x="510255" y="0"/>
                    </a:lnTo>
                    <a:lnTo>
                      <a:pt x="510255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EE7F1A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19" name="Group 19"/>
          <p:cNvGrpSpPr/>
          <p:nvPr/>
        </p:nvGrpSpPr>
        <p:grpSpPr>
          <a:xfrm>
            <a:off x="3221457" y="2400500"/>
            <a:ext cx="3873871" cy="5232774"/>
            <a:chOff x="0" y="0"/>
            <a:chExt cx="5165161" cy="6977033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2"/>
            <a:srcRect r="52470"/>
            <a:stretch>
              <a:fillRect/>
            </a:stretch>
          </p:blipFill>
          <p:spPr>
            <a:xfrm>
              <a:off x="1207093" y="0"/>
              <a:ext cx="2750975" cy="2635905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2"/>
            <a:srcRect l="46877"/>
            <a:stretch>
              <a:fillRect/>
            </a:stretch>
          </p:blipFill>
          <p:spPr>
            <a:xfrm>
              <a:off x="0" y="2548948"/>
              <a:ext cx="5165161" cy="4428085"/>
            </a:xfrm>
            <a:prstGeom prst="rect">
              <a:avLst/>
            </a:prstGeom>
          </p:spPr>
        </p:pic>
      </p:grpSp>
      <p:sp>
        <p:nvSpPr>
          <p:cNvPr id="22" name="TextBox 22"/>
          <p:cNvSpPr txBox="1"/>
          <p:nvPr/>
        </p:nvSpPr>
        <p:spPr>
          <a:xfrm>
            <a:off x="9282836" y="4317068"/>
            <a:ext cx="5121663" cy="1256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38"/>
              </a:lnSpc>
            </a:pPr>
            <a:r>
              <a:rPr lang="en-US" sz="6600" dirty="0">
                <a:solidFill>
                  <a:srgbClr val="EE7F1A"/>
                </a:solidFill>
                <a:latin typeface="Garet Bold"/>
              </a:rPr>
              <a:t>Thank</a:t>
            </a:r>
            <a:r>
              <a:rPr lang="en-US" sz="7313" dirty="0">
                <a:solidFill>
                  <a:srgbClr val="EE7F1A"/>
                </a:solidFill>
                <a:latin typeface="Garet Bold"/>
              </a:rPr>
              <a:t>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413</Words>
  <Application>Microsoft Office PowerPoint</Application>
  <PresentationFormat>Custom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Montserrat Classic Bold</vt:lpstr>
      <vt:lpstr>Arial</vt:lpstr>
      <vt:lpstr>Garet Bold</vt:lpstr>
      <vt:lpstr>Montserrat Classic</vt:lpstr>
      <vt:lpstr>Garet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Approval</dc:title>
  <cp:lastModifiedBy>Hari Ganesan</cp:lastModifiedBy>
  <cp:revision>2</cp:revision>
  <dcterms:created xsi:type="dcterms:W3CDTF">2006-08-16T00:00:00Z</dcterms:created>
  <dcterms:modified xsi:type="dcterms:W3CDTF">2023-01-31T10:24:13Z</dcterms:modified>
  <dc:identifier>DAFYGDJNc8Q</dc:identifier>
</cp:coreProperties>
</file>