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6" r:id="rId11"/>
    <p:sldId id="267" r:id="rId12"/>
    <p:sldId id="264"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Garet" panose="020B0604020202020204" charset="0"/>
      <p:regular r:id="rId18"/>
    </p:embeddedFont>
    <p:embeddedFont>
      <p:font typeface="Garet Bold" panose="020B0604020202020204" charset="0"/>
      <p:regular r:id="rId19"/>
    </p:embeddedFont>
    <p:embeddedFont>
      <p:font typeface="Montserrat Classic" panose="020B0604020202020204" charset="0"/>
      <p:regular r:id="rId20"/>
    </p:embeddedFont>
    <p:embeddedFont>
      <p:font typeface="Montserrat Classic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95888" y="3545816"/>
            <a:ext cx="8467010" cy="55340"/>
            <a:chOff x="0" y="0"/>
            <a:chExt cx="1919122" cy="12543"/>
          </a:xfrm>
        </p:grpSpPr>
        <p:sp>
          <p:nvSpPr>
            <p:cNvPr id="3" name="Freeform 3"/>
            <p:cNvSpPr/>
            <p:nvPr/>
          </p:nvSpPr>
          <p:spPr>
            <a:xfrm>
              <a:off x="0" y="0"/>
              <a:ext cx="1919122" cy="12543"/>
            </a:xfrm>
            <a:custGeom>
              <a:avLst/>
              <a:gdLst/>
              <a:ahLst/>
              <a:cxnLst/>
              <a:rect l="l" t="t" r="r" b="b"/>
              <a:pathLst>
                <a:path w="1919122" h="12543">
                  <a:moveTo>
                    <a:pt x="0" y="0"/>
                  </a:moveTo>
                  <a:lnTo>
                    <a:pt x="1919122" y="0"/>
                  </a:lnTo>
                  <a:lnTo>
                    <a:pt x="1919122" y="12543"/>
                  </a:lnTo>
                  <a:lnTo>
                    <a:pt x="0" y="12543"/>
                  </a:lnTo>
                  <a:close/>
                </a:path>
              </a:pathLst>
            </a:custGeom>
            <a:solidFill>
              <a:srgbClr val="EE7F1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4145" y="7886717"/>
            <a:ext cx="1937374" cy="1961186"/>
            <a:chOff x="0" y="0"/>
            <a:chExt cx="2583165" cy="2614915"/>
          </a:xfrm>
        </p:grpSpPr>
        <p:grpSp>
          <p:nvGrpSpPr>
            <p:cNvPr id="6" name="Group 6"/>
            <p:cNvGrpSpPr/>
            <p:nvPr/>
          </p:nvGrpSpPr>
          <p:grpSpPr>
            <a:xfrm>
              <a:off x="0" y="2551415"/>
              <a:ext cx="2583165" cy="63500"/>
              <a:chOff x="0" y="0"/>
              <a:chExt cx="510255" cy="12543"/>
            </a:xfrm>
          </p:grpSpPr>
          <p:sp>
            <p:nvSpPr>
              <p:cNvPr id="7" name="Freeform 7"/>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259833" y="1259833"/>
              <a:ext cx="2583165" cy="63500"/>
              <a:chOff x="0" y="0"/>
              <a:chExt cx="510255" cy="12543"/>
            </a:xfrm>
          </p:grpSpPr>
          <p:sp>
            <p:nvSpPr>
              <p:cNvPr id="10" name="Freeform 10"/>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grpSp>
        <p:nvGrpSpPr>
          <p:cNvPr id="12" name="Group 12"/>
          <p:cNvGrpSpPr/>
          <p:nvPr/>
        </p:nvGrpSpPr>
        <p:grpSpPr>
          <a:xfrm rot="-10800000">
            <a:off x="15880019" y="340937"/>
            <a:ext cx="1937374" cy="1961186"/>
            <a:chOff x="0" y="0"/>
            <a:chExt cx="2583165" cy="2614915"/>
          </a:xfrm>
        </p:grpSpPr>
        <p:grpSp>
          <p:nvGrpSpPr>
            <p:cNvPr id="13" name="Group 13"/>
            <p:cNvGrpSpPr/>
            <p:nvPr/>
          </p:nvGrpSpPr>
          <p:grpSpPr>
            <a:xfrm>
              <a:off x="0" y="2551415"/>
              <a:ext cx="2583165" cy="63500"/>
              <a:chOff x="0" y="0"/>
              <a:chExt cx="510255" cy="12543"/>
            </a:xfrm>
          </p:grpSpPr>
          <p:sp>
            <p:nvSpPr>
              <p:cNvPr id="14" name="Freeform 14"/>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1259833" y="1259833"/>
              <a:ext cx="2583165" cy="63500"/>
              <a:chOff x="0" y="0"/>
              <a:chExt cx="510255" cy="12543"/>
            </a:xfrm>
          </p:grpSpPr>
          <p:sp>
            <p:nvSpPr>
              <p:cNvPr id="17" name="Freeform 17"/>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grpSp>
        <p:nvGrpSpPr>
          <p:cNvPr id="19" name="Group 19"/>
          <p:cNvGrpSpPr/>
          <p:nvPr/>
        </p:nvGrpSpPr>
        <p:grpSpPr>
          <a:xfrm>
            <a:off x="2141311" y="2527113"/>
            <a:ext cx="3873871" cy="5232774"/>
            <a:chOff x="0" y="0"/>
            <a:chExt cx="5165161" cy="6977033"/>
          </a:xfrm>
        </p:grpSpPr>
        <p:pic>
          <p:nvPicPr>
            <p:cNvPr id="20" name="Picture 20"/>
            <p:cNvPicPr>
              <a:picLocks noChangeAspect="1"/>
            </p:cNvPicPr>
            <p:nvPr/>
          </p:nvPicPr>
          <p:blipFill>
            <a:blip r:embed="rId2"/>
            <a:srcRect r="52470"/>
            <a:stretch>
              <a:fillRect/>
            </a:stretch>
          </p:blipFill>
          <p:spPr>
            <a:xfrm>
              <a:off x="1207093" y="0"/>
              <a:ext cx="2750975" cy="2635905"/>
            </a:xfrm>
            <a:prstGeom prst="rect">
              <a:avLst/>
            </a:prstGeom>
          </p:spPr>
        </p:pic>
        <p:pic>
          <p:nvPicPr>
            <p:cNvPr id="21" name="Picture 21"/>
            <p:cNvPicPr>
              <a:picLocks noChangeAspect="1"/>
            </p:cNvPicPr>
            <p:nvPr/>
          </p:nvPicPr>
          <p:blipFill>
            <a:blip r:embed="rId2"/>
            <a:srcRect l="46877"/>
            <a:stretch>
              <a:fillRect/>
            </a:stretch>
          </p:blipFill>
          <p:spPr>
            <a:xfrm>
              <a:off x="0" y="2548948"/>
              <a:ext cx="5165161" cy="4428085"/>
            </a:xfrm>
            <a:prstGeom prst="rect">
              <a:avLst/>
            </a:prstGeom>
          </p:spPr>
        </p:pic>
      </p:grpSp>
      <p:sp>
        <p:nvSpPr>
          <p:cNvPr id="22" name="TextBox 22"/>
          <p:cNvSpPr txBox="1"/>
          <p:nvPr/>
        </p:nvSpPr>
        <p:spPr>
          <a:xfrm>
            <a:off x="7695912" y="2586991"/>
            <a:ext cx="8466963" cy="806704"/>
          </a:xfrm>
          <a:prstGeom prst="rect">
            <a:avLst/>
          </a:prstGeom>
        </p:spPr>
        <p:txBody>
          <a:bodyPr lIns="0" tIns="0" rIns="0" bIns="0" rtlCol="0" anchor="t">
            <a:spAutoFit/>
          </a:bodyPr>
          <a:lstStyle/>
          <a:p>
            <a:pPr algn="ctr">
              <a:lnSpc>
                <a:spcPts val="6539"/>
              </a:lnSpc>
            </a:pPr>
            <a:r>
              <a:rPr lang="en-US" sz="4670" dirty="0">
                <a:solidFill>
                  <a:srgbClr val="EE7F1A"/>
                </a:solidFill>
                <a:latin typeface="Garet Bold"/>
              </a:rPr>
              <a:t>Capstone Project Phase-1</a:t>
            </a:r>
          </a:p>
        </p:txBody>
      </p:sp>
      <p:sp>
        <p:nvSpPr>
          <p:cNvPr id="23" name="TextBox 23"/>
          <p:cNvSpPr txBox="1"/>
          <p:nvPr/>
        </p:nvSpPr>
        <p:spPr>
          <a:xfrm>
            <a:off x="7695888" y="3891269"/>
            <a:ext cx="8466963" cy="3713490"/>
          </a:xfrm>
          <a:prstGeom prst="rect">
            <a:avLst/>
          </a:prstGeom>
        </p:spPr>
        <p:txBody>
          <a:bodyPr lIns="0" tIns="0" rIns="0" bIns="0" rtlCol="0" anchor="t">
            <a:spAutoFit/>
          </a:bodyPr>
          <a:lstStyle/>
          <a:p>
            <a:pPr algn="just">
              <a:lnSpc>
                <a:spcPts val="4510"/>
              </a:lnSpc>
            </a:pPr>
            <a:r>
              <a:rPr lang="en-US" sz="3221" dirty="0">
                <a:solidFill>
                  <a:srgbClr val="000000"/>
                </a:solidFill>
                <a:latin typeface="Garet Bold"/>
              </a:rPr>
              <a:t>Project Title:</a:t>
            </a:r>
            <a:r>
              <a:rPr lang="en-US" sz="3221" dirty="0">
                <a:solidFill>
                  <a:srgbClr val="000000"/>
                </a:solidFill>
                <a:latin typeface="Garet"/>
              </a:rPr>
              <a:t> Using Digital Twinning to enhance Human-Robot Collaboration with augmented reality</a:t>
            </a:r>
          </a:p>
          <a:p>
            <a:pPr algn="just">
              <a:lnSpc>
                <a:spcPts val="4510"/>
              </a:lnSpc>
            </a:pPr>
            <a:r>
              <a:rPr lang="en-US" sz="3221" dirty="0">
                <a:solidFill>
                  <a:srgbClr val="000000"/>
                </a:solidFill>
                <a:latin typeface="Garet Bold"/>
              </a:rPr>
              <a:t>Project ID:</a:t>
            </a:r>
            <a:r>
              <a:rPr lang="en-US" sz="3221" dirty="0">
                <a:solidFill>
                  <a:srgbClr val="000000"/>
                </a:solidFill>
                <a:latin typeface="Garet"/>
              </a:rPr>
              <a:t> PW23_AKP_02</a:t>
            </a:r>
          </a:p>
          <a:p>
            <a:pPr algn="just">
              <a:lnSpc>
                <a:spcPts val="4510"/>
              </a:lnSpc>
            </a:pPr>
            <a:r>
              <a:rPr lang="en-US" sz="3221" dirty="0">
                <a:solidFill>
                  <a:srgbClr val="000000"/>
                </a:solidFill>
                <a:latin typeface="Garet Bold"/>
              </a:rPr>
              <a:t>Project Guide: </a:t>
            </a:r>
            <a:r>
              <a:rPr lang="en-US" sz="3221" dirty="0" err="1">
                <a:solidFill>
                  <a:srgbClr val="000000"/>
                </a:solidFill>
                <a:latin typeface="Garet"/>
              </a:rPr>
              <a:t>Dr.Ashok</a:t>
            </a:r>
            <a:r>
              <a:rPr lang="en-US" sz="3221" dirty="0">
                <a:solidFill>
                  <a:srgbClr val="000000"/>
                </a:solidFill>
                <a:latin typeface="Garet"/>
              </a:rPr>
              <a:t> Kumar Patil</a:t>
            </a:r>
          </a:p>
          <a:p>
            <a:pPr algn="just">
              <a:lnSpc>
                <a:spcPts val="4510"/>
              </a:lnSpc>
            </a:pPr>
            <a:r>
              <a:rPr lang="en-US" sz="3221" dirty="0">
                <a:solidFill>
                  <a:srgbClr val="000000"/>
                </a:solidFill>
                <a:latin typeface="Garet Bold"/>
              </a:rPr>
              <a:t>Project Team:</a:t>
            </a:r>
            <a:r>
              <a:rPr lang="en-US" sz="3221" dirty="0">
                <a:solidFill>
                  <a:srgbClr val="000000"/>
                </a:solidFill>
                <a:latin typeface="Garet"/>
              </a:rPr>
              <a:t> 2_7_158_237</a:t>
            </a:r>
          </a:p>
          <a:p>
            <a:pPr>
              <a:lnSpc>
                <a:spcPts val="2460"/>
              </a:lnSpc>
            </a:pPr>
            <a:endParaRPr lang="en-US" sz="3221" dirty="0">
              <a:solidFill>
                <a:srgbClr val="000000"/>
              </a:solidFill>
              <a:latin typeface="Gare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023309"/>
            <a:ext cx="7120235" cy="1688283"/>
          </a:xfrm>
          <a:prstGeom prst="rect">
            <a:avLst/>
          </a:prstGeom>
        </p:spPr>
        <p:txBody>
          <a:bodyPr lIns="0" tIns="0" rIns="0" bIns="0" rtlCol="0" anchor="t">
            <a:spAutoFit/>
          </a:bodyPr>
          <a:lstStyle/>
          <a:p>
            <a:pPr>
              <a:lnSpc>
                <a:spcPts val="6719"/>
              </a:lnSpc>
            </a:pPr>
            <a:r>
              <a:rPr lang="en-US" sz="4800" dirty="0">
                <a:solidFill>
                  <a:srgbClr val="EE7F1A"/>
                </a:solidFill>
                <a:latin typeface="Garet Bold"/>
              </a:rPr>
              <a:t>Conclusion</a:t>
            </a:r>
          </a:p>
          <a:p>
            <a:pPr>
              <a:lnSpc>
                <a:spcPts val="6719"/>
              </a:lnSpc>
            </a:pPr>
            <a:endParaRPr lang="en-US" sz="4800" dirty="0">
              <a:solidFill>
                <a:srgbClr val="EE7F1A"/>
              </a:solidFill>
              <a:latin typeface="Garet Bold"/>
            </a:endParaRPr>
          </a:p>
        </p:txBody>
      </p:sp>
    </p:spTree>
    <p:extLst>
      <p:ext uri="{BB962C8B-B14F-4D97-AF65-F5344CB8AC3E}">
        <p14:creationId xmlns:p14="http://schemas.microsoft.com/office/powerpoint/2010/main" val="86058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023309"/>
            <a:ext cx="7120235" cy="1688283"/>
          </a:xfrm>
          <a:prstGeom prst="rect">
            <a:avLst/>
          </a:prstGeom>
        </p:spPr>
        <p:txBody>
          <a:bodyPr lIns="0" tIns="0" rIns="0" bIns="0" rtlCol="0" anchor="t">
            <a:spAutoFit/>
          </a:bodyPr>
          <a:lstStyle/>
          <a:p>
            <a:pPr>
              <a:lnSpc>
                <a:spcPts val="6719"/>
              </a:lnSpc>
            </a:pPr>
            <a:r>
              <a:rPr lang="en-US" sz="4800" dirty="0">
                <a:solidFill>
                  <a:srgbClr val="EE7F1A"/>
                </a:solidFill>
                <a:latin typeface="Garet Bold"/>
              </a:rPr>
              <a:t>References</a:t>
            </a:r>
          </a:p>
          <a:p>
            <a:pPr>
              <a:lnSpc>
                <a:spcPts val="6719"/>
              </a:lnSpc>
            </a:pPr>
            <a:endParaRPr lang="en-US" sz="4800" dirty="0">
              <a:solidFill>
                <a:srgbClr val="EE7F1A"/>
              </a:solidFill>
              <a:latin typeface="Garet Bold"/>
            </a:endParaRPr>
          </a:p>
        </p:txBody>
      </p:sp>
    </p:spTree>
    <p:extLst>
      <p:ext uri="{BB962C8B-B14F-4D97-AF65-F5344CB8AC3E}">
        <p14:creationId xmlns:p14="http://schemas.microsoft.com/office/powerpoint/2010/main" val="196406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82836" y="5524500"/>
            <a:ext cx="5121663" cy="48508"/>
            <a:chOff x="0" y="0"/>
            <a:chExt cx="1160870" cy="10995"/>
          </a:xfrm>
        </p:grpSpPr>
        <p:sp>
          <p:nvSpPr>
            <p:cNvPr id="3" name="Freeform 3"/>
            <p:cNvSpPr/>
            <p:nvPr/>
          </p:nvSpPr>
          <p:spPr>
            <a:xfrm>
              <a:off x="0" y="0"/>
              <a:ext cx="1160870" cy="10995"/>
            </a:xfrm>
            <a:custGeom>
              <a:avLst/>
              <a:gdLst/>
              <a:ahLst/>
              <a:cxnLst/>
              <a:rect l="l" t="t" r="r" b="b"/>
              <a:pathLst>
                <a:path w="1160870" h="10995">
                  <a:moveTo>
                    <a:pt x="0" y="0"/>
                  </a:moveTo>
                  <a:lnTo>
                    <a:pt x="1160870" y="0"/>
                  </a:lnTo>
                  <a:lnTo>
                    <a:pt x="1160870" y="10995"/>
                  </a:lnTo>
                  <a:lnTo>
                    <a:pt x="0" y="10995"/>
                  </a:lnTo>
                  <a:close/>
                </a:path>
              </a:pathLst>
            </a:custGeom>
            <a:solidFill>
              <a:srgbClr val="EE7F1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4145" y="7886717"/>
            <a:ext cx="1937374" cy="1961186"/>
            <a:chOff x="0" y="0"/>
            <a:chExt cx="2583165" cy="2614915"/>
          </a:xfrm>
        </p:grpSpPr>
        <p:grpSp>
          <p:nvGrpSpPr>
            <p:cNvPr id="6" name="Group 6"/>
            <p:cNvGrpSpPr/>
            <p:nvPr/>
          </p:nvGrpSpPr>
          <p:grpSpPr>
            <a:xfrm>
              <a:off x="0" y="2551415"/>
              <a:ext cx="2583165" cy="63500"/>
              <a:chOff x="0" y="0"/>
              <a:chExt cx="510255" cy="12543"/>
            </a:xfrm>
          </p:grpSpPr>
          <p:sp>
            <p:nvSpPr>
              <p:cNvPr id="7" name="Freeform 7"/>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259833" y="1259833"/>
              <a:ext cx="2583165" cy="63500"/>
              <a:chOff x="0" y="0"/>
              <a:chExt cx="510255" cy="12543"/>
            </a:xfrm>
          </p:grpSpPr>
          <p:sp>
            <p:nvSpPr>
              <p:cNvPr id="10" name="Freeform 10"/>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grpSp>
        <p:nvGrpSpPr>
          <p:cNvPr id="12" name="Group 12"/>
          <p:cNvGrpSpPr/>
          <p:nvPr/>
        </p:nvGrpSpPr>
        <p:grpSpPr>
          <a:xfrm rot="-10800000">
            <a:off x="15880019" y="340937"/>
            <a:ext cx="1937374" cy="1961186"/>
            <a:chOff x="0" y="0"/>
            <a:chExt cx="2583165" cy="2614915"/>
          </a:xfrm>
        </p:grpSpPr>
        <p:grpSp>
          <p:nvGrpSpPr>
            <p:cNvPr id="13" name="Group 13"/>
            <p:cNvGrpSpPr/>
            <p:nvPr/>
          </p:nvGrpSpPr>
          <p:grpSpPr>
            <a:xfrm>
              <a:off x="0" y="2551415"/>
              <a:ext cx="2583165" cy="63500"/>
              <a:chOff x="0" y="0"/>
              <a:chExt cx="510255" cy="12543"/>
            </a:xfrm>
          </p:grpSpPr>
          <p:sp>
            <p:nvSpPr>
              <p:cNvPr id="14" name="Freeform 14"/>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1259833" y="1259833"/>
              <a:ext cx="2583165" cy="63500"/>
              <a:chOff x="0" y="0"/>
              <a:chExt cx="510255" cy="12543"/>
            </a:xfrm>
          </p:grpSpPr>
          <p:sp>
            <p:nvSpPr>
              <p:cNvPr id="17" name="Freeform 17"/>
              <p:cNvSpPr/>
              <p:nvPr/>
            </p:nvSpPr>
            <p:spPr>
              <a:xfrm>
                <a:off x="0" y="0"/>
                <a:ext cx="510255" cy="12543"/>
              </a:xfrm>
              <a:custGeom>
                <a:avLst/>
                <a:gdLst/>
                <a:ahLst/>
                <a:cxnLst/>
                <a:rect l="l" t="t" r="r" b="b"/>
                <a:pathLst>
                  <a:path w="510255" h="12543">
                    <a:moveTo>
                      <a:pt x="0" y="0"/>
                    </a:moveTo>
                    <a:lnTo>
                      <a:pt x="510255" y="0"/>
                    </a:lnTo>
                    <a:lnTo>
                      <a:pt x="510255" y="12543"/>
                    </a:lnTo>
                    <a:lnTo>
                      <a:pt x="0" y="12543"/>
                    </a:lnTo>
                    <a:close/>
                  </a:path>
                </a:pathLst>
              </a:custGeom>
              <a:solidFill>
                <a:srgbClr val="EE7F1A"/>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grpSp>
        <p:nvGrpSpPr>
          <p:cNvPr id="19" name="Group 19"/>
          <p:cNvGrpSpPr/>
          <p:nvPr/>
        </p:nvGrpSpPr>
        <p:grpSpPr>
          <a:xfrm>
            <a:off x="3221457" y="2400500"/>
            <a:ext cx="3873871" cy="5232774"/>
            <a:chOff x="0" y="0"/>
            <a:chExt cx="5165161" cy="6977033"/>
          </a:xfrm>
        </p:grpSpPr>
        <p:pic>
          <p:nvPicPr>
            <p:cNvPr id="20" name="Picture 20"/>
            <p:cNvPicPr>
              <a:picLocks noChangeAspect="1"/>
            </p:cNvPicPr>
            <p:nvPr/>
          </p:nvPicPr>
          <p:blipFill>
            <a:blip r:embed="rId2"/>
            <a:srcRect r="52470"/>
            <a:stretch>
              <a:fillRect/>
            </a:stretch>
          </p:blipFill>
          <p:spPr>
            <a:xfrm>
              <a:off x="1207093" y="0"/>
              <a:ext cx="2750975" cy="2635905"/>
            </a:xfrm>
            <a:prstGeom prst="rect">
              <a:avLst/>
            </a:prstGeom>
          </p:spPr>
        </p:pic>
        <p:pic>
          <p:nvPicPr>
            <p:cNvPr id="21" name="Picture 21"/>
            <p:cNvPicPr>
              <a:picLocks noChangeAspect="1"/>
            </p:cNvPicPr>
            <p:nvPr/>
          </p:nvPicPr>
          <p:blipFill>
            <a:blip r:embed="rId2"/>
            <a:srcRect l="46877"/>
            <a:stretch>
              <a:fillRect/>
            </a:stretch>
          </p:blipFill>
          <p:spPr>
            <a:xfrm>
              <a:off x="0" y="2548948"/>
              <a:ext cx="5165161" cy="4428085"/>
            </a:xfrm>
            <a:prstGeom prst="rect">
              <a:avLst/>
            </a:prstGeom>
          </p:spPr>
        </p:pic>
      </p:grpSp>
      <p:sp>
        <p:nvSpPr>
          <p:cNvPr id="22" name="TextBox 22"/>
          <p:cNvSpPr txBox="1"/>
          <p:nvPr/>
        </p:nvSpPr>
        <p:spPr>
          <a:xfrm>
            <a:off x="9282836" y="4317068"/>
            <a:ext cx="5121663" cy="1256764"/>
          </a:xfrm>
          <a:prstGeom prst="rect">
            <a:avLst/>
          </a:prstGeom>
        </p:spPr>
        <p:txBody>
          <a:bodyPr lIns="0" tIns="0" rIns="0" bIns="0" rtlCol="0" anchor="t">
            <a:spAutoFit/>
          </a:bodyPr>
          <a:lstStyle/>
          <a:p>
            <a:pPr algn="ctr">
              <a:lnSpc>
                <a:spcPts val="10238"/>
              </a:lnSpc>
            </a:pPr>
            <a:r>
              <a:rPr lang="en-US" sz="6600" dirty="0">
                <a:solidFill>
                  <a:srgbClr val="EE7F1A"/>
                </a:solidFill>
                <a:latin typeface="Garet Bold"/>
              </a:rPr>
              <a:t>Thank</a:t>
            </a:r>
            <a:r>
              <a:rPr lang="en-US" sz="7313" dirty="0">
                <a:solidFill>
                  <a:srgbClr val="EE7F1A"/>
                </a:solidFill>
                <a:latin typeface="Garet Bold"/>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023309"/>
            <a:ext cx="2933700" cy="821055"/>
          </a:xfrm>
          <a:prstGeom prst="rect">
            <a:avLst/>
          </a:prstGeom>
        </p:spPr>
        <p:txBody>
          <a:bodyPr wrap="square" lIns="0" tIns="0" rIns="0" bIns="0" rtlCol="0" anchor="t">
            <a:spAutoFit/>
          </a:bodyPr>
          <a:lstStyle/>
          <a:p>
            <a:pPr>
              <a:lnSpc>
                <a:spcPts val="6719"/>
              </a:lnSpc>
            </a:pPr>
            <a:r>
              <a:rPr lang="en-US" sz="4800" dirty="0">
                <a:solidFill>
                  <a:srgbClr val="EE7F1A"/>
                </a:solidFill>
                <a:latin typeface="Garet Bold"/>
              </a:rPr>
              <a:t>Outline</a:t>
            </a:r>
          </a:p>
        </p:txBody>
      </p:sp>
      <p:sp>
        <p:nvSpPr>
          <p:cNvPr id="7" name="TextBox 7"/>
          <p:cNvSpPr txBox="1"/>
          <p:nvPr/>
        </p:nvSpPr>
        <p:spPr>
          <a:xfrm>
            <a:off x="1028700" y="3145137"/>
            <a:ext cx="9486900" cy="4945969"/>
          </a:xfrm>
          <a:prstGeom prst="rect">
            <a:avLst/>
          </a:prstGeom>
        </p:spPr>
        <p:txBody>
          <a:bodyPr wrap="square" lIns="0" tIns="0" rIns="0" bIns="0" rtlCol="0" anchor="t">
            <a:spAutoFit/>
          </a:bodyPr>
          <a:lstStyle/>
          <a:p>
            <a:pPr marL="604519" lvl="1" indent="-302260">
              <a:lnSpc>
                <a:spcPts val="3919"/>
              </a:lnSpc>
              <a:buFont typeface="Arial"/>
              <a:buChar char="•"/>
            </a:pPr>
            <a:r>
              <a:rPr lang="en-US" sz="2799" dirty="0">
                <a:solidFill>
                  <a:srgbClr val="000000"/>
                </a:solidFill>
                <a:latin typeface="Montserrat Classic"/>
              </a:rPr>
              <a:t>Abstract</a:t>
            </a:r>
          </a:p>
          <a:p>
            <a:pPr marL="604519" lvl="1" indent="-302260">
              <a:lnSpc>
                <a:spcPts val="3919"/>
              </a:lnSpc>
              <a:buFont typeface="Arial"/>
              <a:buChar char="•"/>
            </a:pPr>
            <a:r>
              <a:rPr lang="en-US" sz="2799" dirty="0">
                <a:solidFill>
                  <a:srgbClr val="000000"/>
                </a:solidFill>
                <a:latin typeface="Montserrat Classic"/>
              </a:rPr>
              <a:t>Suggestions from Review 1</a:t>
            </a:r>
          </a:p>
          <a:p>
            <a:pPr marL="604519" lvl="1" indent="-302260">
              <a:lnSpc>
                <a:spcPts val="3919"/>
              </a:lnSpc>
              <a:buFont typeface="Arial"/>
              <a:buChar char="•"/>
            </a:pPr>
            <a:r>
              <a:rPr lang="en-US" sz="2799" dirty="0">
                <a:solidFill>
                  <a:srgbClr val="000000"/>
                </a:solidFill>
                <a:latin typeface="Montserrat Classic"/>
              </a:rPr>
              <a:t>Constraints/ Dependencies / Assumptions / Risks</a:t>
            </a:r>
          </a:p>
          <a:p>
            <a:pPr marL="604519" lvl="1" indent="-302260">
              <a:lnSpc>
                <a:spcPts val="3919"/>
              </a:lnSpc>
              <a:buFont typeface="Arial"/>
              <a:buChar char="•"/>
            </a:pPr>
            <a:r>
              <a:rPr lang="en-US" sz="2799" dirty="0">
                <a:solidFill>
                  <a:srgbClr val="000000"/>
                </a:solidFill>
                <a:latin typeface="Montserrat Classic"/>
              </a:rPr>
              <a:t>Functional Requirements</a:t>
            </a:r>
          </a:p>
          <a:p>
            <a:pPr marL="604519" lvl="1" indent="-302260">
              <a:lnSpc>
                <a:spcPts val="3919"/>
              </a:lnSpc>
              <a:buFont typeface="Arial"/>
              <a:buChar char="•"/>
            </a:pPr>
            <a:r>
              <a:rPr lang="en-US" sz="2799" dirty="0">
                <a:solidFill>
                  <a:srgbClr val="000000"/>
                </a:solidFill>
                <a:latin typeface="Montserrat Classic"/>
              </a:rPr>
              <a:t>Non- Functional Requirements</a:t>
            </a:r>
          </a:p>
          <a:p>
            <a:pPr marL="604519" lvl="1" indent="-302260">
              <a:lnSpc>
                <a:spcPts val="3919"/>
              </a:lnSpc>
              <a:buFont typeface="Arial"/>
              <a:buChar char="•"/>
            </a:pPr>
            <a:r>
              <a:rPr lang="en-US" sz="2799" dirty="0">
                <a:solidFill>
                  <a:srgbClr val="000000"/>
                </a:solidFill>
                <a:latin typeface="Montserrat Classic"/>
              </a:rPr>
              <a:t>Literature Survey</a:t>
            </a:r>
          </a:p>
          <a:p>
            <a:pPr marL="604519" lvl="1" indent="-302260">
              <a:lnSpc>
                <a:spcPts val="3919"/>
              </a:lnSpc>
              <a:buFont typeface="Arial"/>
              <a:buChar char="•"/>
            </a:pPr>
            <a:r>
              <a:rPr lang="en-US" sz="2799" dirty="0">
                <a:solidFill>
                  <a:srgbClr val="000000"/>
                </a:solidFill>
                <a:latin typeface="Montserrat Classic"/>
              </a:rPr>
              <a:t>Summary of Literature Survey</a:t>
            </a:r>
          </a:p>
          <a:p>
            <a:pPr marL="604519" lvl="1" indent="-302260">
              <a:lnSpc>
                <a:spcPts val="3919"/>
              </a:lnSpc>
              <a:buFont typeface="Arial"/>
              <a:buChar char="•"/>
            </a:pPr>
            <a:r>
              <a:rPr lang="en-US" sz="2799" dirty="0">
                <a:solidFill>
                  <a:srgbClr val="000000"/>
                </a:solidFill>
                <a:latin typeface="Montserrat Classic"/>
              </a:rPr>
              <a:t>Any other information</a:t>
            </a:r>
          </a:p>
          <a:p>
            <a:pPr marL="604519" lvl="1" indent="-302260">
              <a:lnSpc>
                <a:spcPts val="3919"/>
              </a:lnSpc>
              <a:buFont typeface="Arial"/>
              <a:buChar char="•"/>
            </a:pPr>
            <a:r>
              <a:rPr lang="en-US" sz="2799" dirty="0">
                <a:solidFill>
                  <a:srgbClr val="000000"/>
                </a:solidFill>
                <a:latin typeface="Montserrat Classic"/>
              </a:rPr>
              <a:t>Conclusion</a:t>
            </a:r>
          </a:p>
          <a:p>
            <a:pPr marL="604519" lvl="1" indent="-302260">
              <a:lnSpc>
                <a:spcPts val="3919"/>
              </a:lnSpc>
              <a:buFont typeface="Arial"/>
              <a:buChar char="•"/>
            </a:pPr>
            <a:r>
              <a:rPr lang="en-US" sz="2799" dirty="0">
                <a:solidFill>
                  <a:srgbClr val="000000"/>
                </a:solidFill>
                <a:latin typeface="Montserrat Classic"/>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6" name="Picture 6"/>
          <p:cNvPicPr>
            <a:picLocks noChangeAspect="1"/>
          </p:cNvPicPr>
          <p:nvPr/>
        </p:nvPicPr>
        <p:blipFill>
          <a:blip r:embed="rId3"/>
          <a:srcRect/>
          <a:stretch>
            <a:fillRect/>
          </a:stretch>
        </p:blipFill>
        <p:spPr>
          <a:xfrm>
            <a:off x="12649200" y="7277100"/>
            <a:ext cx="4156345" cy="2769165"/>
          </a:xfrm>
          <a:prstGeom prst="rect">
            <a:avLst/>
          </a:prstGeom>
        </p:spPr>
      </p:pic>
      <p:pic>
        <p:nvPicPr>
          <p:cNvPr id="7" name="Picture 7"/>
          <p:cNvPicPr>
            <a:picLocks noChangeAspect="1"/>
          </p:cNvPicPr>
          <p:nvPr/>
        </p:nvPicPr>
        <p:blipFill>
          <a:blip r:embed="rId4"/>
          <a:srcRect/>
          <a:stretch>
            <a:fillRect/>
          </a:stretch>
        </p:blipFill>
        <p:spPr>
          <a:xfrm>
            <a:off x="7620000" y="7277100"/>
            <a:ext cx="4156345" cy="2769165"/>
          </a:xfrm>
          <a:prstGeom prst="rect">
            <a:avLst/>
          </a:prstGeom>
        </p:spPr>
      </p:pic>
      <p:sp>
        <p:nvSpPr>
          <p:cNvPr id="8" name="TextBox 8"/>
          <p:cNvSpPr txBox="1"/>
          <p:nvPr/>
        </p:nvSpPr>
        <p:spPr>
          <a:xfrm>
            <a:off x="1028700" y="1023309"/>
            <a:ext cx="6308824" cy="1688283"/>
          </a:xfrm>
          <a:prstGeom prst="rect">
            <a:avLst/>
          </a:prstGeom>
        </p:spPr>
        <p:txBody>
          <a:bodyPr lIns="0" tIns="0" rIns="0" bIns="0" rtlCol="0" anchor="t">
            <a:spAutoFit/>
          </a:bodyPr>
          <a:lstStyle/>
          <a:p>
            <a:pPr>
              <a:lnSpc>
                <a:spcPts val="6719"/>
              </a:lnSpc>
            </a:pPr>
            <a:r>
              <a:rPr lang="en-US" sz="4800" dirty="0">
                <a:solidFill>
                  <a:srgbClr val="EE7F1A"/>
                </a:solidFill>
                <a:latin typeface="Garet Bold"/>
              </a:rPr>
              <a:t>Abstract</a:t>
            </a:r>
          </a:p>
          <a:p>
            <a:pPr>
              <a:lnSpc>
                <a:spcPts val="6719"/>
              </a:lnSpc>
            </a:pPr>
            <a:endParaRPr lang="en-US" sz="4800" dirty="0">
              <a:solidFill>
                <a:srgbClr val="EE7F1A"/>
              </a:solidFill>
              <a:latin typeface="Garet Bold"/>
            </a:endParaRPr>
          </a:p>
        </p:txBody>
      </p:sp>
      <p:sp>
        <p:nvSpPr>
          <p:cNvPr id="9" name="TextBox 9"/>
          <p:cNvSpPr txBox="1"/>
          <p:nvPr/>
        </p:nvSpPr>
        <p:spPr>
          <a:xfrm>
            <a:off x="1028700" y="3145137"/>
            <a:ext cx="14681149" cy="1531573"/>
          </a:xfrm>
          <a:prstGeom prst="rect">
            <a:avLst/>
          </a:prstGeom>
        </p:spPr>
        <p:txBody>
          <a:bodyPr lIns="0" tIns="0" rIns="0" bIns="0" rtlCol="0" anchor="t">
            <a:spAutoFit/>
          </a:bodyPr>
          <a:lstStyle/>
          <a:p>
            <a:pPr>
              <a:lnSpc>
                <a:spcPts val="3919"/>
              </a:lnSpc>
            </a:pPr>
            <a:r>
              <a:rPr lang="en-US" sz="2799" dirty="0">
                <a:solidFill>
                  <a:srgbClr val="000000"/>
                </a:solidFill>
                <a:latin typeface="Montserrat Classic"/>
              </a:rPr>
              <a:t>Developing an AR/VR tool which can be used to enhance industrial robotics. </a:t>
            </a:r>
          </a:p>
          <a:p>
            <a:pPr>
              <a:lnSpc>
                <a:spcPts val="3919"/>
              </a:lnSpc>
            </a:pPr>
            <a:r>
              <a:rPr lang="en-US" sz="2799" dirty="0">
                <a:solidFill>
                  <a:srgbClr val="000000"/>
                </a:solidFill>
                <a:latin typeface="Montserrat Classic"/>
              </a:rPr>
              <a:t>A digital twin of the robot is made and simulated to run on an AR/VR interface.</a:t>
            </a:r>
          </a:p>
          <a:p>
            <a:pPr>
              <a:lnSpc>
                <a:spcPts val="4824"/>
              </a:lnSpc>
            </a:pPr>
            <a:endParaRPr lang="en-US" sz="2799" dirty="0">
              <a:solidFill>
                <a:srgbClr val="000000"/>
              </a:solidFill>
              <a:latin typeface="Montserrat Classic"/>
            </a:endParaRPr>
          </a:p>
        </p:txBody>
      </p:sp>
      <p:sp>
        <p:nvSpPr>
          <p:cNvPr id="12" name="TextBox 7">
            <a:extLst>
              <a:ext uri="{FF2B5EF4-FFF2-40B4-BE49-F238E27FC236}">
                <a16:creationId xmlns:a16="http://schemas.microsoft.com/office/drawing/2014/main" id="{99BDEB06-9DFD-8A75-82A5-5530EBF24ED7}"/>
              </a:ext>
            </a:extLst>
          </p:cNvPr>
          <p:cNvSpPr txBox="1"/>
          <p:nvPr/>
        </p:nvSpPr>
        <p:spPr>
          <a:xfrm>
            <a:off x="1006016" y="4331041"/>
            <a:ext cx="12075084" cy="2130776"/>
          </a:xfrm>
          <a:prstGeom prst="rect">
            <a:avLst/>
          </a:prstGeom>
        </p:spPr>
        <p:txBody>
          <a:bodyPr lIns="0" tIns="0" rIns="0" bIns="0" rtlCol="0" anchor="t">
            <a:spAutoFit/>
          </a:bodyPr>
          <a:lstStyle/>
          <a:p>
            <a:pPr>
              <a:lnSpc>
                <a:spcPts val="3359"/>
              </a:lnSpc>
            </a:pPr>
            <a:r>
              <a:rPr lang="en-US" sz="2400" dirty="0">
                <a:solidFill>
                  <a:srgbClr val="000000"/>
                </a:solidFill>
                <a:latin typeface="Montserrat Classic Bold"/>
              </a:rPr>
              <a:t>Scope:</a:t>
            </a:r>
          </a:p>
          <a:p>
            <a:pPr marL="518160" lvl="1" indent="-259080">
              <a:lnSpc>
                <a:spcPts val="3359"/>
              </a:lnSpc>
              <a:buFont typeface="Arial"/>
              <a:buChar char="•"/>
            </a:pPr>
            <a:r>
              <a:rPr lang="en-US" sz="2400" dirty="0">
                <a:solidFill>
                  <a:srgbClr val="000000"/>
                </a:solidFill>
                <a:latin typeface="Montserrat Classic"/>
              </a:rPr>
              <a:t>Real-time monitoring and control of robotic systems</a:t>
            </a:r>
          </a:p>
          <a:p>
            <a:pPr marL="518160" lvl="1" indent="-259080">
              <a:lnSpc>
                <a:spcPts val="3359"/>
              </a:lnSpc>
              <a:buFont typeface="Arial"/>
              <a:buChar char="•"/>
            </a:pPr>
            <a:r>
              <a:rPr lang="en-US" sz="2400" dirty="0">
                <a:solidFill>
                  <a:srgbClr val="000000"/>
                </a:solidFill>
                <a:latin typeface="Montserrat Classic"/>
              </a:rPr>
              <a:t>Predictive Remote maintenance, optimization and programming of operations</a:t>
            </a:r>
          </a:p>
          <a:p>
            <a:pPr marL="518160" lvl="1" indent="-259080">
              <a:lnSpc>
                <a:spcPts val="3359"/>
              </a:lnSpc>
              <a:buFont typeface="Arial"/>
              <a:buChar char="•"/>
            </a:pPr>
            <a:r>
              <a:rPr lang="en-US" sz="2400" dirty="0">
                <a:solidFill>
                  <a:srgbClr val="000000"/>
                </a:solidFill>
                <a:latin typeface="Montserrat Classic"/>
              </a:rPr>
              <a:t>Virtual prototyping and training of robotic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023309"/>
            <a:ext cx="8877300" cy="1688283"/>
          </a:xfrm>
          <a:prstGeom prst="rect">
            <a:avLst/>
          </a:prstGeom>
        </p:spPr>
        <p:txBody>
          <a:bodyPr wrap="square" lIns="0" tIns="0" rIns="0" bIns="0" rtlCol="0" anchor="t">
            <a:spAutoFit/>
          </a:bodyPr>
          <a:lstStyle/>
          <a:p>
            <a:pPr>
              <a:lnSpc>
                <a:spcPts val="6719"/>
              </a:lnSpc>
            </a:pPr>
            <a:r>
              <a:rPr lang="en-US" sz="4800" dirty="0">
                <a:solidFill>
                  <a:srgbClr val="EE7F1A"/>
                </a:solidFill>
                <a:latin typeface="Garet Bold"/>
              </a:rPr>
              <a:t>Suggestions from Review 1</a:t>
            </a:r>
          </a:p>
          <a:p>
            <a:pPr>
              <a:lnSpc>
                <a:spcPts val="6719"/>
              </a:lnSpc>
            </a:pPr>
            <a:endParaRPr lang="en-US" sz="4800" dirty="0">
              <a:solidFill>
                <a:srgbClr val="EE7F1A"/>
              </a:solidFill>
              <a:latin typeface="Garet Bold"/>
            </a:endParaRPr>
          </a:p>
        </p:txBody>
      </p:sp>
    </p:spTree>
    <p:extLst>
      <p:ext uri="{BB962C8B-B14F-4D97-AF65-F5344CB8AC3E}">
        <p14:creationId xmlns:p14="http://schemas.microsoft.com/office/powerpoint/2010/main" val="9337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dirty="0"/>
            </a:p>
          </p:txBody>
        </p:sp>
      </p:grpSp>
      <p:sp>
        <p:nvSpPr>
          <p:cNvPr id="6" name="TextBox 6"/>
          <p:cNvSpPr txBox="1"/>
          <p:nvPr/>
        </p:nvSpPr>
        <p:spPr>
          <a:xfrm>
            <a:off x="427232" y="800100"/>
            <a:ext cx="14812768" cy="813684"/>
          </a:xfrm>
          <a:prstGeom prst="rect">
            <a:avLst/>
          </a:prstGeom>
        </p:spPr>
        <p:txBody>
          <a:bodyPr wrap="square" lIns="0" tIns="0" rIns="0" bIns="0" rtlCol="0" anchor="t">
            <a:spAutoFit/>
          </a:bodyPr>
          <a:lstStyle/>
          <a:p>
            <a:pPr>
              <a:lnSpc>
                <a:spcPts val="6719"/>
              </a:lnSpc>
            </a:pPr>
            <a:r>
              <a:rPr lang="en-US" sz="4400" dirty="0">
                <a:solidFill>
                  <a:srgbClr val="EE7F1A"/>
                </a:solidFill>
                <a:latin typeface="Garet Bold"/>
              </a:rPr>
              <a:t>Constraints/ Dependencies/ Assumptions/ Risk</a:t>
            </a:r>
          </a:p>
        </p:txBody>
      </p:sp>
      <p:sp>
        <p:nvSpPr>
          <p:cNvPr id="8" name="TextBox 9">
            <a:extLst>
              <a:ext uri="{FF2B5EF4-FFF2-40B4-BE49-F238E27FC236}">
                <a16:creationId xmlns:a16="http://schemas.microsoft.com/office/drawing/2014/main" id="{CFA93969-EEFC-4F2C-D374-F80F9E098E11}"/>
              </a:ext>
            </a:extLst>
          </p:cNvPr>
          <p:cNvSpPr txBox="1"/>
          <p:nvPr/>
        </p:nvSpPr>
        <p:spPr>
          <a:xfrm>
            <a:off x="1028700" y="3145137"/>
            <a:ext cx="14681149" cy="6032805"/>
          </a:xfrm>
          <a:prstGeom prst="rect">
            <a:avLst/>
          </a:prstGeom>
        </p:spPr>
        <p:txBody>
          <a:bodyPr lIns="0" tIns="0" rIns="0" bIns="0" rtlCol="0" anchor="t">
            <a:spAutoFit/>
          </a:bodyPr>
          <a:lstStyle/>
          <a:p>
            <a:pPr>
              <a:lnSpc>
                <a:spcPts val="3919"/>
              </a:lnSpc>
            </a:pPr>
            <a:r>
              <a:rPr lang="en-US" sz="2799" dirty="0">
                <a:solidFill>
                  <a:srgbClr val="000000"/>
                </a:solidFill>
                <a:latin typeface="Montserrat Classic"/>
              </a:rPr>
              <a:t>Dependency-</a:t>
            </a:r>
          </a:p>
          <a:p>
            <a:pPr marL="457200" indent="-457200">
              <a:lnSpc>
                <a:spcPts val="3919"/>
              </a:lnSpc>
              <a:buFont typeface="Arial" panose="020B0604020202020204" pitchFamily="34" charset="0"/>
              <a:buChar char="•"/>
            </a:pPr>
            <a:r>
              <a:rPr lang="en-US" sz="2799" dirty="0">
                <a:solidFill>
                  <a:srgbClr val="000000"/>
                </a:solidFill>
                <a:latin typeface="Montserrat Classic"/>
              </a:rPr>
              <a:t>Resolution of movement</a:t>
            </a:r>
          </a:p>
          <a:p>
            <a:pPr marL="457200" indent="-457200">
              <a:lnSpc>
                <a:spcPts val="3919"/>
              </a:lnSpc>
              <a:buFont typeface="Arial" panose="020B0604020202020204" pitchFamily="34" charset="0"/>
              <a:buChar char="•"/>
            </a:pPr>
            <a:r>
              <a:rPr lang="en-US" sz="2799" dirty="0">
                <a:solidFill>
                  <a:srgbClr val="000000"/>
                </a:solidFill>
                <a:latin typeface="Montserrat Classic"/>
              </a:rPr>
              <a:t>Encoder accuracy</a:t>
            </a:r>
          </a:p>
          <a:p>
            <a:pPr marL="457200" indent="-457200">
              <a:lnSpc>
                <a:spcPts val="3919"/>
              </a:lnSpc>
              <a:buFont typeface="Arial" panose="020B0604020202020204" pitchFamily="34" charset="0"/>
              <a:buChar char="•"/>
            </a:pPr>
            <a:r>
              <a:rPr lang="en-US" sz="2799" dirty="0">
                <a:solidFill>
                  <a:srgbClr val="000000"/>
                </a:solidFill>
                <a:latin typeface="Montserrat Classic"/>
              </a:rPr>
              <a:t>Accuracy of model</a:t>
            </a:r>
          </a:p>
          <a:p>
            <a:pPr>
              <a:lnSpc>
                <a:spcPts val="3919"/>
              </a:lnSpc>
            </a:pPr>
            <a:r>
              <a:rPr lang="en-US" sz="2799" dirty="0">
                <a:solidFill>
                  <a:srgbClr val="000000"/>
                </a:solidFill>
                <a:latin typeface="Montserrat Classic"/>
              </a:rPr>
              <a:t>Assumptions- </a:t>
            </a:r>
          </a:p>
          <a:p>
            <a:pPr marL="457200" indent="-457200">
              <a:lnSpc>
                <a:spcPts val="3919"/>
              </a:lnSpc>
              <a:buFont typeface="Arial" panose="020B0604020202020204" pitchFamily="34" charset="0"/>
              <a:buChar char="•"/>
            </a:pPr>
            <a:r>
              <a:rPr lang="en-US" sz="2799" dirty="0">
                <a:solidFill>
                  <a:srgbClr val="000000"/>
                </a:solidFill>
                <a:latin typeface="Montserrat Classic"/>
              </a:rPr>
              <a:t>&lt;FILL&gt;</a:t>
            </a:r>
          </a:p>
          <a:p>
            <a:pPr>
              <a:lnSpc>
                <a:spcPts val="3919"/>
              </a:lnSpc>
            </a:pPr>
            <a:r>
              <a:rPr lang="en-US" sz="2799" dirty="0">
                <a:solidFill>
                  <a:srgbClr val="000000"/>
                </a:solidFill>
                <a:latin typeface="Montserrat Classic"/>
              </a:rPr>
              <a:t>Risk-</a:t>
            </a:r>
          </a:p>
          <a:p>
            <a:pPr marL="457200" indent="-457200">
              <a:lnSpc>
                <a:spcPts val="3919"/>
              </a:lnSpc>
              <a:buFont typeface="Arial" panose="020B0604020202020204" pitchFamily="34" charset="0"/>
              <a:buChar char="•"/>
            </a:pPr>
            <a:r>
              <a:rPr lang="en-US" sz="2799" dirty="0">
                <a:solidFill>
                  <a:srgbClr val="000000"/>
                </a:solidFill>
                <a:latin typeface="Montserrat Classic"/>
              </a:rPr>
              <a:t>Data transfer failure</a:t>
            </a:r>
          </a:p>
          <a:p>
            <a:pPr marL="457200" indent="-457200">
              <a:lnSpc>
                <a:spcPts val="3919"/>
              </a:lnSpc>
              <a:buFont typeface="Arial" panose="020B0604020202020204" pitchFamily="34" charset="0"/>
              <a:buChar char="•"/>
            </a:pPr>
            <a:r>
              <a:rPr lang="en-US" sz="2799" dirty="0">
                <a:solidFill>
                  <a:srgbClr val="000000"/>
                </a:solidFill>
                <a:latin typeface="Montserrat Classic"/>
              </a:rPr>
              <a:t>Network failure</a:t>
            </a:r>
          </a:p>
          <a:p>
            <a:pPr marL="457200" indent="-457200">
              <a:lnSpc>
                <a:spcPts val="3919"/>
              </a:lnSpc>
              <a:buFont typeface="Arial" panose="020B0604020202020204" pitchFamily="34" charset="0"/>
              <a:buChar char="•"/>
            </a:pPr>
            <a:r>
              <a:rPr lang="en-US" sz="2799" dirty="0">
                <a:solidFill>
                  <a:srgbClr val="000000"/>
                </a:solidFill>
                <a:latin typeface="Montserrat Classic"/>
              </a:rPr>
              <a:t>Robot failure</a:t>
            </a:r>
          </a:p>
          <a:p>
            <a:pPr marL="457200" indent="-457200">
              <a:lnSpc>
                <a:spcPts val="3919"/>
              </a:lnSpc>
              <a:buFont typeface="Arial" panose="020B0604020202020204" pitchFamily="34" charset="0"/>
              <a:buChar char="•"/>
            </a:pPr>
            <a:endParaRPr lang="en-US" sz="2799" dirty="0">
              <a:solidFill>
                <a:srgbClr val="000000"/>
              </a:solidFill>
              <a:latin typeface="Montserrat Classic"/>
            </a:endParaRPr>
          </a:p>
          <a:p>
            <a:pPr>
              <a:lnSpc>
                <a:spcPts val="4824"/>
              </a:lnSpc>
            </a:pPr>
            <a:endParaRPr lang="en-US" sz="2799" dirty="0">
              <a:solidFill>
                <a:srgbClr val="000000"/>
              </a:solidFill>
              <a:latin typeface="Montserrat Class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2920689"/>
            <a:ext cx="11696700" cy="1727396"/>
          </a:xfrm>
          <a:prstGeom prst="rect">
            <a:avLst/>
          </a:prstGeom>
        </p:spPr>
        <p:txBody>
          <a:bodyPr wrap="square" lIns="0" tIns="0" rIns="0" bIns="0" rtlCol="0" anchor="t">
            <a:spAutoFit/>
          </a:bodyPr>
          <a:lstStyle/>
          <a:p>
            <a:pPr marL="342900" indent="-342900">
              <a:lnSpc>
                <a:spcPts val="3359"/>
              </a:lnSpc>
              <a:buFont typeface="Arial" panose="020B0604020202020204" pitchFamily="34" charset="0"/>
              <a:buChar char="•"/>
            </a:pPr>
            <a:r>
              <a:rPr lang="en-US" sz="2400" dirty="0">
                <a:solidFill>
                  <a:srgbClr val="000000"/>
                </a:solidFill>
                <a:latin typeface="Garet"/>
              </a:rPr>
              <a:t>System should be able to accept data from a robot and reproduce movements on the digital twin.</a:t>
            </a:r>
          </a:p>
          <a:p>
            <a:pPr marL="342900" indent="-342900">
              <a:lnSpc>
                <a:spcPts val="3359"/>
              </a:lnSpc>
              <a:buFont typeface="Arial" panose="020B0604020202020204" pitchFamily="34" charset="0"/>
              <a:buChar char="•"/>
            </a:pPr>
            <a:r>
              <a:rPr lang="en-US" sz="2400" dirty="0">
                <a:solidFill>
                  <a:srgbClr val="000000"/>
                </a:solidFill>
                <a:latin typeface="Garet"/>
              </a:rPr>
              <a:t>System should be able to control the robot through the digital twin.</a:t>
            </a:r>
          </a:p>
          <a:p>
            <a:pPr marL="342900" indent="-342900">
              <a:lnSpc>
                <a:spcPts val="3359"/>
              </a:lnSpc>
              <a:buFont typeface="Arial" panose="020B0604020202020204" pitchFamily="34" charset="0"/>
              <a:buChar char="•"/>
            </a:pPr>
            <a:r>
              <a:rPr lang="en-US" sz="2400" dirty="0">
                <a:solidFill>
                  <a:srgbClr val="000000"/>
                </a:solidFill>
                <a:latin typeface="Garet"/>
              </a:rPr>
              <a:t>System should be accessible at all times over the internet.</a:t>
            </a:r>
          </a:p>
        </p:txBody>
      </p:sp>
      <p:pic>
        <p:nvPicPr>
          <p:cNvPr id="7" name="Picture 7"/>
          <p:cNvPicPr>
            <a:picLocks noChangeAspect="1"/>
          </p:cNvPicPr>
          <p:nvPr/>
        </p:nvPicPr>
        <p:blipFill>
          <a:blip r:embed="rId3"/>
          <a:srcRect r="4281"/>
          <a:stretch>
            <a:fillRect/>
          </a:stretch>
        </p:blipFill>
        <p:spPr>
          <a:xfrm>
            <a:off x="1028700" y="6737469"/>
            <a:ext cx="6223691" cy="2520831"/>
          </a:xfrm>
          <a:prstGeom prst="rect">
            <a:avLst/>
          </a:prstGeom>
        </p:spPr>
      </p:pic>
      <p:pic>
        <p:nvPicPr>
          <p:cNvPr id="8" name="Picture 8"/>
          <p:cNvPicPr>
            <a:picLocks noChangeAspect="1"/>
          </p:cNvPicPr>
          <p:nvPr/>
        </p:nvPicPr>
        <p:blipFill>
          <a:blip r:embed="rId4"/>
          <a:srcRect/>
          <a:stretch>
            <a:fillRect/>
          </a:stretch>
        </p:blipFill>
        <p:spPr>
          <a:xfrm>
            <a:off x="7602875" y="6737469"/>
            <a:ext cx="6135158" cy="2532200"/>
          </a:xfrm>
          <a:prstGeom prst="rect">
            <a:avLst/>
          </a:prstGeom>
        </p:spPr>
      </p:pic>
      <p:sp>
        <p:nvSpPr>
          <p:cNvPr id="9" name="TextBox 9"/>
          <p:cNvSpPr txBox="1"/>
          <p:nvPr/>
        </p:nvSpPr>
        <p:spPr>
          <a:xfrm>
            <a:off x="1028700" y="1023309"/>
            <a:ext cx="9029700" cy="1688283"/>
          </a:xfrm>
          <a:prstGeom prst="rect">
            <a:avLst/>
          </a:prstGeom>
        </p:spPr>
        <p:txBody>
          <a:bodyPr wrap="square" lIns="0" tIns="0" rIns="0" bIns="0" rtlCol="0" anchor="t">
            <a:spAutoFit/>
          </a:bodyPr>
          <a:lstStyle/>
          <a:p>
            <a:pPr>
              <a:lnSpc>
                <a:spcPts val="6719"/>
              </a:lnSpc>
            </a:pPr>
            <a:r>
              <a:rPr lang="en-US" sz="4800" dirty="0">
                <a:solidFill>
                  <a:srgbClr val="EE7F1A"/>
                </a:solidFill>
                <a:latin typeface="Garet Bold"/>
              </a:rPr>
              <a:t>Functional Requirements</a:t>
            </a:r>
          </a:p>
          <a:p>
            <a:pPr>
              <a:lnSpc>
                <a:spcPts val="6719"/>
              </a:lnSpc>
            </a:pPr>
            <a:endParaRPr lang="en-US" sz="4800" dirty="0">
              <a:solidFill>
                <a:srgbClr val="EE7F1A"/>
              </a:solidFill>
              <a:latin typeface="Garet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023309"/>
            <a:ext cx="10020300" cy="1688283"/>
          </a:xfrm>
          <a:prstGeom prst="rect">
            <a:avLst/>
          </a:prstGeom>
        </p:spPr>
        <p:txBody>
          <a:bodyPr wrap="square" lIns="0" tIns="0" rIns="0" bIns="0" rtlCol="0" anchor="t">
            <a:spAutoFit/>
          </a:bodyPr>
          <a:lstStyle/>
          <a:p>
            <a:pPr>
              <a:lnSpc>
                <a:spcPts val="6719"/>
              </a:lnSpc>
            </a:pPr>
            <a:r>
              <a:rPr lang="en-US" sz="4800" dirty="0">
                <a:solidFill>
                  <a:srgbClr val="EE7F1A"/>
                </a:solidFill>
                <a:latin typeface="Garet Bold"/>
              </a:rPr>
              <a:t>Non – functional requirements</a:t>
            </a:r>
          </a:p>
          <a:p>
            <a:pPr>
              <a:lnSpc>
                <a:spcPts val="6719"/>
              </a:lnSpc>
            </a:pPr>
            <a:endParaRPr lang="en-US" sz="4800" dirty="0">
              <a:solidFill>
                <a:srgbClr val="EE7F1A"/>
              </a:solidFill>
              <a:latin typeface="Garet Bold"/>
            </a:endParaRPr>
          </a:p>
        </p:txBody>
      </p:sp>
      <p:sp>
        <p:nvSpPr>
          <p:cNvPr id="8" name="TextBox 6">
            <a:extLst>
              <a:ext uri="{FF2B5EF4-FFF2-40B4-BE49-F238E27FC236}">
                <a16:creationId xmlns:a16="http://schemas.microsoft.com/office/drawing/2014/main" id="{F528D677-D45B-EA3D-C8FC-B25882239326}"/>
              </a:ext>
            </a:extLst>
          </p:cNvPr>
          <p:cNvSpPr txBox="1"/>
          <p:nvPr/>
        </p:nvSpPr>
        <p:spPr>
          <a:xfrm>
            <a:off x="1028700" y="2920689"/>
            <a:ext cx="11696700" cy="855362"/>
          </a:xfrm>
          <a:prstGeom prst="rect">
            <a:avLst/>
          </a:prstGeom>
        </p:spPr>
        <p:txBody>
          <a:bodyPr wrap="square" lIns="0" tIns="0" rIns="0" bIns="0" rtlCol="0" anchor="t">
            <a:spAutoFit/>
          </a:bodyPr>
          <a:lstStyle/>
          <a:p>
            <a:pPr marL="342900" indent="-342900">
              <a:lnSpc>
                <a:spcPts val="3359"/>
              </a:lnSpc>
              <a:buFont typeface="Arial" panose="020B0604020202020204" pitchFamily="34" charset="0"/>
              <a:buChar char="•"/>
            </a:pPr>
            <a:r>
              <a:rPr lang="en-US" sz="2400" dirty="0">
                <a:solidFill>
                  <a:srgbClr val="000000"/>
                </a:solidFill>
                <a:latin typeface="Garet"/>
              </a:rPr>
              <a:t>System should be secure and protected since its on the internet.</a:t>
            </a:r>
          </a:p>
          <a:p>
            <a:pPr marL="342900" indent="-342900">
              <a:lnSpc>
                <a:spcPts val="3359"/>
              </a:lnSpc>
              <a:buFont typeface="Arial" panose="020B0604020202020204" pitchFamily="34" charset="0"/>
              <a:buChar char="•"/>
            </a:pPr>
            <a:r>
              <a:rPr lang="en-US" sz="2400" dirty="0">
                <a:solidFill>
                  <a:srgbClr val="000000"/>
                </a:solidFill>
                <a:latin typeface="Garet"/>
              </a:rPr>
              <a:t>System should be quick and responsive.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68728" y="1214120"/>
            <a:ext cx="13436054" cy="1490980"/>
          </a:xfrm>
          <a:prstGeom prst="rect">
            <a:avLst/>
          </a:prstGeom>
        </p:spPr>
        <p:txBody>
          <a:bodyPr lIns="0" tIns="0" rIns="0" bIns="0" rtlCol="0" anchor="t">
            <a:spAutoFit/>
          </a:bodyPr>
          <a:lstStyle/>
          <a:p>
            <a:pPr>
              <a:lnSpc>
                <a:spcPts val="6020"/>
              </a:lnSpc>
            </a:pPr>
            <a:r>
              <a:rPr lang="en-US" sz="4000" dirty="0">
                <a:solidFill>
                  <a:srgbClr val="EE7F1A"/>
                </a:solidFill>
                <a:latin typeface="Garet Bold"/>
              </a:rPr>
              <a:t>Literature Survey</a:t>
            </a:r>
          </a:p>
          <a:p>
            <a:pPr>
              <a:lnSpc>
                <a:spcPts val="6020"/>
              </a:lnSpc>
            </a:pPr>
            <a:endParaRPr lang="en-US" sz="4000" dirty="0">
              <a:solidFill>
                <a:srgbClr val="EE7F1A"/>
              </a:solidFill>
              <a:latin typeface="Garet Bold"/>
            </a:endParaRPr>
          </a:p>
        </p:txBody>
      </p:sp>
      <p:sp>
        <p:nvSpPr>
          <p:cNvPr id="7" name="TextBox 6">
            <a:extLst>
              <a:ext uri="{FF2B5EF4-FFF2-40B4-BE49-F238E27FC236}">
                <a16:creationId xmlns:a16="http://schemas.microsoft.com/office/drawing/2014/main" id="{F91454F6-5EB0-A4CA-0EE3-18FA5AB4DE27}"/>
              </a:ext>
            </a:extLst>
          </p:cNvPr>
          <p:cNvSpPr txBox="1"/>
          <p:nvPr/>
        </p:nvSpPr>
        <p:spPr>
          <a:xfrm>
            <a:off x="730900" y="2598197"/>
            <a:ext cx="16765386" cy="7104509"/>
          </a:xfrm>
          <a:prstGeom prst="rect">
            <a:avLst/>
          </a:prstGeom>
        </p:spPr>
        <p:txBody>
          <a:bodyPr wrap="square" lIns="0" tIns="0" rIns="0" bIns="0" rtlCol="0" anchor="t">
            <a:spAutoFit/>
          </a:bodyPr>
          <a:lstStyle/>
          <a:p>
            <a:pPr marL="457200" indent="-457200">
              <a:lnSpc>
                <a:spcPts val="3359"/>
              </a:lnSpc>
              <a:buFont typeface="+mj-lt"/>
              <a:buAutoNum type="arabicPeriod"/>
            </a:pPr>
            <a:r>
              <a:rPr lang="en-US" sz="2400" dirty="0">
                <a:solidFill>
                  <a:srgbClr val="505050"/>
                </a:solidFill>
                <a:latin typeface="Arial" panose="020B0604020202020204" pitchFamily="34" charset="0"/>
              </a:rPr>
              <a:t>Digital Twin Data Modeling with </a:t>
            </a:r>
            <a:r>
              <a:rPr lang="en-US" sz="2400" dirty="0" err="1">
                <a:solidFill>
                  <a:srgbClr val="505050"/>
                </a:solidFill>
                <a:latin typeface="Arial" panose="020B0604020202020204" pitchFamily="34" charset="0"/>
              </a:rPr>
              <a:t>AutomationML</a:t>
            </a:r>
            <a:r>
              <a:rPr lang="en-US" sz="2400" dirty="0">
                <a:solidFill>
                  <a:srgbClr val="505050"/>
                </a:solidFill>
                <a:latin typeface="Arial" panose="020B0604020202020204" pitchFamily="34" charset="0"/>
              </a:rPr>
              <a:t> and a Communication Methodology for Data Exchange. (Communication)</a:t>
            </a:r>
          </a:p>
          <a:p>
            <a:pPr marL="914400" lvl="1" indent="-457200">
              <a:buFont typeface="Arial" panose="020B0604020202020204" pitchFamily="34" charset="0"/>
              <a:buChar char="•"/>
            </a:pPr>
            <a:r>
              <a:rPr lang="en-US" sz="2000" dirty="0">
                <a:solidFill>
                  <a:srgbClr val="505050"/>
                </a:solidFill>
                <a:latin typeface="Arial" panose="020B0604020202020204" pitchFamily="34" charset="0"/>
              </a:rPr>
              <a:t>Paper proposes use of </a:t>
            </a:r>
            <a:r>
              <a:rPr lang="en-US" sz="2000" dirty="0" err="1">
                <a:solidFill>
                  <a:srgbClr val="505050"/>
                </a:solidFill>
                <a:latin typeface="Arial" panose="020B0604020202020204" pitchFamily="34" charset="0"/>
              </a:rPr>
              <a:t>AutomationML</a:t>
            </a:r>
            <a:r>
              <a:rPr lang="en-US" sz="2000" dirty="0">
                <a:solidFill>
                  <a:srgbClr val="505050"/>
                </a:solidFill>
                <a:latin typeface="Arial" panose="020B0604020202020204" pitchFamily="34" charset="0"/>
              </a:rPr>
              <a:t> for data modeling and communication methodologies for data </a:t>
            </a:r>
            <a:r>
              <a:rPr lang="en-US" sz="2000">
                <a:solidFill>
                  <a:srgbClr val="505050"/>
                </a:solidFill>
                <a:latin typeface="Arial" panose="020B0604020202020204" pitchFamily="34" charset="0"/>
              </a:rPr>
              <a:t>exchange which can </a:t>
            </a:r>
            <a:r>
              <a:rPr lang="en-US" sz="2000" dirty="0">
                <a:solidFill>
                  <a:srgbClr val="505050"/>
                </a:solidFill>
                <a:latin typeface="Arial" panose="020B0604020202020204" pitchFamily="34" charset="0"/>
              </a:rPr>
              <a:t>facilitate the creation and management of digital twin systems. Further research is needed to explore the effectiveness of these approaches in real-world applications and to address potential challenges such as scalability and interoperability.</a:t>
            </a:r>
          </a:p>
          <a:p>
            <a:pPr lvl="1">
              <a:lnSpc>
                <a:spcPts val="3359"/>
              </a:lnSpc>
            </a:pPr>
            <a:endParaRPr lang="en-US" sz="2000" dirty="0">
              <a:solidFill>
                <a:srgbClr val="505050"/>
              </a:solidFill>
              <a:latin typeface="Arial" panose="020B0604020202020204" pitchFamily="34" charset="0"/>
            </a:endParaRPr>
          </a:p>
          <a:p>
            <a:pPr marL="457200" indent="-457200">
              <a:lnSpc>
                <a:spcPts val="3359"/>
              </a:lnSpc>
              <a:buFont typeface="+mj-lt"/>
              <a:buAutoNum type="arabicPeriod"/>
            </a:pPr>
            <a:r>
              <a:rPr lang="en-US" sz="2400" dirty="0">
                <a:solidFill>
                  <a:srgbClr val="505050"/>
                </a:solidFill>
                <a:latin typeface="Arial" panose="020B0604020202020204" pitchFamily="34" charset="0"/>
              </a:rPr>
              <a:t>The Digital Twin: Realizing the Cyber-Physical Production System for Industry 4.0. (Digitalizing)</a:t>
            </a:r>
          </a:p>
          <a:p>
            <a:pPr marL="914400" lvl="1" indent="-457200">
              <a:buFont typeface="Arial" panose="020B0604020202020204" pitchFamily="34" charset="0"/>
              <a:buChar char="•"/>
            </a:pPr>
            <a:r>
              <a:rPr lang="en-US" sz="2000" dirty="0">
                <a:solidFill>
                  <a:srgbClr val="505050"/>
                </a:solidFill>
                <a:latin typeface="Arial" panose="020B0604020202020204" pitchFamily="34" charset="0"/>
              </a:rPr>
              <a:t>The article discusses the importance of digital twins in Industry 4.0, where cyber-physical systems and the Internet of Things are increasingly prevalent. Digital twins can be used to simulate and test physical systems before they are built, allowing for more efficient and cost-effective development processes. They can also be used to monitor and optimize the performance of existing systems in real-time.</a:t>
            </a:r>
          </a:p>
          <a:p>
            <a:pPr lvl="1"/>
            <a:endParaRPr lang="en-US" sz="2000" dirty="0">
              <a:solidFill>
                <a:srgbClr val="505050"/>
              </a:solidFill>
              <a:latin typeface="Arial" panose="020B0604020202020204" pitchFamily="34" charset="0"/>
            </a:endParaRPr>
          </a:p>
          <a:p>
            <a:pPr marL="457200" indent="-457200">
              <a:lnSpc>
                <a:spcPts val="3359"/>
              </a:lnSpc>
              <a:buFont typeface="+mj-lt"/>
              <a:buAutoNum type="arabicPeriod"/>
            </a:pPr>
            <a:r>
              <a:rPr lang="en-US" sz="2400" dirty="0">
                <a:solidFill>
                  <a:srgbClr val="505050"/>
                </a:solidFill>
                <a:latin typeface="Arial" panose="020B0604020202020204" pitchFamily="34" charset="0"/>
              </a:rPr>
              <a:t>Digital twin driven human–robot collaborative assembly. (Framework)</a:t>
            </a:r>
          </a:p>
          <a:p>
            <a:pPr marL="914400" lvl="1" indent="-457200">
              <a:buFont typeface="Arial" panose="020B0604020202020204" pitchFamily="34" charset="0"/>
              <a:buChar char="•"/>
            </a:pPr>
            <a:r>
              <a:rPr lang="en-US" sz="2000" dirty="0">
                <a:solidFill>
                  <a:srgbClr val="505050"/>
                </a:solidFill>
                <a:latin typeface="Arial" panose="020B0604020202020204" pitchFamily="34" charset="0"/>
              </a:rPr>
              <a:t>The paper discusses the use of digital twins in improving human-robot collaborative assembly processes. The authors propose a framework for using digital twins to simulate and optimize the assembly process, as well as to facilitate communication between human workers and robots.</a:t>
            </a:r>
          </a:p>
          <a:p>
            <a:pPr marL="914400" lvl="1" indent="-457200">
              <a:buFont typeface="Arial" panose="020B0604020202020204" pitchFamily="34" charset="0"/>
              <a:buChar char="•"/>
            </a:pPr>
            <a:r>
              <a:rPr lang="en-US" sz="2000" dirty="0">
                <a:solidFill>
                  <a:srgbClr val="505050"/>
                </a:solidFill>
                <a:latin typeface="Arial" panose="020B0604020202020204" pitchFamily="34" charset="0"/>
              </a:rPr>
              <a:t>The framework includes several components, including a digital twin of the assembly environment, a digital twin of the product being assembled, and a digital twin of the robot being used in the assembly process.</a:t>
            </a:r>
          </a:p>
          <a:p>
            <a:pPr marL="914400" lvl="1" indent="-457200">
              <a:buFont typeface="Arial" panose="020B0604020202020204" pitchFamily="34" charset="0"/>
              <a:buChar char="•"/>
            </a:pPr>
            <a:endParaRPr lang="en-US" sz="2000" dirty="0">
              <a:solidFill>
                <a:srgbClr val="505050"/>
              </a:solidFill>
              <a:latin typeface="Arial" panose="020B0604020202020204" pitchFamily="34" charset="0"/>
            </a:endParaRPr>
          </a:p>
          <a:p>
            <a:pPr marL="457200" indent="-457200">
              <a:lnSpc>
                <a:spcPts val="3359"/>
              </a:lnSpc>
              <a:buFont typeface="+mj-lt"/>
              <a:buAutoNum type="arabicPeriod"/>
            </a:pPr>
            <a:r>
              <a:rPr lang="en-US" sz="2400" dirty="0">
                <a:solidFill>
                  <a:srgbClr val="505050"/>
                </a:solidFill>
                <a:latin typeface="Arial" panose="020B0604020202020204" pitchFamily="34" charset="0"/>
              </a:rPr>
              <a:t>Digital Twin based synchronized control and simulation of the industrial robotic cell using Virtual Reality. (Digitalizing)</a:t>
            </a:r>
          </a:p>
          <a:p>
            <a:pPr marL="914400" lvl="1" indent="-457200">
              <a:buFont typeface="Arial" panose="020B0604020202020204" pitchFamily="34" charset="0"/>
              <a:buChar char="•"/>
            </a:pPr>
            <a:r>
              <a:rPr lang="en-US" sz="2000" dirty="0">
                <a:solidFill>
                  <a:srgbClr val="505050"/>
                </a:solidFill>
                <a:latin typeface="Arial" panose="020B0604020202020204" pitchFamily="34" charset="0"/>
              </a:rPr>
              <a:t>The paper proposes a technique that involves the creation of a virtual replica of a physical manufacturing environment, which can be used to simulate and optimize the performance of industrial robots in real-time. This technology involves the use of sensors, internet of things (IoT) devices, and other connected technologies to monitor and collect data on the physical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118950" y="761681"/>
            <a:ext cx="2377336" cy="1082683"/>
          </a:xfrm>
          <a:prstGeom prst="rect">
            <a:avLst/>
          </a:prstGeom>
        </p:spPr>
      </p:pic>
      <p:grpSp>
        <p:nvGrpSpPr>
          <p:cNvPr id="3" name="Group 3"/>
          <p:cNvGrpSpPr/>
          <p:nvPr/>
        </p:nvGrpSpPr>
        <p:grpSpPr>
          <a:xfrm>
            <a:off x="0" y="2112616"/>
            <a:ext cx="14504782" cy="47625"/>
            <a:chOff x="0" y="0"/>
            <a:chExt cx="3820189" cy="12543"/>
          </a:xfrm>
        </p:grpSpPr>
        <p:sp>
          <p:nvSpPr>
            <p:cNvPr id="4" name="Freeform 4"/>
            <p:cNvSpPr/>
            <p:nvPr/>
          </p:nvSpPr>
          <p:spPr>
            <a:xfrm>
              <a:off x="0" y="0"/>
              <a:ext cx="3820189" cy="12543"/>
            </a:xfrm>
            <a:custGeom>
              <a:avLst/>
              <a:gdLst/>
              <a:ahLst/>
              <a:cxnLst/>
              <a:rect l="l" t="t" r="r" b="b"/>
              <a:pathLst>
                <a:path w="3820189" h="12543">
                  <a:moveTo>
                    <a:pt x="0" y="0"/>
                  </a:moveTo>
                  <a:lnTo>
                    <a:pt x="3820189" y="0"/>
                  </a:lnTo>
                  <a:lnTo>
                    <a:pt x="3820189" y="12543"/>
                  </a:lnTo>
                  <a:lnTo>
                    <a:pt x="0" y="12543"/>
                  </a:lnTo>
                  <a:close/>
                </a:path>
              </a:pathLst>
            </a:custGeom>
            <a:solidFill>
              <a:srgbClr val="EE7F1A"/>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023309"/>
            <a:ext cx="7120235" cy="1668780"/>
          </a:xfrm>
          <a:prstGeom prst="rect">
            <a:avLst/>
          </a:prstGeom>
        </p:spPr>
        <p:txBody>
          <a:bodyPr lIns="0" tIns="0" rIns="0" bIns="0" rtlCol="0" anchor="t">
            <a:spAutoFit/>
          </a:bodyPr>
          <a:lstStyle/>
          <a:p>
            <a:pPr>
              <a:lnSpc>
                <a:spcPts val="6719"/>
              </a:lnSpc>
            </a:pPr>
            <a:r>
              <a:rPr lang="en-US" sz="4800">
                <a:solidFill>
                  <a:srgbClr val="EE7F1A"/>
                </a:solidFill>
                <a:latin typeface="Garet Bold"/>
              </a:rPr>
              <a:t>Any other information</a:t>
            </a:r>
          </a:p>
          <a:p>
            <a:pPr>
              <a:lnSpc>
                <a:spcPts val="6719"/>
              </a:lnSpc>
            </a:pPr>
            <a:endParaRPr lang="en-US" sz="4800">
              <a:solidFill>
                <a:srgbClr val="EE7F1A"/>
              </a:solidFill>
              <a:latin typeface="Garet Bold"/>
            </a:endParaRPr>
          </a:p>
        </p:txBody>
      </p:sp>
      <p:sp>
        <p:nvSpPr>
          <p:cNvPr id="7" name="TextBox 7"/>
          <p:cNvSpPr txBox="1"/>
          <p:nvPr/>
        </p:nvSpPr>
        <p:spPr>
          <a:xfrm>
            <a:off x="1028700" y="3017501"/>
            <a:ext cx="16005453" cy="5015865"/>
          </a:xfrm>
          <a:prstGeom prst="rect">
            <a:avLst/>
          </a:prstGeom>
        </p:spPr>
        <p:txBody>
          <a:bodyPr lIns="0" tIns="0" rIns="0" bIns="0" rtlCol="0" anchor="t">
            <a:spAutoFit/>
          </a:bodyPr>
          <a:lstStyle/>
          <a:p>
            <a:pPr>
              <a:lnSpc>
                <a:spcPts val="3359"/>
              </a:lnSpc>
            </a:pPr>
            <a:r>
              <a:rPr lang="en-US" sz="2400">
                <a:solidFill>
                  <a:srgbClr val="000000"/>
                </a:solidFill>
                <a:latin typeface="Montserrat Classic Bold"/>
              </a:rPr>
              <a:t>Tools and processes: </a:t>
            </a:r>
          </a:p>
          <a:p>
            <a:pPr marL="518160" lvl="1" indent="-259080">
              <a:lnSpc>
                <a:spcPts val="3359"/>
              </a:lnSpc>
              <a:buFont typeface="Arial"/>
              <a:buChar char="•"/>
            </a:pPr>
            <a:r>
              <a:rPr lang="en-US" sz="2400">
                <a:solidFill>
                  <a:srgbClr val="000000"/>
                </a:solidFill>
                <a:latin typeface="Montserrat Classic"/>
              </a:rPr>
              <a:t>3D modeling - blender, Unity3D</a:t>
            </a:r>
          </a:p>
          <a:p>
            <a:pPr marL="518160" lvl="1" indent="-259080">
              <a:lnSpc>
                <a:spcPts val="3359"/>
              </a:lnSpc>
              <a:buFont typeface="Arial"/>
              <a:buChar char="•"/>
            </a:pPr>
            <a:r>
              <a:rPr lang="en-US" sz="2400">
                <a:solidFill>
                  <a:srgbClr val="000000"/>
                </a:solidFill>
                <a:latin typeface="Montserrat Classic"/>
              </a:rPr>
              <a:t>AR platform - Industrial AR tools</a:t>
            </a:r>
          </a:p>
          <a:p>
            <a:pPr marL="518160" lvl="1" indent="-259080">
              <a:lnSpc>
                <a:spcPts val="3359"/>
              </a:lnSpc>
              <a:buFont typeface="Arial"/>
              <a:buChar char="•"/>
            </a:pPr>
            <a:r>
              <a:rPr lang="en-US" sz="2400">
                <a:solidFill>
                  <a:srgbClr val="000000"/>
                </a:solidFill>
                <a:latin typeface="Montserrat Classic"/>
              </a:rPr>
              <a:t>Robotics- Raspberry pi, ArduinoIDE, ROS</a:t>
            </a:r>
          </a:p>
          <a:p>
            <a:pPr marL="518160" lvl="1" indent="-259080">
              <a:lnSpc>
                <a:spcPts val="3359"/>
              </a:lnSpc>
              <a:buFont typeface="Arial"/>
              <a:buChar char="•"/>
            </a:pPr>
            <a:r>
              <a:rPr lang="en-US" sz="2400">
                <a:solidFill>
                  <a:srgbClr val="000000"/>
                </a:solidFill>
                <a:latin typeface="Montserrat Classic"/>
              </a:rPr>
              <a:t>Languages- C++, C#, python.   </a:t>
            </a:r>
          </a:p>
          <a:p>
            <a:pPr>
              <a:lnSpc>
                <a:spcPts val="3359"/>
              </a:lnSpc>
            </a:pPr>
            <a:endParaRPr lang="en-US" sz="2400">
              <a:solidFill>
                <a:srgbClr val="000000"/>
              </a:solidFill>
              <a:latin typeface="Montserrat Classic"/>
            </a:endParaRPr>
          </a:p>
          <a:p>
            <a:pPr>
              <a:lnSpc>
                <a:spcPts val="3359"/>
              </a:lnSpc>
            </a:pPr>
            <a:endParaRPr lang="en-US" sz="2400">
              <a:solidFill>
                <a:srgbClr val="000000"/>
              </a:solidFill>
              <a:latin typeface="Montserrat Classic"/>
            </a:endParaRPr>
          </a:p>
          <a:p>
            <a:pPr>
              <a:lnSpc>
                <a:spcPts val="3359"/>
              </a:lnSpc>
            </a:pPr>
            <a:endParaRPr lang="en-US" sz="2400">
              <a:solidFill>
                <a:srgbClr val="000000"/>
              </a:solidFill>
              <a:latin typeface="Montserrat Classic"/>
            </a:endParaRPr>
          </a:p>
          <a:p>
            <a:pPr>
              <a:lnSpc>
                <a:spcPts val="3359"/>
              </a:lnSpc>
            </a:pPr>
            <a:endParaRPr lang="en-US" sz="2400">
              <a:solidFill>
                <a:srgbClr val="000000"/>
              </a:solidFill>
              <a:latin typeface="Montserrat Classic"/>
            </a:endParaRPr>
          </a:p>
          <a:p>
            <a:pPr>
              <a:lnSpc>
                <a:spcPts val="3359"/>
              </a:lnSpc>
            </a:pPr>
            <a:endParaRPr lang="en-US" sz="2400">
              <a:solidFill>
                <a:srgbClr val="000000"/>
              </a:solidFill>
              <a:latin typeface="Montserrat Classic"/>
            </a:endParaRPr>
          </a:p>
          <a:p>
            <a:pPr marL="518160" lvl="1" indent="-259080">
              <a:lnSpc>
                <a:spcPts val="3359"/>
              </a:lnSpc>
              <a:buFont typeface="Arial"/>
              <a:buChar char="•"/>
            </a:pPr>
            <a:r>
              <a:rPr lang="en-US" sz="2400">
                <a:solidFill>
                  <a:srgbClr val="000000"/>
                </a:solidFill>
                <a:latin typeface="Montserrat Classic"/>
              </a:rPr>
              <a:t>Research done -</a:t>
            </a:r>
          </a:p>
          <a:p>
            <a:pPr>
              <a:lnSpc>
                <a:spcPts val="3359"/>
              </a:lnSpc>
            </a:pPr>
            <a:r>
              <a:rPr lang="en-US" sz="2400">
                <a:solidFill>
                  <a:srgbClr val="000000"/>
                </a:solidFill>
                <a:latin typeface="Montserrat Classic"/>
              </a:rPr>
              <a:t> https://docs.google.com/spreadsheets/d/1Uet7KWej06JfQ50rUx7eLIetOz4LF18dSRvonRCbmfc/edit#gid=0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614</Words>
  <Application>Microsoft Office PowerPoint</Application>
  <PresentationFormat>Custom</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Garet</vt:lpstr>
      <vt:lpstr>Montserrat Classic Bold</vt:lpstr>
      <vt:lpstr>Montserrat Classic</vt:lpstr>
      <vt:lpstr>Garet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Approval</dc:title>
  <dc:creator>Hari Ganesan</dc:creator>
  <cp:lastModifiedBy>Hari Ganesan</cp:lastModifiedBy>
  <cp:revision>4</cp:revision>
  <dcterms:created xsi:type="dcterms:W3CDTF">2006-08-16T00:00:00Z</dcterms:created>
  <dcterms:modified xsi:type="dcterms:W3CDTF">2023-03-09T03:21:11Z</dcterms:modified>
  <dc:identifier>DAFYGDJNc8Q</dc:identifier>
</cp:coreProperties>
</file>