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4"/>
  </p:notesMasterIdLst>
  <p:sldIdLst>
    <p:sldId id="256" r:id="rId2"/>
    <p:sldId id="263" r:id="rId3"/>
    <p:sldId id="264" r:id="rId4"/>
    <p:sldId id="265" r:id="rId5"/>
    <p:sldId id="266" r:id="rId6"/>
    <p:sldId id="267" r:id="rId7"/>
    <p:sldId id="268" r:id="rId8"/>
    <p:sldId id="281" r:id="rId9"/>
    <p:sldId id="271" r:id="rId10"/>
    <p:sldId id="279" r:id="rId11"/>
    <p:sldId id="272" r:id="rId12"/>
    <p:sldId id="270" r:id="rId13"/>
    <p:sldId id="259" r:id="rId14"/>
    <p:sldId id="261" r:id="rId15"/>
    <p:sldId id="260" r:id="rId16"/>
    <p:sldId id="276" r:id="rId17"/>
    <p:sldId id="278" r:id="rId18"/>
    <p:sldId id="273" r:id="rId19"/>
    <p:sldId id="274" r:id="rId20"/>
    <p:sldId id="275" r:id="rId21"/>
    <p:sldId id="277" r:id="rId22"/>
    <p:sldId id="280" r:id="rId23"/>
  </p:sldIdLst>
  <p:sldSz cx="9144000" cy="6858000" type="screen4x3"/>
  <p:notesSz cx="6858000" cy="9144000"/>
  <p:defaultTextStyle>
    <a:defPPr>
      <a:defRPr lang="zh-CN"/>
    </a:defPPr>
    <a:lvl1pPr algn="l" rtl="0" fontAlgn="base">
      <a:spcBef>
        <a:spcPct val="0"/>
      </a:spcBef>
      <a:spcAft>
        <a:spcPct val="0"/>
      </a:spcAft>
      <a:buClr>
        <a:schemeClr val="bg1"/>
      </a:buClr>
      <a:buSzPct val="100000"/>
      <a:buFont typeface="Wingdings" pitchFamily="2" charset="2"/>
      <a:defRPr sz="3200"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1pPr>
    <a:lvl2pPr marL="457200" algn="l" rtl="0" fontAlgn="base">
      <a:spcBef>
        <a:spcPct val="0"/>
      </a:spcBef>
      <a:spcAft>
        <a:spcPct val="0"/>
      </a:spcAft>
      <a:buClr>
        <a:schemeClr val="bg1"/>
      </a:buClr>
      <a:buSzPct val="100000"/>
      <a:buFont typeface="Wingdings" pitchFamily="2" charset="2"/>
      <a:defRPr sz="3200"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2pPr>
    <a:lvl3pPr marL="914400" algn="l" rtl="0" fontAlgn="base">
      <a:spcBef>
        <a:spcPct val="0"/>
      </a:spcBef>
      <a:spcAft>
        <a:spcPct val="0"/>
      </a:spcAft>
      <a:buClr>
        <a:schemeClr val="bg1"/>
      </a:buClr>
      <a:buSzPct val="100000"/>
      <a:buFont typeface="Wingdings" pitchFamily="2" charset="2"/>
      <a:defRPr sz="3200"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3pPr>
    <a:lvl4pPr marL="1371600" algn="l" rtl="0" fontAlgn="base">
      <a:spcBef>
        <a:spcPct val="0"/>
      </a:spcBef>
      <a:spcAft>
        <a:spcPct val="0"/>
      </a:spcAft>
      <a:buClr>
        <a:schemeClr val="bg1"/>
      </a:buClr>
      <a:buSzPct val="100000"/>
      <a:buFont typeface="Wingdings" pitchFamily="2" charset="2"/>
      <a:defRPr sz="3200"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4pPr>
    <a:lvl5pPr marL="1828800" algn="l" rtl="0" fontAlgn="base">
      <a:spcBef>
        <a:spcPct val="0"/>
      </a:spcBef>
      <a:spcAft>
        <a:spcPct val="0"/>
      </a:spcAft>
      <a:buClr>
        <a:schemeClr val="bg1"/>
      </a:buClr>
      <a:buSzPct val="100000"/>
      <a:buFont typeface="Wingdings" pitchFamily="2" charset="2"/>
      <a:defRPr sz="3200"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5pPr>
    <a:lvl6pPr marL="2286000" algn="l" defTabSz="914400" rtl="0" eaLnBrk="1" latinLnBrk="0" hangingPunct="1">
      <a:defRPr sz="3200"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6pPr>
    <a:lvl7pPr marL="2743200" algn="l" defTabSz="914400" rtl="0" eaLnBrk="1" latinLnBrk="0" hangingPunct="1">
      <a:defRPr sz="3200"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7pPr>
    <a:lvl8pPr marL="3200400" algn="l" defTabSz="914400" rtl="0" eaLnBrk="1" latinLnBrk="0" hangingPunct="1">
      <a:defRPr sz="3200"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8pPr>
    <a:lvl9pPr marL="3657600" algn="l" defTabSz="914400" rtl="0" eaLnBrk="1" latinLnBrk="0" hangingPunct="1">
      <a:defRPr sz="3200"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6" d="100"/>
          <a:sy n="76" d="100"/>
        </p:scale>
        <p:origin x="-975"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4E7B5A-0669-4E8D-98C4-38E983D4B2A9}" type="datetimeFigureOut">
              <a:rPr lang="en-US" smtClean="0"/>
              <a:pPr/>
              <a:t>1/25/2016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303B5-46B1-4372-9F08-F378915643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740732-AA9C-4DB3-981F-A3F0E18BAC17}" type="slidenum">
              <a:rPr lang="zh-HK" altLang="en-US"/>
              <a:pPr/>
              <a:t>2</a:t>
            </a:fld>
            <a:endParaRPr lang="en-US" altLang="zh-HK"/>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altLang="zh-HK"/>
              <a:t>Connectathon</a:t>
            </a:r>
            <a:r>
              <a:rPr lang="zh-CN" altLang="en-US"/>
              <a:t>测试是</a:t>
            </a:r>
            <a:r>
              <a:rPr lang="en-US" altLang="zh-CN"/>
              <a:t>IHE</a:t>
            </a:r>
            <a:r>
              <a:rPr lang="zh-CN" altLang="en-US"/>
              <a:t>发起的旨在测试医疗信息系统以及设备之间的互连互通的测试，一般为期一周。</a:t>
            </a:r>
            <a:r>
              <a:rPr lang="en-US" altLang="zh-CN"/>
              <a:t>IHE</a:t>
            </a:r>
            <a:r>
              <a:rPr lang="zh-CN" altLang="en-US"/>
              <a:t>的技术框架基于已有的医疗信息通讯标准，规定了医疗机构的许多业务流程。</a:t>
            </a:r>
            <a:r>
              <a:rPr lang="en-US" altLang="zh-CN"/>
              <a:t>Connectathon</a:t>
            </a:r>
            <a:r>
              <a:rPr lang="zh-CN" altLang="en-US"/>
              <a:t>就是检验这些医疗系统对这些业务流程以及标准的应用和实施的状况。</a:t>
            </a:r>
            <a:r>
              <a:rPr lang="en-US" altLang="zh-CN"/>
              <a:t>IHE</a:t>
            </a:r>
            <a:r>
              <a:rPr lang="zh-CN" altLang="en-US"/>
              <a:t>是从北美发起的，已经在全世界推广。它所规定的业务流程主要是基于西方的医疗环境和应用。</a:t>
            </a:r>
            <a:endParaRPr lang="zh-HK" altLang="en-US">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6666FF"/>
        </a:solidFill>
        <a:effectLst/>
      </p:bgPr>
    </p:bg>
    <p:spTree>
      <p:nvGrpSpPr>
        <p:cNvPr id="1" name=""/>
        <p:cNvGrpSpPr/>
        <p:nvPr/>
      </p:nvGrpSpPr>
      <p:grpSpPr>
        <a:xfrm>
          <a:off x="0" y="0"/>
          <a:ext cx="0" cy="0"/>
          <a:chOff x="0" y="0"/>
          <a:chExt cx="0" cy="0"/>
        </a:xfrm>
      </p:grpSpPr>
      <p:pic>
        <p:nvPicPr>
          <p:cNvPr id="4" name="Picture 2" descr="PowerPoint_bkgrd_lores"/>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3" descr="ihe logo-with-TM-transparent-small"/>
          <p:cNvPicPr>
            <a:picLocks noChangeAspect="1" noChangeArrowheads="1"/>
          </p:cNvPicPr>
          <p:nvPr/>
        </p:nvPicPr>
        <p:blipFill>
          <a:blip r:embed="rId3" cstate="print"/>
          <a:srcRect/>
          <a:stretch>
            <a:fillRect/>
          </a:stretch>
        </p:blipFill>
        <p:spPr bwMode="auto">
          <a:xfrm>
            <a:off x="7010400" y="5224463"/>
            <a:ext cx="1600200" cy="1023937"/>
          </a:xfrm>
          <a:prstGeom prst="rect">
            <a:avLst/>
          </a:prstGeom>
          <a:noFill/>
          <a:ln w="9525">
            <a:noFill/>
            <a:miter lim="800000"/>
            <a:headEnd/>
            <a:tailEnd/>
          </a:ln>
        </p:spPr>
      </p:pic>
      <p:sp>
        <p:nvSpPr>
          <p:cNvPr id="6" name="Rectangle 7"/>
          <p:cNvSpPr>
            <a:spLocks noChangeArrowheads="1"/>
          </p:cNvSpPr>
          <p:nvPr/>
        </p:nvSpPr>
        <p:spPr bwMode="auto">
          <a:xfrm>
            <a:off x="228600" y="6357938"/>
            <a:ext cx="1905000" cy="457200"/>
          </a:xfrm>
          <a:prstGeom prst="rect">
            <a:avLst/>
          </a:prstGeom>
          <a:noFill/>
          <a:ln w="9525">
            <a:noFill/>
            <a:miter lim="800000"/>
            <a:headEnd/>
            <a:tailEnd/>
          </a:ln>
          <a:effectLst/>
        </p:spPr>
        <p:txBody>
          <a:bodyPr lIns="92075" tIns="46038" rIns="92075" bIns="46038" anchor="ctr"/>
          <a:lstStyle/>
          <a:p>
            <a:pPr>
              <a:buClrTx/>
              <a:buSzTx/>
              <a:buFontTx/>
              <a:buNone/>
              <a:defRPr/>
            </a:pPr>
            <a:endParaRPr lang="en-US" altLang="zh-CN" sz="1400">
              <a:effectLst/>
              <a:latin typeface="Times New Roman" pitchFamily="18" charset="0"/>
            </a:endParaRPr>
          </a:p>
        </p:txBody>
      </p:sp>
      <p:sp>
        <p:nvSpPr>
          <p:cNvPr id="7" name="Rectangle 8"/>
          <p:cNvSpPr>
            <a:spLocks noChangeArrowheads="1"/>
          </p:cNvSpPr>
          <p:nvPr/>
        </p:nvSpPr>
        <p:spPr bwMode="auto">
          <a:xfrm>
            <a:off x="6248400" y="6357938"/>
            <a:ext cx="2895600" cy="457200"/>
          </a:xfrm>
          <a:prstGeom prst="rect">
            <a:avLst/>
          </a:prstGeom>
          <a:noFill/>
          <a:ln w="9525">
            <a:noFill/>
            <a:miter lim="800000"/>
            <a:headEnd/>
            <a:tailEnd/>
          </a:ln>
          <a:effectLst/>
        </p:spPr>
        <p:txBody>
          <a:bodyPr lIns="92075" tIns="46038" rIns="92075" bIns="46038" anchor="ctr"/>
          <a:lstStyle/>
          <a:p>
            <a:pPr algn="ctr">
              <a:buClrTx/>
              <a:buSzTx/>
              <a:buFontTx/>
              <a:buNone/>
              <a:defRPr/>
            </a:pPr>
            <a:endParaRPr lang="en-US" altLang="zh-CN" sz="1400">
              <a:effectLst/>
              <a:latin typeface="Times New Roman" pitchFamily="18" charset="0"/>
            </a:endParaRPr>
          </a:p>
        </p:txBody>
      </p:sp>
      <p:sp>
        <p:nvSpPr>
          <p:cNvPr id="16388" name="Rectangle 4"/>
          <p:cNvSpPr>
            <a:spLocks noGrp="1" noChangeArrowheads="1"/>
          </p:cNvSpPr>
          <p:nvPr>
            <p:ph type="ctrTitle" sz="quarter"/>
          </p:nvPr>
        </p:nvSpPr>
        <p:spPr>
          <a:xfrm>
            <a:off x="685800" y="2286000"/>
            <a:ext cx="7772400" cy="1143000"/>
          </a:xfrm>
        </p:spPr>
        <p:txBody>
          <a:bodyPr anchor="b"/>
          <a:lstStyle>
            <a:lvl1pPr>
              <a:defRPr>
                <a:solidFill>
                  <a:schemeClr val="tx1"/>
                </a:solidFill>
              </a:defRPr>
            </a:lvl1pPr>
          </a:lstStyle>
          <a:p>
            <a:r>
              <a:rPr lang="en-US" altLang="zh-CN"/>
              <a:t>Click to edit Master title style</a:t>
            </a:r>
          </a:p>
        </p:txBody>
      </p:sp>
      <p:sp>
        <p:nvSpPr>
          <p:cNvPr id="16389" name="Rectangle 5"/>
          <p:cNvSpPr>
            <a:spLocks noGrp="1" noChangeArrowheads="1"/>
          </p:cNvSpPr>
          <p:nvPr>
            <p:ph type="subTitle" sz="quarter" idx="1"/>
          </p:nvPr>
        </p:nvSpPr>
        <p:spPr>
          <a:xfrm>
            <a:off x="381000" y="5257800"/>
            <a:ext cx="6400800" cy="990600"/>
          </a:xfrm>
        </p:spPr>
        <p:txBody>
          <a:bodyPr lIns="92075" tIns="46038" rIns="92075" bIns="46038" anchor="ctr"/>
          <a:lstStyle>
            <a:lvl1pPr marL="0" indent="0">
              <a:buFont typeface="Wingdings" pitchFamily="2" charset="2"/>
              <a:buNone/>
              <a:defRPr sz="2400">
                <a:solidFill>
                  <a:srgbClr val="FF9900"/>
                </a:solidFill>
              </a:defRPr>
            </a:lvl1pPr>
          </a:lstStyle>
          <a:p>
            <a:r>
              <a:rPr lang="en-US" altLang="zh-CN"/>
              <a:t>Click to edit Master subtitle style</a:t>
            </a:r>
          </a:p>
        </p:txBody>
      </p:sp>
      <p:sp>
        <p:nvSpPr>
          <p:cNvPr id="8" name="Rectangle 6"/>
          <p:cNvSpPr>
            <a:spLocks noGrp="1" noChangeArrowheads="1"/>
          </p:cNvSpPr>
          <p:nvPr>
            <p:ph type="sldNum" sz="quarter" idx="10"/>
          </p:nvPr>
        </p:nvSpPr>
        <p:spPr>
          <a:xfrm>
            <a:off x="3733800" y="6357938"/>
            <a:ext cx="1295400" cy="457200"/>
          </a:xfrm>
        </p:spPr>
        <p:txBody>
          <a:bodyPr/>
          <a:lstStyle>
            <a:lvl1pPr>
              <a:defRPr>
                <a:latin typeface="+mn-lt"/>
              </a:defRPr>
            </a:lvl1pPr>
          </a:lstStyle>
          <a:p>
            <a:pPr>
              <a:defRPr/>
            </a:pPr>
            <a:fld id="{8B6FE114-50AE-4068-B5E4-6CC9C72A80F2}"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783517FC-FDBB-404E-9F84-8263DDF8FF3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
            <a:ext cx="19431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
            <a:ext cx="56769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94E1A08-EA6C-4FFE-B0A6-AE0E2C18CFF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D89B277-AD3D-40D6-9F5A-0D15BF7A45D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22CBE8D-8828-4DAA-A91F-7D0887501E12}"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26A8809E-EEB3-41D7-A0EA-DCDC63ED5B5B}"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BCACE0D7-468D-4B8C-A553-CE6EE33F151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887A28A7-DBBE-420A-807D-6914406BAB8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8A4E863A-55A6-4DAB-B4FD-F70A2B7DA82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DA1B26D5-D5F5-436A-BB2D-562E7EDAD9B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375E6126-9F26-4649-976A-BB7EEF6ADD5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336699"/>
        </a:solidFill>
        <a:effectLst/>
      </p:bgPr>
    </p:bg>
    <p:spTree>
      <p:nvGrpSpPr>
        <p:cNvPr id="1" name=""/>
        <p:cNvGrpSpPr/>
        <p:nvPr/>
      </p:nvGrpSpPr>
      <p:grpSpPr>
        <a:xfrm>
          <a:off x="0" y="0"/>
          <a:ext cx="0" cy="0"/>
          <a:chOff x="0" y="0"/>
          <a:chExt cx="0" cy="0"/>
        </a:xfrm>
      </p:grpSpPr>
      <p:pic>
        <p:nvPicPr>
          <p:cNvPr id="1026" name="Picture 2" descr="Banner-2"/>
          <p:cNvPicPr>
            <a:picLocks noChangeAspect="1" noChangeArrowheads="1"/>
          </p:cNvPicPr>
          <p:nvPr/>
        </p:nvPicPr>
        <p:blipFill>
          <a:blip r:embed="rId13" cstate="print"/>
          <a:srcRect/>
          <a:stretch>
            <a:fillRect/>
          </a:stretch>
        </p:blipFill>
        <p:spPr bwMode="auto">
          <a:xfrm>
            <a:off x="0" y="0"/>
            <a:ext cx="9144000" cy="914400"/>
          </a:xfrm>
          <a:prstGeom prst="rect">
            <a:avLst/>
          </a:prstGeom>
          <a:noFill/>
          <a:ln w="9525">
            <a:noFill/>
            <a:miter lim="800000"/>
            <a:headEnd/>
            <a:tailEnd/>
          </a:ln>
        </p:spPr>
      </p:pic>
      <p:sp>
        <p:nvSpPr>
          <p:cNvPr id="15363" name="Line 3"/>
          <p:cNvSpPr>
            <a:spLocks noChangeShapeType="1"/>
          </p:cNvSpPr>
          <p:nvPr/>
        </p:nvSpPr>
        <p:spPr bwMode="auto">
          <a:xfrm>
            <a:off x="0" y="912813"/>
            <a:ext cx="9144000" cy="0"/>
          </a:xfrm>
          <a:prstGeom prst="line">
            <a:avLst/>
          </a:prstGeom>
          <a:noFill/>
          <a:ln w="38100">
            <a:solidFill>
              <a:srgbClr val="003399"/>
            </a:solidFill>
            <a:round/>
            <a:headEnd/>
            <a:tailEnd/>
          </a:ln>
          <a:effectLst/>
        </p:spPr>
        <p:txBody>
          <a:bodyPr/>
          <a:lstStyle/>
          <a:p>
            <a:pPr>
              <a:defRPr/>
            </a:pPr>
            <a:endParaRPr lang="en-US"/>
          </a:p>
        </p:txBody>
      </p:sp>
      <p:sp>
        <p:nvSpPr>
          <p:cNvPr id="15364" name="Rectangle 4"/>
          <p:cNvSpPr>
            <a:spLocks noGrp="1" noChangeArrowheads="1"/>
          </p:cNvSpPr>
          <p:nvPr>
            <p:ph type="body" idx="1"/>
          </p:nvPr>
        </p:nvSpPr>
        <p:spPr bwMode="auto">
          <a:xfrm>
            <a:off x="685800" y="13716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5365" name="Rectangle 5"/>
          <p:cNvSpPr>
            <a:spLocks noGrp="1" noChangeArrowheads="1"/>
          </p:cNvSpPr>
          <p:nvPr>
            <p:ph type="dt" sz="quarter" idx="2"/>
          </p:nvPr>
        </p:nvSpPr>
        <p:spPr bwMode="auto">
          <a:xfrm>
            <a:off x="228600" y="6357938"/>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buClrTx/>
              <a:buSzTx/>
              <a:buFontTx/>
              <a:buNone/>
              <a:defRPr sz="1400">
                <a:effectLst/>
                <a:latin typeface="Times New Roman" pitchFamily="18" charset="0"/>
              </a:defRPr>
            </a:lvl1pPr>
          </a:lstStyle>
          <a:p>
            <a:pPr>
              <a:defRPr/>
            </a:pPr>
            <a:endParaRPr lang="en-US" altLang="zh-CN"/>
          </a:p>
        </p:txBody>
      </p:sp>
      <p:sp>
        <p:nvSpPr>
          <p:cNvPr id="15366" name="Rectangle 6"/>
          <p:cNvSpPr>
            <a:spLocks noGrp="1" noChangeArrowheads="1"/>
          </p:cNvSpPr>
          <p:nvPr>
            <p:ph type="sldNum" sz="quarter" idx="4"/>
          </p:nvPr>
        </p:nvSpPr>
        <p:spPr bwMode="auto">
          <a:xfrm>
            <a:off x="7626350" y="6337300"/>
            <a:ext cx="12954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buClrTx/>
              <a:buSzTx/>
              <a:buFontTx/>
              <a:buNone/>
              <a:defRPr sz="1600" b="1">
                <a:effectLst/>
                <a:latin typeface="Times New Roman" pitchFamily="18" charset="0"/>
              </a:defRPr>
            </a:lvl1pPr>
          </a:lstStyle>
          <a:p>
            <a:pPr>
              <a:defRPr/>
            </a:pPr>
            <a:fld id="{1C77D2D2-3D69-4AC5-9CEA-127A331E675D}" type="slidenum">
              <a:rPr lang="en-US" altLang="zh-CN"/>
              <a:pPr>
                <a:defRPr/>
              </a:pPr>
              <a:t>‹#›</a:t>
            </a:fld>
            <a:endParaRPr lang="en-US" altLang="zh-CN"/>
          </a:p>
        </p:txBody>
      </p:sp>
      <p:pic>
        <p:nvPicPr>
          <p:cNvPr id="1031" name="Picture 7" descr="tagline"/>
          <p:cNvPicPr>
            <a:picLocks noChangeAspect="1" noChangeArrowheads="1"/>
          </p:cNvPicPr>
          <p:nvPr/>
        </p:nvPicPr>
        <p:blipFill>
          <a:blip r:embed="rId14" cstate="print"/>
          <a:srcRect/>
          <a:stretch>
            <a:fillRect/>
          </a:stretch>
        </p:blipFill>
        <p:spPr bwMode="auto">
          <a:xfrm>
            <a:off x="2590800" y="6429375"/>
            <a:ext cx="3962400" cy="349250"/>
          </a:xfrm>
          <a:prstGeom prst="rect">
            <a:avLst/>
          </a:prstGeom>
          <a:noFill/>
          <a:ln w="9525">
            <a:noFill/>
            <a:miter lim="800000"/>
            <a:headEnd/>
            <a:tailEnd/>
          </a:ln>
        </p:spPr>
      </p:pic>
      <p:sp>
        <p:nvSpPr>
          <p:cNvPr id="15368" name="Rectangle 8"/>
          <p:cNvSpPr>
            <a:spLocks noGrp="1" noChangeArrowheads="1"/>
          </p:cNvSpPr>
          <p:nvPr>
            <p:ph type="title"/>
          </p:nvPr>
        </p:nvSpPr>
        <p:spPr bwMode="auto">
          <a:xfrm>
            <a:off x="685800" y="38100"/>
            <a:ext cx="7772400" cy="8636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Tree>
  </p:cSld>
  <p:clrMap bg1="dk2" tx1="lt1" bg2="dk1" tx2="lt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CC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CC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CC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CC00"/>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20000"/>
        </a:spcAft>
        <a:buClr>
          <a:schemeClr val="accent1"/>
        </a:buClr>
        <a:buSzPct val="80000"/>
        <a:buFont typeface="Wingdings" pitchFamily="2" charset="2"/>
        <a:buBlip>
          <a:blip r:embed="rId15"/>
        </a:buBlip>
        <a:defRPr sz="2800" b="1">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FF0066"/>
        </a:buClr>
        <a:buSzPct val="90000"/>
        <a:buFont typeface="Wingdings" pitchFamily="2" charset="2"/>
        <a:buChar char="Ø"/>
        <a:defRPr sz="24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FF0066"/>
        </a:buClr>
        <a:buSzPct val="60000"/>
        <a:buChar char="•"/>
        <a:defRPr sz="20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13701073150@139.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Office_Word___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__1.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defRPr/>
            </a:pPr>
            <a:r>
              <a:rPr lang="en-US" altLang="zh-CN" sz="4000" dirty="0" smtClean="0">
                <a:ea typeface="宋体" pitchFamily="2" charset="-122"/>
              </a:rPr>
              <a:t> IHE-C </a:t>
            </a:r>
            <a:r>
              <a:rPr lang="en-US" altLang="zh-CN" sz="4000" dirty="0" err="1" smtClean="0">
                <a:ea typeface="宋体" pitchFamily="2" charset="-122"/>
              </a:rPr>
              <a:t>Connectathon</a:t>
            </a:r>
            <a:r>
              <a:rPr lang="en-US" altLang="zh-CN" sz="4000" dirty="0" smtClean="0">
                <a:ea typeface="宋体" pitchFamily="2" charset="-122"/>
              </a:rPr>
              <a:t> </a:t>
            </a:r>
            <a:br>
              <a:rPr lang="en-US" altLang="zh-CN" sz="4000" dirty="0" smtClean="0">
                <a:ea typeface="宋体" pitchFamily="2" charset="-122"/>
              </a:rPr>
            </a:br>
            <a:r>
              <a:rPr lang="zh-CN" altLang="en-US" sz="4000" dirty="0" smtClean="0">
                <a:ea typeface="宋体" pitchFamily="2" charset="-122"/>
              </a:rPr>
              <a:t>测试注意事项</a:t>
            </a:r>
          </a:p>
        </p:txBody>
      </p:sp>
      <p:sp>
        <p:nvSpPr>
          <p:cNvPr id="4099" name="Rectangle 3"/>
          <p:cNvSpPr>
            <a:spLocks noGrp="1" noChangeArrowheads="1"/>
          </p:cNvSpPr>
          <p:nvPr>
            <p:ph type="subTitle" idx="1"/>
          </p:nvPr>
        </p:nvSpPr>
        <p:spPr>
          <a:xfrm>
            <a:off x="1066800" y="4114800"/>
            <a:ext cx="5638800" cy="1130300"/>
          </a:xfrm>
        </p:spPr>
        <p:txBody>
          <a:bodyPr/>
          <a:lstStyle/>
          <a:p>
            <a:pPr eaLnBrk="1" hangingPunct="1">
              <a:defRPr/>
            </a:pP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规则－测试范围</a:t>
            </a:r>
            <a:endParaRPr lang="en-US" dirty="0"/>
          </a:p>
        </p:txBody>
      </p:sp>
      <p:sp>
        <p:nvSpPr>
          <p:cNvPr id="3" name="Content Placeholder 2"/>
          <p:cNvSpPr>
            <a:spLocks noGrp="1"/>
          </p:cNvSpPr>
          <p:nvPr>
            <p:ph idx="1"/>
          </p:nvPr>
        </p:nvSpPr>
        <p:spPr/>
        <p:txBody>
          <a:bodyPr/>
          <a:lstStyle/>
          <a:p>
            <a:r>
              <a:rPr lang="zh-CN" altLang="en-US" dirty="0" smtClean="0"/>
              <a:t>实验室检验</a:t>
            </a:r>
            <a:r>
              <a:rPr lang="en-US" altLang="zh-CN" dirty="0" smtClean="0"/>
              <a:t>(Laboratory)</a:t>
            </a:r>
          </a:p>
          <a:p>
            <a:pPr lvl="1"/>
            <a:r>
              <a:rPr lang="zh-CN" altLang="en-US" dirty="0" smtClean="0"/>
              <a:t>工作流集成模式，</a:t>
            </a:r>
            <a:r>
              <a:rPr lang="en-US" altLang="zh-CN" dirty="0" smtClean="0"/>
              <a:t>5</a:t>
            </a:r>
            <a:r>
              <a:rPr lang="zh-CN" altLang="en-US" dirty="0" smtClean="0"/>
              <a:t>个集成模式</a:t>
            </a:r>
            <a:endParaRPr lang="en-US" altLang="zh-CN" dirty="0" smtClean="0"/>
          </a:p>
          <a:p>
            <a:pPr lvl="1"/>
            <a:r>
              <a:rPr lang="zh-CN" altLang="en-US" dirty="0" smtClean="0"/>
              <a:t>内容模式，</a:t>
            </a:r>
            <a:r>
              <a:rPr lang="en-US" altLang="zh-CN" dirty="0" smtClean="0"/>
              <a:t>XD-Lab</a:t>
            </a:r>
          </a:p>
          <a:p>
            <a:r>
              <a:rPr lang="zh-CN" altLang="en-US" dirty="0" smtClean="0"/>
              <a:t>心脏学领域</a:t>
            </a:r>
            <a:r>
              <a:rPr lang="en-US" altLang="zh-CN" dirty="0" smtClean="0"/>
              <a:t>(Cardiology</a:t>
            </a:r>
            <a:r>
              <a:rPr lang="en-US" altLang="zh-CN" dirty="0" smtClean="0"/>
              <a:t>)</a:t>
            </a:r>
          </a:p>
          <a:p>
            <a:r>
              <a:rPr lang="zh-CN" altLang="en-US" dirty="0" smtClean="0"/>
              <a:t>患者监护设备（</a:t>
            </a:r>
            <a:r>
              <a:rPr lang="en-US" altLang="zh-CN" dirty="0" smtClean="0"/>
              <a:t>PCD</a:t>
            </a:r>
            <a:r>
              <a:rPr lang="zh-CN" altLang="en-US" dirty="0" smtClean="0"/>
              <a:t>）</a:t>
            </a:r>
            <a:endParaRPr lang="en-US" altLang="zh-CN"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zh-CN" altLang="en-US" dirty="0" smtClean="0"/>
              <a:t>规则－标准说明</a:t>
            </a:r>
            <a:endParaRPr lang="en-US" altLang="zh-CN" dirty="0" smtClean="0"/>
          </a:p>
        </p:txBody>
      </p:sp>
      <p:sp>
        <p:nvSpPr>
          <p:cNvPr id="3" name="Content Placeholder 2"/>
          <p:cNvSpPr>
            <a:spLocks noGrp="1"/>
          </p:cNvSpPr>
          <p:nvPr>
            <p:ph idx="1"/>
          </p:nvPr>
        </p:nvSpPr>
        <p:spPr/>
        <p:txBody>
          <a:bodyPr/>
          <a:lstStyle/>
          <a:p>
            <a:r>
              <a:rPr lang="zh-CN" altLang="en-US" dirty="0" smtClean="0"/>
              <a:t>字符集</a:t>
            </a:r>
            <a:endParaRPr lang="en-US" altLang="zh-CN" dirty="0" smtClean="0"/>
          </a:p>
          <a:p>
            <a:pPr lvl="1"/>
            <a:r>
              <a:rPr lang="en-US" altLang="zh-CN" dirty="0" smtClean="0"/>
              <a:t>UTF-8, GB18030</a:t>
            </a:r>
          </a:p>
          <a:p>
            <a:r>
              <a:rPr lang="en-US" altLang="zh-CN" dirty="0" smtClean="0"/>
              <a:t>HL7</a:t>
            </a:r>
          </a:p>
          <a:p>
            <a:pPr lvl="1"/>
            <a:r>
              <a:rPr lang="en-US" altLang="zh-CN" dirty="0" smtClean="0"/>
              <a:t>V2.3.X</a:t>
            </a:r>
          </a:p>
          <a:p>
            <a:pPr lvl="1"/>
            <a:r>
              <a:rPr lang="en-US" altLang="zh-CN" dirty="0" smtClean="0"/>
              <a:t>V2.5</a:t>
            </a:r>
          </a:p>
          <a:p>
            <a:pPr lvl="1"/>
            <a:r>
              <a:rPr lang="en-US" altLang="zh-CN" dirty="0" smtClean="0"/>
              <a:t>V3.0 CDA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测试流程</a:t>
            </a:r>
            <a:endParaRPr lang="en-US" dirty="0"/>
          </a:p>
        </p:txBody>
      </p:sp>
      <p:sp>
        <p:nvSpPr>
          <p:cNvPr id="3" name="Content Placeholder 2"/>
          <p:cNvSpPr>
            <a:spLocks noGrp="1"/>
          </p:cNvSpPr>
          <p:nvPr>
            <p:ph idx="1"/>
          </p:nvPr>
        </p:nvSpPr>
        <p:spPr/>
        <p:txBody>
          <a:bodyPr/>
          <a:lstStyle/>
          <a:p>
            <a:r>
              <a:rPr lang="zh-CN" altLang="en-US" dirty="0" smtClean="0"/>
              <a:t>报名</a:t>
            </a:r>
            <a:endParaRPr lang="en-US" altLang="zh-CN" dirty="0" smtClean="0"/>
          </a:p>
          <a:p>
            <a:pPr lvl="1"/>
            <a:r>
              <a:rPr lang="zh-CN" altLang="en-US" dirty="0" smtClean="0"/>
              <a:t>网上注册，每个公司注册一个账号</a:t>
            </a:r>
            <a:endParaRPr lang="en-US" altLang="zh-CN" dirty="0" smtClean="0"/>
          </a:p>
          <a:p>
            <a:pPr lvl="1"/>
            <a:r>
              <a:rPr lang="zh-CN" altLang="en-US" dirty="0" smtClean="0"/>
              <a:t>请用公司中文全称</a:t>
            </a:r>
            <a:endParaRPr lang="en-US" altLang="zh-CN" dirty="0" smtClean="0"/>
          </a:p>
          <a:p>
            <a:r>
              <a:rPr lang="zh-CN" altLang="en-US" dirty="0" smtClean="0"/>
              <a:t>预</a:t>
            </a:r>
            <a:r>
              <a:rPr lang="zh-CN" altLang="en-US" dirty="0" smtClean="0"/>
              <a:t>测试</a:t>
            </a:r>
            <a:endParaRPr lang="en-US" altLang="zh-CN" dirty="0" smtClean="0"/>
          </a:p>
          <a:p>
            <a:pPr lvl="1"/>
            <a:r>
              <a:rPr lang="zh-CN" altLang="en-US" dirty="0" smtClean="0"/>
              <a:t>日志验证截止日期</a:t>
            </a:r>
            <a:r>
              <a:rPr lang="zh-CN" altLang="en-US" dirty="0" smtClean="0"/>
              <a:t>：</a:t>
            </a:r>
            <a:r>
              <a:rPr lang="en-US" altLang="zh-CN" dirty="0" smtClean="0"/>
              <a:t>3</a:t>
            </a:r>
            <a:r>
              <a:rPr lang="zh-CN" altLang="en-US" dirty="0" smtClean="0"/>
              <a:t>月</a:t>
            </a:r>
            <a:r>
              <a:rPr lang="en-US" altLang="zh-CN" dirty="0" smtClean="0"/>
              <a:t>11</a:t>
            </a:r>
            <a:r>
              <a:rPr lang="zh-CN" altLang="en-US" dirty="0" smtClean="0"/>
              <a:t>号</a:t>
            </a:r>
            <a:endParaRPr lang="en-US" altLang="zh-CN" dirty="0" smtClean="0"/>
          </a:p>
          <a:p>
            <a:pPr lvl="1"/>
            <a:r>
              <a:rPr lang="zh-CN" altLang="en-US" dirty="0" smtClean="0"/>
              <a:t>验证完后，电话确认</a:t>
            </a:r>
            <a:endParaRPr lang="en-US" altLang="zh-CN" dirty="0" smtClean="0"/>
          </a:p>
          <a:p>
            <a:r>
              <a:rPr lang="zh-CN" altLang="en-US" dirty="0" smtClean="0"/>
              <a:t>现场测试</a:t>
            </a:r>
            <a:endParaRPr lang="en-US" altLang="zh-CN" dirty="0" smtClean="0"/>
          </a:p>
          <a:p>
            <a:pPr lvl="1"/>
            <a:r>
              <a:rPr lang="zh-CN" altLang="en-US" dirty="0" smtClean="0"/>
              <a:t>督察负责现场管理</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zh-CN" altLang="en-US" dirty="0" smtClean="0"/>
              <a:t>测试流程－</a:t>
            </a:r>
            <a:r>
              <a:rPr lang="zh-CN" altLang="en-US" dirty="0" smtClean="0">
                <a:ea typeface="宋体" pitchFamily="2" charset="-122"/>
              </a:rPr>
              <a:t>现场安排</a:t>
            </a:r>
          </a:p>
        </p:txBody>
      </p:sp>
      <p:sp>
        <p:nvSpPr>
          <p:cNvPr id="11267" name="Rectangle 3"/>
          <p:cNvSpPr>
            <a:spLocks noGrp="1" noChangeArrowheads="1"/>
          </p:cNvSpPr>
          <p:nvPr>
            <p:ph type="body" idx="1"/>
          </p:nvPr>
        </p:nvSpPr>
        <p:spPr>
          <a:xfrm>
            <a:off x="685800" y="1371600"/>
            <a:ext cx="7772400" cy="4876800"/>
          </a:xfrm>
        </p:spPr>
        <p:txBody>
          <a:bodyPr/>
          <a:lstStyle/>
          <a:p>
            <a:pPr eaLnBrk="1" hangingPunct="1">
              <a:defRPr/>
            </a:pPr>
            <a:r>
              <a:rPr lang="zh-CN" altLang="en-US" dirty="0" smtClean="0">
                <a:ea typeface="宋体" pitchFamily="2" charset="-122"/>
              </a:rPr>
              <a:t>每个厂商提供一个电源插座，厂商必须自行负责多余的插座</a:t>
            </a:r>
          </a:p>
          <a:p>
            <a:pPr eaLnBrk="1" hangingPunct="1">
              <a:defRPr/>
            </a:pPr>
            <a:r>
              <a:rPr lang="zh-CN" altLang="en-US" dirty="0" smtClean="0">
                <a:ea typeface="宋体" pitchFamily="2" charset="-122"/>
              </a:rPr>
              <a:t>每个测试台提供一个</a:t>
            </a:r>
            <a:r>
              <a:rPr lang="en-US" altLang="zh-CN" dirty="0" smtClean="0">
                <a:ea typeface="宋体" pitchFamily="2" charset="-122"/>
              </a:rPr>
              <a:t>24</a:t>
            </a:r>
            <a:r>
              <a:rPr lang="zh-CN" altLang="en-US" dirty="0" smtClean="0">
                <a:ea typeface="宋体" pitchFamily="2" charset="-122"/>
              </a:rPr>
              <a:t>口交换机，不得自行接入交换机</a:t>
            </a:r>
          </a:p>
          <a:p>
            <a:pPr eaLnBrk="1" hangingPunct="1">
              <a:defRPr/>
            </a:pPr>
            <a:r>
              <a:rPr lang="zh-CN" altLang="en-US" dirty="0" smtClean="0">
                <a:ea typeface="宋体" pitchFamily="2" charset="-122"/>
              </a:rPr>
              <a:t>厂商自行负责网线</a:t>
            </a:r>
          </a:p>
          <a:p>
            <a:pPr eaLnBrk="1" hangingPunct="1">
              <a:defRPr/>
            </a:pPr>
            <a:r>
              <a:rPr lang="zh-CN" altLang="en-US" dirty="0" smtClean="0">
                <a:ea typeface="宋体" pitchFamily="2" charset="-122"/>
              </a:rPr>
              <a:t>每天测试完成后，大型设备可以留在现场，笔记本电脑等设备请自行携带。</a:t>
            </a:r>
            <a:endParaRPr lang="en-US" altLang="zh-CN" dirty="0" smtClean="0">
              <a:ea typeface="宋体" pitchFamily="2" charset="-122"/>
            </a:endParaRPr>
          </a:p>
          <a:p>
            <a:pPr eaLnBrk="1" hangingPunct="1">
              <a:defRPr/>
            </a:pPr>
            <a:r>
              <a:rPr lang="zh-CN" altLang="en-US" dirty="0" smtClean="0">
                <a:ea typeface="宋体" pitchFamily="2" charset="-122"/>
              </a:rPr>
              <a:t>专业显示器自行负责</a:t>
            </a:r>
            <a:endParaRPr lang="en-US" altLang="zh-CN" dirty="0" smtClean="0">
              <a:ea typeface="宋体" pitchFamily="2" charset="-122"/>
            </a:endParaRPr>
          </a:p>
          <a:p>
            <a:pPr eaLnBrk="1" hangingPunct="1">
              <a:defRPr/>
            </a:pPr>
            <a:r>
              <a:rPr lang="zh-CN" altLang="en-US" dirty="0" smtClean="0">
                <a:ea typeface="宋体" pitchFamily="2" charset="-122"/>
              </a:rPr>
              <a:t>胶片打印机统一时间打印，时间按照现场通知</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zh-CN" altLang="en-US" smtClean="0">
                <a:ea typeface="宋体" pitchFamily="2" charset="-122"/>
              </a:rPr>
              <a:t>现场安排</a:t>
            </a:r>
          </a:p>
        </p:txBody>
      </p:sp>
      <p:sp>
        <p:nvSpPr>
          <p:cNvPr id="23555" name="Rectangle 3"/>
          <p:cNvSpPr>
            <a:spLocks noGrp="1" noChangeArrowheads="1"/>
          </p:cNvSpPr>
          <p:nvPr>
            <p:ph type="body" idx="1"/>
          </p:nvPr>
        </p:nvSpPr>
        <p:spPr/>
        <p:txBody>
          <a:bodyPr/>
          <a:lstStyle/>
          <a:p>
            <a:pPr eaLnBrk="1" hangingPunct="1">
              <a:defRPr/>
            </a:pPr>
            <a:r>
              <a:rPr lang="en-US" altLang="zh-CN" dirty="0" smtClean="0">
                <a:ea typeface="宋体" pitchFamily="2" charset="-122"/>
              </a:rPr>
              <a:t>Gazelle</a:t>
            </a:r>
            <a:r>
              <a:rPr lang="zh-CN" altLang="en-US" dirty="0" smtClean="0">
                <a:ea typeface="宋体" pitchFamily="2" charset="-122"/>
              </a:rPr>
              <a:t>测试管理系统</a:t>
            </a:r>
          </a:p>
          <a:p>
            <a:pPr eaLnBrk="1" hangingPunct="1">
              <a:defRPr/>
            </a:pPr>
            <a:r>
              <a:rPr lang="en-US" altLang="zh-CN" dirty="0" smtClean="0">
                <a:ea typeface="宋体" pitchFamily="2" charset="-122"/>
              </a:rPr>
              <a:t>Central Archive</a:t>
            </a:r>
            <a:r>
              <a:rPr lang="zh-CN" altLang="en-US" smtClean="0">
                <a:ea typeface="宋体" pitchFamily="2" charset="-122"/>
              </a:rPr>
              <a:t>服务器</a:t>
            </a:r>
            <a:endParaRPr lang="zh-CN" altLang="en-US" dirty="0" smtClean="0">
              <a:ea typeface="宋体" pitchFamily="2" charset="-122"/>
            </a:endParaRPr>
          </a:p>
          <a:p>
            <a:pPr eaLnBrk="1" hangingPunct="1">
              <a:defRPr/>
            </a:pPr>
            <a:r>
              <a:rPr lang="zh-CN" altLang="en-US" dirty="0" smtClean="0">
                <a:ea typeface="宋体" pitchFamily="2" charset="-122"/>
              </a:rPr>
              <a:t>即时通讯软件，方便交流</a:t>
            </a:r>
            <a:r>
              <a:rPr lang="en-US" altLang="zh-CN" dirty="0" smtClean="0">
                <a:ea typeface="宋体" pitchFamily="2" charset="-122"/>
              </a:rPr>
              <a:t>,</a:t>
            </a:r>
            <a:r>
              <a:rPr lang="zh-CN" altLang="en-US" dirty="0" smtClean="0">
                <a:ea typeface="宋体" pitchFamily="2" charset="-122"/>
              </a:rPr>
              <a:t>飞鸽传书</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zh-CN" altLang="en-US" smtClean="0">
                <a:ea typeface="宋体" pitchFamily="2" charset="-122"/>
              </a:rPr>
              <a:t>测试规定</a:t>
            </a:r>
          </a:p>
        </p:txBody>
      </p:sp>
      <p:sp>
        <p:nvSpPr>
          <p:cNvPr id="21507" name="Rectangle 3"/>
          <p:cNvSpPr>
            <a:spLocks noGrp="1" noChangeArrowheads="1"/>
          </p:cNvSpPr>
          <p:nvPr>
            <p:ph type="body" idx="1"/>
          </p:nvPr>
        </p:nvSpPr>
        <p:spPr/>
        <p:txBody>
          <a:bodyPr/>
          <a:lstStyle/>
          <a:p>
            <a:pPr eaLnBrk="1" hangingPunct="1">
              <a:defRPr/>
            </a:pPr>
            <a:r>
              <a:rPr lang="zh-CN" altLang="en-US" dirty="0" smtClean="0">
                <a:ea typeface="宋体" pitchFamily="2" charset="-122"/>
              </a:rPr>
              <a:t>测试时间</a:t>
            </a:r>
            <a:r>
              <a:rPr lang="zh-CN" altLang="en-US" dirty="0" smtClean="0">
                <a:ea typeface="宋体" pitchFamily="2" charset="-122"/>
              </a:rPr>
              <a:t>：</a:t>
            </a:r>
            <a:r>
              <a:rPr lang="en-US" altLang="zh-CN" dirty="0" smtClean="0">
                <a:ea typeface="宋体" pitchFamily="2" charset="-122"/>
              </a:rPr>
              <a:t>3</a:t>
            </a:r>
            <a:r>
              <a:rPr lang="zh-CN" altLang="en-US" dirty="0" smtClean="0">
                <a:ea typeface="宋体" pitchFamily="2" charset="-122"/>
              </a:rPr>
              <a:t>月</a:t>
            </a:r>
            <a:r>
              <a:rPr lang="en-US" altLang="zh-CN" dirty="0" smtClean="0">
                <a:ea typeface="宋体" pitchFamily="2" charset="-122"/>
              </a:rPr>
              <a:t>29</a:t>
            </a:r>
            <a:r>
              <a:rPr lang="zh-CN" altLang="en-US" dirty="0" smtClean="0">
                <a:ea typeface="宋体" pitchFamily="2" charset="-122"/>
              </a:rPr>
              <a:t>日</a:t>
            </a:r>
            <a:r>
              <a:rPr lang="zh-CN" altLang="en-US" dirty="0" smtClean="0">
                <a:ea typeface="宋体" pitchFamily="2" charset="-122"/>
              </a:rPr>
              <a:t>～</a:t>
            </a:r>
            <a:r>
              <a:rPr lang="en-US" altLang="zh-CN" dirty="0" smtClean="0">
                <a:ea typeface="宋体" pitchFamily="2" charset="-122"/>
              </a:rPr>
              <a:t>4</a:t>
            </a:r>
            <a:r>
              <a:rPr lang="zh-CN" altLang="en-US" dirty="0" smtClean="0">
                <a:ea typeface="宋体" pitchFamily="2" charset="-122"/>
              </a:rPr>
              <a:t>月</a:t>
            </a:r>
            <a:r>
              <a:rPr lang="en-US" altLang="zh-CN" dirty="0" smtClean="0">
                <a:ea typeface="宋体" pitchFamily="2" charset="-122"/>
              </a:rPr>
              <a:t>2</a:t>
            </a:r>
            <a:r>
              <a:rPr lang="zh-CN" altLang="en-US" dirty="0" smtClean="0">
                <a:ea typeface="宋体" pitchFamily="2" charset="-122"/>
              </a:rPr>
              <a:t>日</a:t>
            </a:r>
            <a:endParaRPr lang="en-US" altLang="zh-CN" dirty="0" smtClean="0">
              <a:ea typeface="宋体" pitchFamily="2" charset="-122"/>
            </a:endParaRPr>
          </a:p>
          <a:p>
            <a:pPr eaLnBrk="1" hangingPunct="1">
              <a:defRPr/>
            </a:pPr>
            <a:r>
              <a:rPr lang="zh-CN" altLang="en-US" dirty="0" smtClean="0">
                <a:ea typeface="宋体" pitchFamily="2" charset="-122"/>
              </a:rPr>
              <a:t>测试时间：</a:t>
            </a:r>
            <a:r>
              <a:rPr lang="en-US" altLang="zh-CN" dirty="0" smtClean="0">
                <a:ea typeface="宋体" pitchFamily="2" charset="-122"/>
              </a:rPr>
              <a:t>8</a:t>
            </a:r>
            <a:r>
              <a:rPr lang="zh-CN" altLang="en-US" dirty="0" smtClean="0">
                <a:ea typeface="宋体" pitchFamily="2" charset="-122"/>
              </a:rPr>
              <a:t>：</a:t>
            </a:r>
            <a:r>
              <a:rPr lang="en-US" altLang="zh-CN" dirty="0" smtClean="0">
                <a:ea typeface="宋体" pitchFamily="2" charset="-122"/>
              </a:rPr>
              <a:t>00</a:t>
            </a:r>
            <a:r>
              <a:rPr lang="zh-CN" altLang="en-US" dirty="0" smtClean="0">
                <a:ea typeface="宋体" pitchFamily="2" charset="-122"/>
              </a:rPr>
              <a:t>～</a:t>
            </a:r>
            <a:r>
              <a:rPr lang="en-US" altLang="zh-CN" dirty="0" smtClean="0">
                <a:ea typeface="宋体" pitchFamily="2" charset="-122"/>
              </a:rPr>
              <a:t>17</a:t>
            </a:r>
            <a:r>
              <a:rPr lang="zh-CN" altLang="en-US" dirty="0" smtClean="0">
                <a:ea typeface="宋体" pitchFamily="2" charset="-122"/>
              </a:rPr>
              <a:t>：</a:t>
            </a:r>
            <a:r>
              <a:rPr lang="en-US" altLang="zh-CN" dirty="0" smtClean="0">
                <a:ea typeface="宋体" pitchFamily="2" charset="-122"/>
              </a:rPr>
              <a:t>00</a:t>
            </a:r>
          </a:p>
          <a:p>
            <a:pPr eaLnBrk="1" hangingPunct="1">
              <a:defRPr/>
            </a:pPr>
            <a:r>
              <a:rPr lang="en-US" altLang="zh-CN" dirty="0" smtClean="0">
                <a:ea typeface="宋体" pitchFamily="2" charset="-122"/>
              </a:rPr>
              <a:t>3</a:t>
            </a:r>
            <a:r>
              <a:rPr lang="zh-CN" altLang="en-US" dirty="0" smtClean="0">
                <a:ea typeface="宋体" pitchFamily="2" charset="-122"/>
              </a:rPr>
              <a:t>月</a:t>
            </a:r>
            <a:r>
              <a:rPr lang="en-US" altLang="zh-CN" dirty="0" smtClean="0">
                <a:ea typeface="宋体" pitchFamily="2" charset="-122"/>
              </a:rPr>
              <a:t>29</a:t>
            </a:r>
            <a:r>
              <a:rPr lang="zh-CN" altLang="en-US" dirty="0" smtClean="0">
                <a:ea typeface="宋体" pitchFamily="2" charset="-122"/>
              </a:rPr>
              <a:t>日上午</a:t>
            </a:r>
            <a:r>
              <a:rPr lang="zh-CN" altLang="en-US" dirty="0" smtClean="0">
                <a:ea typeface="宋体" pitchFamily="2" charset="-122"/>
              </a:rPr>
              <a:t>搭建系统，下午开始正式测试。</a:t>
            </a:r>
            <a:endParaRPr lang="en-US" altLang="zh-CN" dirty="0" smtClean="0">
              <a:ea typeface="宋体" pitchFamily="2" charset="-122"/>
            </a:endParaRPr>
          </a:p>
          <a:p>
            <a:pPr eaLnBrk="1" hangingPunct="1">
              <a:defRPr/>
            </a:pPr>
            <a:r>
              <a:rPr lang="en-US" altLang="zh-CN" dirty="0" smtClean="0">
                <a:ea typeface="宋体" pitchFamily="2" charset="-122"/>
              </a:rPr>
              <a:t>4</a:t>
            </a:r>
            <a:r>
              <a:rPr lang="zh-CN" altLang="en-US" dirty="0" smtClean="0">
                <a:ea typeface="宋体" pitchFamily="2" charset="-122"/>
              </a:rPr>
              <a:t>月</a:t>
            </a:r>
            <a:r>
              <a:rPr lang="en-US" altLang="zh-CN" dirty="0" smtClean="0">
                <a:ea typeface="宋体" pitchFamily="2" charset="-122"/>
              </a:rPr>
              <a:t>2</a:t>
            </a:r>
            <a:r>
              <a:rPr lang="zh-CN" altLang="en-US" dirty="0" smtClean="0">
                <a:ea typeface="宋体" pitchFamily="2" charset="-122"/>
              </a:rPr>
              <a:t>日</a:t>
            </a:r>
            <a:r>
              <a:rPr lang="zh-CN" altLang="en-US" dirty="0" smtClean="0">
                <a:ea typeface="宋体" pitchFamily="2" charset="-122"/>
              </a:rPr>
              <a:t>中午</a:t>
            </a:r>
            <a:r>
              <a:rPr lang="en-US" altLang="zh-CN" dirty="0" smtClean="0">
                <a:ea typeface="宋体" pitchFamily="2" charset="-122"/>
              </a:rPr>
              <a:t>12</a:t>
            </a:r>
            <a:r>
              <a:rPr lang="zh-CN" altLang="en-US" dirty="0" smtClean="0">
                <a:ea typeface="宋体" pitchFamily="2" charset="-122"/>
              </a:rPr>
              <a:t>点停止接受新的测试验证申请。</a:t>
            </a: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测试规定</a:t>
            </a:r>
            <a:endParaRPr lang="en-US" dirty="0"/>
          </a:p>
        </p:txBody>
      </p:sp>
      <p:sp>
        <p:nvSpPr>
          <p:cNvPr id="3" name="Content Placeholder 2"/>
          <p:cNvSpPr>
            <a:spLocks noGrp="1"/>
          </p:cNvSpPr>
          <p:nvPr>
            <p:ph idx="1"/>
          </p:nvPr>
        </p:nvSpPr>
        <p:spPr/>
        <p:txBody>
          <a:bodyPr/>
          <a:lstStyle/>
          <a:p>
            <a:pPr eaLnBrk="1" hangingPunct="1">
              <a:defRPr/>
            </a:pPr>
            <a:r>
              <a:rPr lang="zh-CN" altLang="en-US" dirty="0" smtClean="0">
                <a:ea typeface="宋体" pitchFamily="2" charset="-122"/>
              </a:rPr>
              <a:t>按时到达现场。不得提前退场</a:t>
            </a:r>
          </a:p>
          <a:p>
            <a:pPr eaLnBrk="1" hangingPunct="1">
              <a:defRPr/>
            </a:pPr>
            <a:r>
              <a:rPr lang="zh-CN" altLang="en-US" dirty="0" smtClean="0">
                <a:ea typeface="宋体" pitchFamily="2" charset="-122"/>
              </a:rPr>
              <a:t>不得近距离拍摄</a:t>
            </a:r>
          </a:p>
          <a:p>
            <a:pPr eaLnBrk="1" hangingPunct="1">
              <a:defRPr/>
            </a:pPr>
            <a:r>
              <a:rPr lang="zh-CN" altLang="en-US" dirty="0" smtClean="0">
                <a:ea typeface="宋体" pitchFamily="2" charset="-122"/>
              </a:rPr>
              <a:t>不得偷窃其他公司的技术机密</a:t>
            </a:r>
            <a:endParaRPr lang="en-US" altLang="zh-CN" dirty="0" smtClean="0">
              <a:ea typeface="宋体" pitchFamily="2" charset="-122"/>
            </a:endParaRPr>
          </a:p>
          <a:p>
            <a:pPr eaLnBrk="1" hangingPunct="1">
              <a:defRPr/>
            </a:pPr>
            <a:r>
              <a:rPr lang="zh-CN" altLang="en-US" dirty="0" smtClean="0">
                <a:ea typeface="宋体" pitchFamily="2" charset="-122"/>
              </a:rPr>
              <a:t>互相配合，公平开放</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测试现场管理</a:t>
            </a:r>
            <a:endParaRPr lang="en-US" dirty="0"/>
          </a:p>
        </p:txBody>
      </p:sp>
      <p:sp>
        <p:nvSpPr>
          <p:cNvPr id="3" name="Content Placeholder 2"/>
          <p:cNvSpPr>
            <a:spLocks noGrp="1"/>
          </p:cNvSpPr>
          <p:nvPr>
            <p:ph idx="1"/>
          </p:nvPr>
        </p:nvSpPr>
        <p:spPr/>
        <p:txBody>
          <a:bodyPr/>
          <a:lstStyle/>
          <a:p>
            <a:r>
              <a:rPr lang="zh-CN" altLang="en-US" dirty="0" smtClean="0"/>
              <a:t>每个厂商安排一个负责人，负责与其他厂商联络，并负责与督察组联系</a:t>
            </a:r>
            <a:endParaRPr lang="en-US" altLang="zh-CN" dirty="0" smtClean="0"/>
          </a:p>
          <a:p>
            <a:r>
              <a:rPr lang="zh-CN" altLang="en-US" dirty="0" smtClean="0"/>
              <a:t>请提前作出详细周密的部署，提高效率，节约时间。</a:t>
            </a:r>
            <a:endParaRPr lang="en-US" altLang="zh-CN" dirty="0" smtClean="0"/>
          </a:p>
          <a:p>
            <a:r>
              <a:rPr lang="zh-CN" altLang="en-US" dirty="0" smtClean="0"/>
              <a:t>不得利用现场培训员工，以免影响测试伙伴</a:t>
            </a:r>
            <a:endParaRPr lang="en-US" altLang="zh-CN"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ea typeface="宋体" pitchFamily="2" charset="-122"/>
              </a:rPr>
              <a:t>测</a:t>
            </a:r>
            <a:r>
              <a:rPr lang="zh-CN" altLang="en-US" dirty="0" smtClean="0">
                <a:ea typeface="宋体" pitchFamily="2" charset="-122"/>
              </a:rPr>
              <a:t>试步</a:t>
            </a:r>
            <a:r>
              <a:rPr lang="zh-CN" altLang="en-US" dirty="0">
                <a:ea typeface="宋体" pitchFamily="2" charset="-122"/>
              </a:rPr>
              <a:t>骤</a:t>
            </a:r>
            <a:endParaRPr lang="zh-HK" altLang="en-US" dirty="0">
              <a:ea typeface="宋体" pitchFamily="2" charset="-122"/>
            </a:endParaRPr>
          </a:p>
        </p:txBody>
      </p:sp>
      <p:sp>
        <p:nvSpPr>
          <p:cNvPr id="30723" name="Rectangle 3"/>
          <p:cNvSpPr>
            <a:spLocks noGrp="1" noChangeArrowheads="1"/>
          </p:cNvSpPr>
          <p:nvPr>
            <p:ph type="body" idx="1"/>
          </p:nvPr>
        </p:nvSpPr>
        <p:spPr/>
        <p:txBody>
          <a:bodyPr/>
          <a:lstStyle/>
          <a:p>
            <a:pPr>
              <a:lnSpc>
                <a:spcPct val="90000"/>
              </a:lnSpc>
            </a:pPr>
            <a:r>
              <a:rPr lang="zh-CN" altLang="en-US" dirty="0">
                <a:ea typeface="宋体" pitchFamily="2" charset="-122"/>
              </a:rPr>
              <a:t>厂商</a:t>
            </a:r>
            <a:r>
              <a:rPr lang="zh-CN" altLang="en-US" dirty="0" smtClean="0">
                <a:ea typeface="宋体" pitchFamily="2" charset="-122"/>
              </a:rPr>
              <a:t>在</a:t>
            </a:r>
            <a:r>
              <a:rPr lang="en-US" altLang="zh-CN" dirty="0" smtClean="0">
                <a:ea typeface="宋体" pitchFamily="2" charset="-122"/>
              </a:rPr>
              <a:t>Gazelle</a:t>
            </a:r>
            <a:r>
              <a:rPr lang="zh-CN" altLang="en-US" dirty="0" smtClean="0">
                <a:ea typeface="宋体" pitchFamily="2" charset="-122"/>
              </a:rPr>
              <a:t>上</a:t>
            </a:r>
            <a:r>
              <a:rPr lang="zh-CN" altLang="en-US" dirty="0">
                <a:ea typeface="宋体" pitchFamily="2" charset="-122"/>
              </a:rPr>
              <a:t>查询空闲的可测试对象</a:t>
            </a:r>
            <a:r>
              <a:rPr lang="zh-CN" altLang="en-US" dirty="0" smtClean="0">
                <a:ea typeface="宋体" pitchFamily="2" charset="-122"/>
              </a:rPr>
              <a:t>，由</a:t>
            </a:r>
            <a:r>
              <a:rPr lang="zh-CN" altLang="en-US" dirty="0">
                <a:ea typeface="宋体" pitchFamily="2" charset="-122"/>
              </a:rPr>
              <a:t>厂商的项目经理与对方协</a:t>
            </a:r>
            <a:r>
              <a:rPr lang="zh-CN" altLang="en-US" dirty="0" smtClean="0">
                <a:ea typeface="宋体" pitchFamily="2" charset="-122"/>
              </a:rPr>
              <a:t>商</a:t>
            </a:r>
            <a:endParaRPr lang="zh-CN" altLang="en-US" dirty="0">
              <a:ea typeface="宋体" pitchFamily="2" charset="-122"/>
            </a:endParaRPr>
          </a:p>
          <a:p>
            <a:pPr>
              <a:lnSpc>
                <a:spcPct val="90000"/>
              </a:lnSpc>
            </a:pPr>
            <a:r>
              <a:rPr lang="zh-CN" altLang="en-US" dirty="0">
                <a:ea typeface="宋体" pitchFamily="2" charset="-122"/>
              </a:rPr>
              <a:t>开始测试后，</a:t>
            </a:r>
            <a:r>
              <a:rPr lang="zh-CN" altLang="en-US" dirty="0" smtClean="0">
                <a:ea typeface="宋体" pitchFamily="2" charset="-122"/>
              </a:rPr>
              <a:t>在</a:t>
            </a:r>
            <a:r>
              <a:rPr lang="en-US" altLang="zh-CN" dirty="0" smtClean="0">
                <a:ea typeface="宋体" pitchFamily="2" charset="-122"/>
              </a:rPr>
              <a:t>Gazelle</a:t>
            </a:r>
            <a:r>
              <a:rPr lang="zh-CN" altLang="en-US" dirty="0" smtClean="0">
                <a:ea typeface="宋体" pitchFamily="2" charset="-122"/>
              </a:rPr>
              <a:t>上</a:t>
            </a:r>
            <a:r>
              <a:rPr lang="zh-CN" altLang="en-US" dirty="0">
                <a:ea typeface="宋体" pitchFamily="2" charset="-122"/>
              </a:rPr>
              <a:t>修改状态为“忙(</a:t>
            </a:r>
            <a:r>
              <a:rPr lang="en-US" altLang="zh-CN" dirty="0">
                <a:ea typeface="宋体" pitchFamily="2" charset="-122"/>
              </a:rPr>
              <a:t>Busy)”</a:t>
            </a:r>
          </a:p>
          <a:p>
            <a:pPr>
              <a:lnSpc>
                <a:spcPct val="90000"/>
              </a:lnSpc>
            </a:pPr>
            <a:r>
              <a:rPr lang="zh-CN" altLang="en-US" dirty="0">
                <a:ea typeface="宋体" pitchFamily="2" charset="-122"/>
              </a:rPr>
              <a:t>测试中，请保留完整的通讯记录，包括</a:t>
            </a:r>
            <a:r>
              <a:rPr lang="en-US" altLang="zh-CN" dirty="0">
                <a:ea typeface="宋体" pitchFamily="2" charset="-122"/>
              </a:rPr>
              <a:t>DICOM，HL7</a:t>
            </a:r>
            <a:r>
              <a:rPr lang="zh-CN" altLang="en-US" dirty="0">
                <a:ea typeface="宋体" pitchFamily="2" charset="-122"/>
              </a:rPr>
              <a:t>通讯记录，以及消息文件</a:t>
            </a:r>
            <a:r>
              <a:rPr lang="zh-CN" altLang="en-US" dirty="0" smtClean="0">
                <a:ea typeface="宋体" pitchFamily="2" charset="-122"/>
              </a:rPr>
              <a:t>等</a:t>
            </a:r>
            <a:endParaRPr lang="en-US" altLang="zh-CN" dirty="0" smtClean="0">
              <a:ea typeface="宋体" pitchFamily="2" charset="-122"/>
            </a:endParaRPr>
          </a:p>
          <a:p>
            <a:pPr>
              <a:lnSpc>
                <a:spcPct val="90000"/>
              </a:lnSpc>
            </a:pPr>
            <a:r>
              <a:rPr lang="zh-CN" altLang="en-US" dirty="0" smtClean="0">
                <a:ea typeface="宋体" pitchFamily="2" charset="-122"/>
              </a:rPr>
              <a:t>可以使用抓包工具</a:t>
            </a:r>
            <a:r>
              <a:rPr lang="en-US" altLang="zh-CN" dirty="0" smtClean="0">
                <a:ea typeface="宋体" pitchFamily="2" charset="-122"/>
              </a:rPr>
              <a:t>,</a:t>
            </a:r>
            <a:r>
              <a:rPr lang="zh-CN" altLang="en-US" dirty="0" smtClean="0">
                <a:ea typeface="宋体" pitchFamily="2" charset="-122"/>
              </a:rPr>
              <a:t>获取网络通讯内容</a:t>
            </a:r>
            <a:endParaRPr lang="zh-HK" altLang="en-US" dirty="0">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ea typeface="宋体" pitchFamily="2" charset="-122"/>
              </a:rPr>
              <a:t>测试－步骤</a:t>
            </a:r>
            <a:endParaRPr lang="zh-HK" altLang="en-US">
              <a:ea typeface="宋体" pitchFamily="2" charset="-122"/>
            </a:endParaRPr>
          </a:p>
        </p:txBody>
      </p:sp>
      <p:sp>
        <p:nvSpPr>
          <p:cNvPr id="31747" name="Rectangle 3"/>
          <p:cNvSpPr>
            <a:spLocks noGrp="1" noChangeArrowheads="1"/>
          </p:cNvSpPr>
          <p:nvPr>
            <p:ph type="body" idx="1"/>
          </p:nvPr>
        </p:nvSpPr>
        <p:spPr>
          <a:xfrm>
            <a:off x="990600" y="1295400"/>
            <a:ext cx="7888288" cy="4114800"/>
          </a:xfrm>
        </p:spPr>
        <p:txBody>
          <a:bodyPr/>
          <a:lstStyle/>
          <a:p>
            <a:r>
              <a:rPr lang="zh-CN" altLang="en-US" dirty="0">
                <a:ea typeface="宋体" pitchFamily="2" charset="-122"/>
              </a:rPr>
              <a:t>完成测试，修改状态为“等待验证（</a:t>
            </a:r>
            <a:r>
              <a:rPr lang="en-US" altLang="zh-CN" dirty="0">
                <a:ea typeface="宋体" pitchFamily="2" charset="-122"/>
              </a:rPr>
              <a:t>Waiting For Verify）”</a:t>
            </a:r>
          </a:p>
          <a:p>
            <a:r>
              <a:rPr lang="zh-CN" altLang="en-US" dirty="0">
                <a:ea typeface="宋体" pitchFamily="2" charset="-122"/>
              </a:rPr>
              <a:t>由现场督察按照先后顺序一一验</a:t>
            </a:r>
            <a:r>
              <a:rPr lang="zh-CN" altLang="en-US" dirty="0" smtClean="0">
                <a:ea typeface="宋体" pitchFamily="2" charset="-122"/>
              </a:rPr>
              <a:t>证</a:t>
            </a:r>
            <a:endParaRPr lang="en-US" altLang="zh-CN" dirty="0" smtClean="0">
              <a:ea typeface="宋体" pitchFamily="2" charset="-122"/>
            </a:endParaRPr>
          </a:p>
          <a:p>
            <a:r>
              <a:rPr lang="zh-CN" altLang="en-US" dirty="0" smtClean="0">
                <a:ea typeface="宋体" pitchFamily="2" charset="-122"/>
              </a:rPr>
              <a:t>验证内容包括，日志，结果，督察可要求厂商重新运行测试用例</a:t>
            </a:r>
            <a:endParaRPr lang="zh-CN" altLang="en-US" dirty="0">
              <a:ea typeface="宋体" pitchFamily="2" charset="-122"/>
            </a:endParaRPr>
          </a:p>
          <a:p>
            <a:r>
              <a:rPr lang="zh-CN" altLang="en-US" dirty="0">
                <a:ea typeface="宋体" pitchFamily="2" charset="-122"/>
              </a:rPr>
              <a:t>验证完成后，由督察修改状态为“</a:t>
            </a:r>
            <a:r>
              <a:rPr lang="en-US" altLang="zh-CN" dirty="0">
                <a:ea typeface="宋体" pitchFamily="2" charset="-122"/>
              </a:rPr>
              <a:t>Verified”</a:t>
            </a:r>
          </a:p>
          <a:p>
            <a:r>
              <a:rPr lang="zh-CN" altLang="en-US" dirty="0">
                <a:ea typeface="宋体" pitchFamily="2" charset="-122"/>
              </a:rPr>
              <a:t>等待验证时，保留当前测试场景，可进行下一个测试，以节省时间</a:t>
            </a:r>
            <a:endParaRPr lang="zh-HK" altLang="en-US" dirty="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ea typeface="宋体" pitchFamily="2" charset="-122"/>
              </a:rPr>
              <a:t>规则－目的</a:t>
            </a:r>
            <a:endParaRPr lang="zh-HK" altLang="en-US" dirty="0">
              <a:ea typeface="宋体" pitchFamily="2" charset="-122"/>
            </a:endParaRPr>
          </a:p>
        </p:txBody>
      </p:sp>
      <p:sp>
        <p:nvSpPr>
          <p:cNvPr id="9219" name="Rectangle 3"/>
          <p:cNvSpPr>
            <a:spLocks noGrp="1" noChangeArrowheads="1"/>
          </p:cNvSpPr>
          <p:nvPr>
            <p:ph type="body" idx="1"/>
          </p:nvPr>
        </p:nvSpPr>
        <p:spPr/>
        <p:txBody>
          <a:bodyPr/>
          <a:lstStyle/>
          <a:p>
            <a:r>
              <a:rPr lang="zh-CN" altLang="en-US" dirty="0">
                <a:ea typeface="宋体" pitchFamily="2" charset="-122"/>
              </a:rPr>
              <a:t>医疗系统之间的互连互通测试</a:t>
            </a:r>
          </a:p>
          <a:p>
            <a:r>
              <a:rPr lang="zh-CN" altLang="en-US" dirty="0">
                <a:ea typeface="宋体" pitchFamily="2" charset="-122"/>
              </a:rPr>
              <a:t>鼓励和促进标准的应用和实施</a:t>
            </a:r>
          </a:p>
          <a:p>
            <a:r>
              <a:rPr lang="zh-CN" altLang="en-US" dirty="0">
                <a:ea typeface="宋体" pitchFamily="2" charset="-122"/>
              </a:rPr>
              <a:t>促进医疗系统和设备在中国医疗环境中互连互通，降低实施成本</a:t>
            </a:r>
          </a:p>
          <a:p>
            <a:r>
              <a:rPr lang="zh-CN" altLang="en-US" dirty="0">
                <a:ea typeface="宋体" pitchFamily="2" charset="-122"/>
              </a:rPr>
              <a:t>优化医院工作流程，提高医疗系统的使用能力水平</a:t>
            </a:r>
          </a:p>
          <a:p>
            <a:endParaRPr lang="zh-HK" altLang="en-US" dirty="0">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a:ea typeface="宋体" pitchFamily="2" charset="-122"/>
              </a:rPr>
              <a:t>测试－步骤</a:t>
            </a:r>
            <a:endParaRPr lang="zh-HK" altLang="en-US">
              <a:ea typeface="宋体" pitchFamily="2" charset="-122"/>
            </a:endParaRPr>
          </a:p>
        </p:txBody>
      </p:sp>
      <p:sp>
        <p:nvSpPr>
          <p:cNvPr id="32771" name="Rectangle 3"/>
          <p:cNvSpPr>
            <a:spLocks noGrp="1" noChangeArrowheads="1"/>
          </p:cNvSpPr>
          <p:nvPr>
            <p:ph type="body" idx="1"/>
          </p:nvPr>
        </p:nvSpPr>
        <p:spPr/>
        <p:txBody>
          <a:bodyPr/>
          <a:lstStyle/>
          <a:p>
            <a:r>
              <a:rPr lang="zh-CN" altLang="en-US" dirty="0">
                <a:ea typeface="宋体" pitchFamily="2" charset="-122"/>
              </a:rPr>
              <a:t>完成三个不同厂商的测试即可认为通过测</a:t>
            </a:r>
            <a:r>
              <a:rPr lang="zh-CN" altLang="en-US" dirty="0" smtClean="0">
                <a:ea typeface="宋体" pitchFamily="2" charset="-122"/>
              </a:rPr>
              <a:t>试</a:t>
            </a:r>
            <a:endParaRPr lang="en-US" altLang="zh-CN" dirty="0" smtClean="0">
              <a:ea typeface="宋体" pitchFamily="2" charset="-122"/>
            </a:endParaRPr>
          </a:p>
          <a:p>
            <a:r>
              <a:rPr lang="zh-CN" altLang="en-US" dirty="0" smtClean="0">
                <a:ea typeface="宋体" pitchFamily="2" charset="-122"/>
              </a:rPr>
              <a:t>某些系统用模拟软件代替，如</a:t>
            </a:r>
            <a:r>
              <a:rPr lang="en-US" altLang="zh-CN" dirty="0" err="1" smtClean="0">
                <a:ea typeface="宋体" pitchFamily="2" charset="-122"/>
              </a:rPr>
              <a:t>RISMall</a:t>
            </a:r>
            <a:r>
              <a:rPr lang="en-US" altLang="zh-CN" dirty="0" smtClean="0">
                <a:ea typeface="宋体" pitchFamily="2" charset="-122"/>
              </a:rPr>
              <a:t>.</a:t>
            </a:r>
          </a:p>
          <a:p>
            <a:r>
              <a:rPr lang="zh-CN" altLang="en-US" dirty="0" smtClean="0">
                <a:ea typeface="宋体" pitchFamily="2" charset="-122"/>
              </a:rPr>
              <a:t>某些系统现场没有三个测试伙伴，经督察组确认，也可以算通过。</a:t>
            </a:r>
            <a:endParaRPr lang="zh-CN" altLang="en-US" dirty="0">
              <a:ea typeface="宋体" pitchFamily="2" charset="-122"/>
            </a:endParaRPr>
          </a:p>
          <a:p>
            <a:r>
              <a:rPr lang="zh-CN" altLang="en-US" dirty="0">
                <a:ea typeface="宋体" pitchFamily="2" charset="-122"/>
              </a:rPr>
              <a:t>测试完成后，不得提前撤离。已完成测试的厂商有义务接受其他厂商的测试要求</a:t>
            </a:r>
            <a:endParaRPr lang="zh-HK" altLang="en-US" dirty="0">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结果发布</a:t>
            </a:r>
            <a:endParaRPr lang="en-US" dirty="0"/>
          </a:p>
        </p:txBody>
      </p:sp>
      <p:sp>
        <p:nvSpPr>
          <p:cNvPr id="3" name="Content Placeholder 2"/>
          <p:cNvSpPr>
            <a:spLocks noGrp="1"/>
          </p:cNvSpPr>
          <p:nvPr>
            <p:ph idx="1"/>
          </p:nvPr>
        </p:nvSpPr>
        <p:spPr/>
        <p:txBody>
          <a:bodyPr/>
          <a:lstStyle/>
          <a:p>
            <a:r>
              <a:rPr lang="zh-CN" altLang="en-US" dirty="0" smtClean="0"/>
              <a:t>测试完成后，</a:t>
            </a:r>
            <a:r>
              <a:rPr lang="en-US" altLang="zh-CN" dirty="0" smtClean="0"/>
              <a:t>IHE</a:t>
            </a:r>
            <a:r>
              <a:rPr lang="zh-CN" altLang="en-US" dirty="0" smtClean="0"/>
              <a:t>中国在网站上发布测试结果举证</a:t>
            </a:r>
            <a:endParaRPr lang="en-US" altLang="zh-CN" dirty="0" smtClean="0"/>
          </a:p>
          <a:p>
            <a:r>
              <a:rPr lang="zh-CN" altLang="en-US" dirty="0" smtClean="0"/>
              <a:t>纸质证书在国内大型展会等活动期间发布</a:t>
            </a:r>
            <a:endParaRPr lang="en-US" altLang="zh-CN" dirty="0" smtClean="0"/>
          </a:p>
          <a:p>
            <a:r>
              <a:rPr lang="zh-CN" altLang="en-US" dirty="0" smtClean="0"/>
              <a:t>证书包括单一角色通过证书</a:t>
            </a:r>
            <a:r>
              <a:rPr lang="zh-CN" altLang="en-US" dirty="0" smtClean="0"/>
              <a:t>和专项测试通过证书</a:t>
            </a:r>
            <a:endParaRPr lang="en-US" altLang="zh-CN" dirty="0" smtClean="0"/>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技术咨询</a:t>
            </a:r>
            <a:endParaRPr lang="en-US" dirty="0"/>
          </a:p>
        </p:txBody>
      </p:sp>
      <p:sp>
        <p:nvSpPr>
          <p:cNvPr id="3" name="Content Placeholder 2"/>
          <p:cNvSpPr>
            <a:spLocks noGrp="1"/>
          </p:cNvSpPr>
          <p:nvPr>
            <p:ph idx="1"/>
          </p:nvPr>
        </p:nvSpPr>
        <p:spPr/>
        <p:txBody>
          <a:bodyPr/>
          <a:lstStyle/>
          <a:p>
            <a:r>
              <a:rPr lang="en-US" dirty="0" smtClean="0">
                <a:hlinkClick r:id="rId2"/>
              </a:rPr>
              <a:t>13701073150</a:t>
            </a:r>
            <a:r>
              <a:rPr lang="en-US" altLang="zh-CN" dirty="0" smtClean="0">
                <a:hlinkClick r:id="rId2"/>
              </a:rPr>
              <a:t>@139.com</a:t>
            </a:r>
            <a:endParaRPr lang="en-US" altLang="zh-CN" dirty="0" smtClean="0"/>
          </a:p>
          <a:p>
            <a:r>
              <a:rPr lang="zh-CN" altLang="en-US" dirty="0" smtClean="0"/>
              <a:t>孟为民</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ea typeface="宋体" pitchFamily="2" charset="-122"/>
              </a:rPr>
              <a:t>规则－管理</a:t>
            </a:r>
            <a:endParaRPr lang="zh-HK" altLang="en-US">
              <a:ea typeface="宋体" pitchFamily="2" charset="-122"/>
            </a:endParaRPr>
          </a:p>
        </p:txBody>
      </p:sp>
      <p:sp>
        <p:nvSpPr>
          <p:cNvPr id="10243" name="Rectangle 3"/>
          <p:cNvSpPr>
            <a:spLocks noGrp="1" noChangeArrowheads="1"/>
          </p:cNvSpPr>
          <p:nvPr>
            <p:ph type="body" idx="1"/>
          </p:nvPr>
        </p:nvSpPr>
        <p:spPr/>
        <p:txBody>
          <a:bodyPr/>
          <a:lstStyle/>
          <a:p>
            <a:r>
              <a:rPr lang="zh-CN" altLang="en-US" dirty="0">
                <a:ea typeface="宋体" pitchFamily="2" charset="-122"/>
              </a:rPr>
              <a:t>由</a:t>
            </a:r>
            <a:r>
              <a:rPr lang="en-US" altLang="zh-CN" dirty="0">
                <a:ea typeface="宋体" pitchFamily="2" charset="-122"/>
              </a:rPr>
              <a:t>IHE</a:t>
            </a:r>
            <a:r>
              <a:rPr lang="zh-CN" altLang="en-US" dirty="0">
                <a:ea typeface="宋体" pitchFamily="2" charset="-122"/>
              </a:rPr>
              <a:t>中国负责组织</a:t>
            </a:r>
          </a:p>
          <a:p>
            <a:r>
              <a:rPr lang="zh-CN" altLang="en-US" dirty="0">
                <a:ea typeface="宋体" pitchFamily="2" charset="-122"/>
              </a:rPr>
              <a:t>设立</a:t>
            </a:r>
            <a:r>
              <a:rPr lang="en-US" altLang="zh-CN" dirty="0" err="1">
                <a:ea typeface="宋体" pitchFamily="2" charset="-122"/>
              </a:rPr>
              <a:t>Connectathon</a:t>
            </a:r>
            <a:r>
              <a:rPr lang="zh-CN" altLang="en-US" dirty="0">
                <a:ea typeface="宋体" pitchFamily="2" charset="-122"/>
              </a:rPr>
              <a:t>项目组，由项目经理总负责</a:t>
            </a:r>
          </a:p>
          <a:p>
            <a:r>
              <a:rPr lang="zh-CN" altLang="en-US" dirty="0" smtClean="0">
                <a:ea typeface="宋体" pitchFamily="2" charset="-122"/>
              </a:rPr>
              <a:t>非营利，</a:t>
            </a:r>
            <a:r>
              <a:rPr lang="zh-CN" altLang="en-US" dirty="0">
                <a:ea typeface="宋体" pitchFamily="2" charset="-122"/>
              </a:rPr>
              <a:t>收费活动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zh-CN" altLang="en-US">
                <a:ea typeface="宋体" pitchFamily="2" charset="-122"/>
              </a:rPr>
              <a:t>规则－产品要求</a:t>
            </a:r>
            <a:endParaRPr lang="zh-HK" altLang="en-US">
              <a:ea typeface="宋体" pitchFamily="2" charset="-122"/>
            </a:endParaRPr>
          </a:p>
        </p:txBody>
      </p:sp>
      <p:sp>
        <p:nvSpPr>
          <p:cNvPr id="1027" name="Rectangle 3"/>
          <p:cNvSpPr>
            <a:spLocks noGrp="1" noChangeArrowheads="1"/>
          </p:cNvSpPr>
          <p:nvPr>
            <p:ph type="body" idx="1"/>
          </p:nvPr>
        </p:nvSpPr>
        <p:spPr/>
        <p:txBody>
          <a:bodyPr/>
          <a:lstStyle/>
          <a:p>
            <a:r>
              <a:rPr lang="zh-CN" altLang="en-US" dirty="0">
                <a:ea typeface="宋体" pitchFamily="2" charset="-122"/>
              </a:rPr>
              <a:t>测试系统必须为已经上市的产品，半成品不能参加测试</a:t>
            </a:r>
            <a:r>
              <a:rPr lang="zh-CN" altLang="en-US" dirty="0" smtClean="0">
                <a:ea typeface="宋体" pitchFamily="2" charset="-122"/>
              </a:rPr>
              <a:t>。</a:t>
            </a:r>
            <a:endParaRPr lang="zh-CN" altLang="en-US" dirty="0">
              <a:ea typeface="宋体" pitchFamily="2" charset="-122"/>
            </a:endParaRPr>
          </a:p>
          <a:p>
            <a:r>
              <a:rPr lang="zh-CN" altLang="en-US" dirty="0">
                <a:ea typeface="宋体" pitchFamily="2" charset="-122"/>
              </a:rPr>
              <a:t>应该是合理的完整的系统或设备</a:t>
            </a:r>
            <a:r>
              <a:rPr lang="zh-CN" altLang="en-US" dirty="0" smtClean="0">
                <a:ea typeface="宋体" pitchFamily="2" charset="-122"/>
              </a:rPr>
              <a:t>。</a:t>
            </a:r>
            <a:r>
              <a:rPr lang="en-US" altLang="zh-CN" dirty="0" smtClean="0">
                <a:ea typeface="宋体" pitchFamily="2" charset="-122"/>
              </a:rPr>
              <a:t>(</a:t>
            </a:r>
            <a:r>
              <a:rPr lang="zh-CN" altLang="en-US" dirty="0" smtClean="0">
                <a:ea typeface="宋体" pitchFamily="2" charset="-122"/>
              </a:rPr>
              <a:t>界面，</a:t>
            </a:r>
            <a:r>
              <a:rPr lang="en-US" altLang="zh-CN" dirty="0" smtClean="0">
                <a:ea typeface="宋体" pitchFamily="2" charset="-122"/>
              </a:rPr>
              <a:t>UID)</a:t>
            </a:r>
            <a:endParaRPr lang="en-US" altLang="zh-CN" dirty="0">
              <a:ea typeface="宋体" pitchFamily="2" charset="-122"/>
            </a:endParaRPr>
          </a:p>
          <a:p>
            <a:r>
              <a:rPr lang="zh-CN" altLang="en-US" dirty="0">
                <a:ea typeface="宋体" pitchFamily="2" charset="-122"/>
              </a:rPr>
              <a:t>中间件的厂商可以与最终的应用系统或设备绑定测试</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ea typeface="宋体" pitchFamily="2" charset="-122"/>
              </a:rPr>
              <a:t>规则－现场管理</a:t>
            </a:r>
            <a:endParaRPr lang="zh-HK" altLang="en-US">
              <a:ea typeface="宋体" pitchFamily="2" charset="-122"/>
            </a:endParaRPr>
          </a:p>
        </p:txBody>
      </p:sp>
      <p:sp>
        <p:nvSpPr>
          <p:cNvPr id="11267" name="Rectangle 3"/>
          <p:cNvSpPr>
            <a:spLocks noGrp="1" noChangeArrowheads="1"/>
          </p:cNvSpPr>
          <p:nvPr>
            <p:ph type="body" idx="1"/>
          </p:nvPr>
        </p:nvSpPr>
        <p:spPr/>
        <p:txBody>
          <a:bodyPr/>
          <a:lstStyle/>
          <a:p>
            <a:r>
              <a:rPr lang="zh-CN" altLang="en-US" dirty="0">
                <a:ea typeface="宋体" pitchFamily="2" charset="-122"/>
              </a:rPr>
              <a:t>测试现场由项目经理总负责</a:t>
            </a:r>
          </a:p>
          <a:p>
            <a:r>
              <a:rPr lang="zh-CN" altLang="en-US" dirty="0">
                <a:ea typeface="宋体" pitchFamily="2" charset="-122"/>
              </a:rPr>
              <a:t>现场技术问题由项目经理和督</a:t>
            </a:r>
            <a:r>
              <a:rPr lang="zh-CN" altLang="en-US" dirty="0" smtClean="0">
                <a:ea typeface="宋体" pitchFamily="2" charset="-122"/>
              </a:rPr>
              <a:t>察负</a:t>
            </a:r>
            <a:r>
              <a:rPr lang="zh-CN" altLang="en-US" dirty="0">
                <a:ea typeface="宋体" pitchFamily="2" charset="-122"/>
              </a:rPr>
              <a:t>责</a:t>
            </a:r>
          </a:p>
          <a:p>
            <a:r>
              <a:rPr lang="zh-CN" altLang="en-US" dirty="0">
                <a:ea typeface="宋体" pitchFamily="2" charset="-122"/>
              </a:rPr>
              <a:t>不能解决的问题由项目经理上报技术委员会讨论</a:t>
            </a:r>
            <a:endParaRPr lang="zh-HK" altLang="en-US" dirty="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ea typeface="宋体" pitchFamily="2" charset="-122"/>
              </a:rPr>
              <a:t>规则－测试成功</a:t>
            </a:r>
            <a:endParaRPr lang="zh-HK" altLang="en-US">
              <a:ea typeface="宋体" pitchFamily="2" charset="-122"/>
            </a:endParaRPr>
          </a:p>
        </p:txBody>
      </p:sp>
      <p:sp>
        <p:nvSpPr>
          <p:cNvPr id="12291" name="Rectangle 3"/>
          <p:cNvSpPr>
            <a:spLocks noGrp="1" noChangeArrowheads="1"/>
          </p:cNvSpPr>
          <p:nvPr>
            <p:ph type="body" idx="1"/>
          </p:nvPr>
        </p:nvSpPr>
        <p:spPr/>
        <p:txBody>
          <a:bodyPr/>
          <a:lstStyle/>
          <a:p>
            <a:r>
              <a:rPr lang="zh-CN" altLang="en-US" dirty="0">
                <a:ea typeface="宋体" pitchFamily="2" charset="-122"/>
              </a:rPr>
              <a:t>每个测试</a:t>
            </a:r>
            <a:r>
              <a:rPr lang="en-US" altLang="zh-CN" dirty="0">
                <a:ea typeface="宋体" pitchFamily="2" charset="-122"/>
              </a:rPr>
              <a:t>Profile, Actor</a:t>
            </a:r>
            <a:r>
              <a:rPr lang="zh-CN" altLang="en-US" dirty="0">
                <a:ea typeface="宋体" pitchFamily="2" charset="-122"/>
              </a:rPr>
              <a:t>必须与3个不同厂商的不同测试伙伴成功通过测试。</a:t>
            </a:r>
          </a:p>
          <a:p>
            <a:r>
              <a:rPr lang="zh-CN" altLang="en-US" dirty="0">
                <a:ea typeface="宋体" pitchFamily="2" charset="-122"/>
              </a:rPr>
              <a:t>如果不到三个系统参加测试，必须完成所有厂商的测试，也属于成</a:t>
            </a:r>
            <a:r>
              <a:rPr lang="zh-CN" altLang="en-US" dirty="0" smtClean="0">
                <a:ea typeface="宋体" pitchFamily="2" charset="-122"/>
              </a:rPr>
              <a:t>功</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ea typeface="宋体" pitchFamily="2" charset="-122"/>
              </a:rPr>
              <a:t>规则－结果公布</a:t>
            </a:r>
            <a:endParaRPr lang="zh-HK" altLang="en-US">
              <a:ea typeface="宋体" pitchFamily="2" charset="-122"/>
            </a:endParaRPr>
          </a:p>
        </p:txBody>
      </p:sp>
      <p:sp>
        <p:nvSpPr>
          <p:cNvPr id="13315" name="Rectangle 3"/>
          <p:cNvSpPr>
            <a:spLocks noGrp="1" noChangeArrowheads="1"/>
          </p:cNvSpPr>
          <p:nvPr>
            <p:ph type="body" idx="1"/>
          </p:nvPr>
        </p:nvSpPr>
        <p:spPr/>
        <p:txBody>
          <a:bodyPr/>
          <a:lstStyle/>
          <a:p>
            <a:r>
              <a:rPr lang="zh-CN" altLang="en-US" dirty="0">
                <a:ea typeface="宋体" pitchFamily="2" charset="-122"/>
              </a:rPr>
              <a:t>结果矩阵由</a:t>
            </a:r>
            <a:r>
              <a:rPr lang="en-US" altLang="zh-CN" dirty="0">
                <a:ea typeface="宋体" pitchFamily="2" charset="-122"/>
              </a:rPr>
              <a:t>IHE</a:t>
            </a:r>
            <a:r>
              <a:rPr lang="zh-CN" altLang="en-US" dirty="0">
                <a:ea typeface="宋体" pitchFamily="2" charset="-122"/>
              </a:rPr>
              <a:t>中</a:t>
            </a:r>
            <a:r>
              <a:rPr lang="zh-CN" altLang="en-US" dirty="0" smtClean="0">
                <a:ea typeface="宋体" pitchFamily="2" charset="-122"/>
              </a:rPr>
              <a:t>国测试委</a:t>
            </a:r>
            <a:r>
              <a:rPr lang="zh-CN" altLang="en-US" dirty="0">
                <a:ea typeface="宋体" pitchFamily="2" charset="-122"/>
              </a:rPr>
              <a:t>员会公布</a:t>
            </a:r>
          </a:p>
          <a:p>
            <a:r>
              <a:rPr lang="zh-CN" altLang="en-US" dirty="0">
                <a:ea typeface="宋体" pitchFamily="2" charset="-122"/>
              </a:rPr>
              <a:t>只公布成功的系统，不公布失败案例</a:t>
            </a:r>
          </a:p>
          <a:p>
            <a:r>
              <a:rPr lang="zh-CN" altLang="en-US" dirty="0">
                <a:ea typeface="宋体" pitchFamily="2" charset="-122"/>
              </a:rPr>
              <a:t>厂商自行公布</a:t>
            </a:r>
            <a:r>
              <a:rPr lang="en-US" altLang="zh-CN" dirty="0">
                <a:ea typeface="宋体" pitchFamily="2" charset="-122"/>
              </a:rPr>
              <a:t>IHE </a:t>
            </a:r>
            <a:r>
              <a:rPr lang="zh-CN" altLang="en-US" dirty="0">
                <a:ea typeface="宋体" pitchFamily="2" charset="-122"/>
              </a:rPr>
              <a:t>集成声明</a:t>
            </a:r>
            <a:endParaRPr lang="zh-HK" altLang="en-US" dirty="0">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a:t>
            </a:r>
            <a:r>
              <a:rPr lang="en-US" altLang="zh-CN" dirty="0" smtClean="0"/>
              <a:t> </a:t>
            </a:r>
            <a:r>
              <a:rPr lang="en-US" altLang="zh-CN" dirty="0" smtClean="0"/>
              <a:t>– </a:t>
            </a:r>
            <a:r>
              <a:rPr lang="zh-CN" altLang="en-US" dirty="0" smtClean="0"/>
              <a:t>测试范围</a:t>
            </a:r>
            <a:endParaRPr lang="zh-CN" altLang="en-US" dirty="0"/>
          </a:p>
        </p:txBody>
      </p:sp>
      <p:sp>
        <p:nvSpPr>
          <p:cNvPr id="3" name="内容占位符 2"/>
          <p:cNvSpPr>
            <a:spLocks noGrp="1"/>
          </p:cNvSpPr>
          <p:nvPr>
            <p:ph idx="1"/>
          </p:nvPr>
        </p:nvSpPr>
        <p:spPr/>
        <p:txBody>
          <a:bodyPr/>
          <a:lstStyle/>
          <a:p>
            <a:r>
              <a:rPr lang="zh-CN" altLang="en-US" dirty="0" smtClean="0"/>
              <a:t>专项测试</a:t>
            </a:r>
            <a:endParaRPr lang="en-US" altLang="zh-CN" dirty="0" smtClean="0"/>
          </a:p>
          <a:p>
            <a:pPr>
              <a:buNone/>
            </a:pPr>
            <a:r>
              <a:rPr lang="en-US" altLang="zh-CN" sz="2000" dirty="0" smtClean="0"/>
              <a:t>	</a:t>
            </a:r>
            <a:r>
              <a:rPr lang="zh-CN" altLang="en-US" sz="2000" dirty="0" smtClean="0"/>
              <a:t> </a:t>
            </a:r>
            <a:r>
              <a:rPr lang="en-US" altLang="zh-CN" sz="1600" dirty="0" smtClean="0">
                <a:effectLst/>
              </a:rPr>
              <a:t>1</a:t>
            </a:r>
            <a:r>
              <a:rPr lang="zh-CN" altLang="en-US" sz="1600" dirty="0" smtClean="0">
                <a:effectLst/>
              </a:rPr>
              <a:t>、监护仪及信息系统专项测试； </a:t>
            </a:r>
          </a:p>
          <a:p>
            <a:pPr lvl="1">
              <a:buNone/>
            </a:pPr>
            <a:r>
              <a:rPr lang="en-US" altLang="zh-CN" sz="1600" dirty="0" smtClean="0">
                <a:effectLst/>
              </a:rPr>
              <a:t>2</a:t>
            </a:r>
            <a:r>
              <a:rPr lang="zh-CN" altLang="en-US" sz="1600" dirty="0" smtClean="0">
                <a:effectLst/>
              </a:rPr>
              <a:t>、呼吸机及信息系统专项测试； </a:t>
            </a:r>
          </a:p>
          <a:p>
            <a:pPr lvl="1">
              <a:buNone/>
            </a:pPr>
            <a:r>
              <a:rPr lang="en-US" altLang="zh-CN" sz="1600" dirty="0" smtClean="0">
                <a:effectLst/>
              </a:rPr>
              <a:t>3</a:t>
            </a:r>
            <a:r>
              <a:rPr lang="zh-CN" altLang="en-US" sz="1600" dirty="0" smtClean="0">
                <a:effectLst/>
              </a:rPr>
              <a:t>、麻醉机及信息系统专项测试； </a:t>
            </a:r>
          </a:p>
          <a:p>
            <a:pPr lvl="1">
              <a:buNone/>
            </a:pPr>
            <a:r>
              <a:rPr lang="en-US" altLang="zh-CN" sz="1600" dirty="0" smtClean="0">
                <a:effectLst/>
              </a:rPr>
              <a:t>4</a:t>
            </a:r>
            <a:r>
              <a:rPr lang="zh-CN" altLang="en-US" sz="1600" dirty="0" smtClean="0">
                <a:effectLst/>
              </a:rPr>
              <a:t>、</a:t>
            </a:r>
            <a:r>
              <a:rPr lang="en-US" altLang="zh-CN" sz="1600" dirty="0" smtClean="0">
                <a:effectLst/>
              </a:rPr>
              <a:t>CT</a:t>
            </a:r>
            <a:r>
              <a:rPr lang="zh-CN" altLang="en-US" sz="1600" dirty="0" smtClean="0">
                <a:effectLst/>
              </a:rPr>
              <a:t>设备系统专项测试； </a:t>
            </a:r>
          </a:p>
          <a:p>
            <a:pPr lvl="1">
              <a:buNone/>
            </a:pPr>
            <a:r>
              <a:rPr lang="en-US" altLang="zh-CN" sz="1600" dirty="0" smtClean="0">
                <a:effectLst/>
              </a:rPr>
              <a:t>5</a:t>
            </a:r>
            <a:r>
              <a:rPr lang="zh-CN" altLang="en-US" sz="1600" dirty="0" smtClean="0">
                <a:effectLst/>
              </a:rPr>
              <a:t>、</a:t>
            </a:r>
            <a:r>
              <a:rPr lang="en-US" altLang="zh-CN" sz="1600" dirty="0" smtClean="0">
                <a:effectLst/>
              </a:rPr>
              <a:t>MR</a:t>
            </a:r>
            <a:r>
              <a:rPr lang="zh-CN" altLang="en-US" sz="1600" dirty="0" smtClean="0">
                <a:effectLst/>
              </a:rPr>
              <a:t>设备系统专项测试； </a:t>
            </a:r>
          </a:p>
          <a:p>
            <a:pPr lvl="1">
              <a:buNone/>
            </a:pPr>
            <a:r>
              <a:rPr lang="en-US" altLang="zh-CN" sz="1600" dirty="0" smtClean="0">
                <a:effectLst/>
              </a:rPr>
              <a:t>6</a:t>
            </a:r>
            <a:r>
              <a:rPr lang="zh-CN" altLang="en-US" sz="1600" dirty="0" smtClean="0">
                <a:effectLst/>
              </a:rPr>
              <a:t>、远程会诊系统专项测试； </a:t>
            </a:r>
          </a:p>
          <a:p>
            <a:pPr lvl="1">
              <a:buNone/>
            </a:pPr>
            <a:r>
              <a:rPr lang="en-US" altLang="zh-CN" sz="1600" dirty="0" smtClean="0">
                <a:effectLst/>
              </a:rPr>
              <a:t>7</a:t>
            </a:r>
            <a:r>
              <a:rPr lang="zh-CN" altLang="en-US" sz="1600" dirty="0" smtClean="0">
                <a:effectLst/>
              </a:rPr>
              <a:t>、电子病历系统专项测试； </a:t>
            </a:r>
          </a:p>
          <a:p>
            <a:pPr lvl="1">
              <a:buNone/>
            </a:pPr>
            <a:r>
              <a:rPr lang="en-US" altLang="zh-CN" sz="1600" dirty="0" smtClean="0">
                <a:effectLst/>
              </a:rPr>
              <a:t>8</a:t>
            </a:r>
            <a:r>
              <a:rPr lang="zh-CN" altLang="en-US" sz="1600" dirty="0" smtClean="0">
                <a:effectLst/>
              </a:rPr>
              <a:t>、</a:t>
            </a:r>
            <a:r>
              <a:rPr lang="en-US" altLang="zh-CN" sz="1600" dirty="0" smtClean="0">
                <a:effectLst/>
              </a:rPr>
              <a:t>HIS</a:t>
            </a:r>
            <a:r>
              <a:rPr lang="zh-CN" altLang="en-US" sz="1600" dirty="0" smtClean="0">
                <a:effectLst/>
              </a:rPr>
              <a:t>系统专项测试； </a:t>
            </a:r>
          </a:p>
          <a:p>
            <a:pPr lvl="1">
              <a:buNone/>
            </a:pPr>
            <a:r>
              <a:rPr lang="en-US" altLang="zh-CN" sz="1600" dirty="0" smtClean="0">
                <a:effectLst/>
              </a:rPr>
              <a:t>9</a:t>
            </a:r>
            <a:r>
              <a:rPr lang="zh-CN" altLang="en-US" sz="1600" dirty="0" smtClean="0">
                <a:effectLst/>
              </a:rPr>
              <a:t>、数字心电诊断系统专项测试； </a:t>
            </a:r>
          </a:p>
          <a:p>
            <a:pPr lvl="1">
              <a:buNone/>
            </a:pPr>
            <a:r>
              <a:rPr lang="en-US" altLang="zh-CN" sz="1600" dirty="0" smtClean="0">
                <a:effectLst/>
              </a:rPr>
              <a:t>10</a:t>
            </a:r>
            <a:r>
              <a:rPr lang="zh-CN" altLang="en-US" sz="1600" dirty="0" smtClean="0">
                <a:effectLst/>
              </a:rPr>
              <a:t>、区域医疗信息平台专项测试； </a:t>
            </a:r>
          </a:p>
          <a:p>
            <a:pPr lvl="1">
              <a:buNone/>
            </a:pPr>
            <a:r>
              <a:rPr lang="en-US" altLang="zh-CN" sz="1600" dirty="0" smtClean="0">
                <a:effectLst/>
              </a:rPr>
              <a:t>11</a:t>
            </a:r>
            <a:r>
              <a:rPr lang="zh-CN" altLang="en-US" sz="1600" dirty="0" smtClean="0">
                <a:effectLst/>
              </a:rPr>
              <a:t>、全院级</a:t>
            </a:r>
            <a:r>
              <a:rPr lang="en-US" altLang="zh-CN" sz="1600" dirty="0" smtClean="0">
                <a:effectLst/>
              </a:rPr>
              <a:t>PACS</a:t>
            </a:r>
            <a:r>
              <a:rPr lang="zh-CN" altLang="en-US" sz="1600" dirty="0" smtClean="0">
                <a:effectLst/>
              </a:rPr>
              <a:t>系统专项测试； </a:t>
            </a:r>
          </a:p>
          <a:p>
            <a:pPr lvl="1">
              <a:buNone/>
            </a:pPr>
            <a:r>
              <a:rPr lang="en-US" altLang="zh-CN" sz="1600" dirty="0" smtClean="0">
                <a:effectLst/>
              </a:rPr>
              <a:t>12</a:t>
            </a:r>
            <a:r>
              <a:rPr lang="zh-CN" altLang="en-US" sz="1600" dirty="0" smtClean="0">
                <a:effectLst/>
              </a:rPr>
              <a:t>、基础级检验系统专项测试； </a:t>
            </a:r>
          </a:p>
          <a:p>
            <a:pPr lvl="1">
              <a:buNone/>
            </a:pPr>
            <a:r>
              <a:rPr lang="en-US" altLang="zh-CN" sz="1600" dirty="0" smtClean="0">
                <a:effectLst/>
              </a:rPr>
              <a:t>13</a:t>
            </a:r>
            <a:r>
              <a:rPr lang="zh-CN" altLang="en-US" sz="1600" dirty="0" smtClean="0">
                <a:effectLst/>
              </a:rPr>
              <a:t>、数字超声诊断系统专项测试； </a:t>
            </a:r>
          </a:p>
          <a:p>
            <a:pPr lvl="1">
              <a:buNone/>
            </a:pPr>
            <a:r>
              <a:rPr lang="en-US" altLang="zh-CN" sz="1600" dirty="0" smtClean="0">
                <a:effectLst/>
              </a:rPr>
              <a:t>14</a:t>
            </a:r>
            <a:r>
              <a:rPr lang="zh-CN" altLang="en-US" sz="1600" dirty="0" smtClean="0">
                <a:effectLst/>
              </a:rPr>
              <a:t>、</a:t>
            </a:r>
            <a:r>
              <a:rPr lang="en-US" altLang="zh-CN" sz="1600" dirty="0" smtClean="0">
                <a:effectLst/>
              </a:rPr>
              <a:t>CR/DR</a:t>
            </a:r>
            <a:r>
              <a:rPr lang="zh-CN" altLang="en-US" sz="1600" dirty="0" smtClean="0">
                <a:effectLst/>
              </a:rPr>
              <a:t>设备系统专项测试； </a:t>
            </a:r>
          </a:p>
          <a:p>
            <a:pPr lvl="1">
              <a:buNone/>
            </a:pPr>
            <a:r>
              <a:rPr lang="en-US" altLang="zh-CN" sz="1600" dirty="0" smtClean="0">
                <a:effectLst/>
              </a:rPr>
              <a:t>15</a:t>
            </a:r>
            <a:r>
              <a:rPr lang="zh-CN" altLang="en-US" sz="1600" dirty="0" smtClean="0">
                <a:effectLst/>
              </a:rPr>
              <a:t>、健康一体机管理器</a:t>
            </a:r>
            <a:r>
              <a:rPr lang="zh-CN" altLang="en-US" sz="1600" dirty="0" smtClean="0"/>
              <a:t>及管理系统专项测试</a:t>
            </a: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规则－测试范围</a:t>
            </a:r>
            <a:endParaRPr lang="en-US" dirty="0"/>
          </a:p>
        </p:txBody>
      </p:sp>
      <p:sp>
        <p:nvSpPr>
          <p:cNvPr id="3" name="Content Placeholder 2"/>
          <p:cNvSpPr>
            <a:spLocks noGrp="1"/>
          </p:cNvSpPr>
          <p:nvPr>
            <p:ph idx="1"/>
          </p:nvPr>
        </p:nvSpPr>
        <p:spPr/>
        <p:txBody>
          <a:bodyPr/>
          <a:lstStyle/>
          <a:p>
            <a:r>
              <a:rPr lang="zh-CN" altLang="en-US" dirty="0" smtClean="0"/>
              <a:t>放射学</a:t>
            </a:r>
            <a:r>
              <a:rPr lang="en-US" altLang="zh-CN" dirty="0" smtClean="0"/>
              <a:t>(Radiology)</a:t>
            </a:r>
          </a:p>
          <a:p>
            <a:pPr lvl="1"/>
            <a:r>
              <a:rPr lang="en-US" altLang="zh-CN" dirty="0" smtClean="0"/>
              <a:t>16</a:t>
            </a:r>
            <a:r>
              <a:rPr lang="zh-CN" altLang="en-US" dirty="0" smtClean="0"/>
              <a:t>个集成模式</a:t>
            </a:r>
            <a:endParaRPr lang="en-US" altLang="zh-CN" dirty="0" smtClean="0"/>
          </a:p>
          <a:p>
            <a:r>
              <a:rPr lang="en-US" altLang="zh-CN" dirty="0" smtClean="0"/>
              <a:t>IT</a:t>
            </a:r>
            <a:r>
              <a:rPr lang="zh-CN" altLang="en-US" dirty="0" smtClean="0"/>
              <a:t>基础架构（</a:t>
            </a:r>
            <a:r>
              <a:rPr lang="en-US" dirty="0" smtClean="0"/>
              <a:t>ITI)</a:t>
            </a:r>
          </a:p>
          <a:p>
            <a:pPr lvl="1"/>
            <a:r>
              <a:rPr lang="en-US" dirty="0" smtClean="0"/>
              <a:t>10</a:t>
            </a:r>
            <a:r>
              <a:rPr lang="zh-CN" altLang="en-US" dirty="0" smtClean="0"/>
              <a:t>个集成模式</a:t>
            </a:r>
            <a:endParaRPr lang="en-US" altLang="zh-CN" dirty="0" smtClean="0"/>
          </a:p>
          <a:p>
            <a:pPr lvl="1"/>
            <a:r>
              <a:rPr lang="zh-CN" altLang="en-US" dirty="0" smtClean="0"/>
              <a:t>重点：</a:t>
            </a:r>
            <a:r>
              <a:rPr lang="en-US" altLang="zh-CN" dirty="0" err="1" smtClean="0"/>
              <a:t>XDS.b</a:t>
            </a:r>
            <a:r>
              <a:rPr lang="en-US" altLang="zh-CN" dirty="0" smtClean="0"/>
              <a:t>, PIX,ATNA…</a:t>
            </a:r>
          </a:p>
        </p:txBody>
      </p:sp>
      <p:graphicFrame>
        <p:nvGraphicFramePr>
          <p:cNvPr id="4" name="Object 3"/>
          <p:cNvGraphicFramePr>
            <a:graphicFrameLocks noChangeAspect="1"/>
          </p:cNvGraphicFramePr>
          <p:nvPr/>
        </p:nvGraphicFramePr>
        <p:xfrm>
          <a:off x="2133600" y="5257800"/>
          <a:ext cx="914400" cy="771525"/>
        </p:xfrm>
        <a:graphic>
          <a:graphicData uri="http://schemas.openxmlformats.org/presentationml/2006/ole">
            <p:oleObj spid="_x0000_s20482" name="Document" showAsIcon="1" r:id="rId3" imgW="914400" imgH="771480" progId="Word.Document.12">
              <p:embed/>
            </p:oleObj>
          </a:graphicData>
        </a:graphic>
      </p:graphicFrame>
      <p:graphicFrame>
        <p:nvGraphicFramePr>
          <p:cNvPr id="5" name="Object 4"/>
          <p:cNvGraphicFramePr>
            <a:graphicFrameLocks noChangeAspect="1"/>
          </p:cNvGraphicFramePr>
          <p:nvPr/>
        </p:nvGraphicFramePr>
        <p:xfrm>
          <a:off x="4038600" y="5257800"/>
          <a:ext cx="914400" cy="771525"/>
        </p:xfrm>
        <a:graphic>
          <a:graphicData uri="http://schemas.openxmlformats.org/presentationml/2006/ole">
            <p:oleObj spid="_x0000_s20483" name="Document" showAsIcon="1" r:id="rId4" imgW="914400" imgH="771480" progId="Word.Document.8">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2006_IHE_XD--Cordonnier">
  <a:themeElements>
    <a:clrScheme name="2006_IHE_XD--Cordonnier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2006_IHE_XD--Cordonni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2006_IHE_XD--Cordonnier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2006_IHE_XD--Cordonnier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2006_IHE_XD--Cordonnier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006_IHE_XD--Cordonnier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2006_IHE_XD--Cordonnier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1308</TotalTime>
  <Words>885</Words>
  <Application>Microsoft Office PowerPoint</Application>
  <PresentationFormat>全屏显示(4:3)</PresentationFormat>
  <Paragraphs>120</Paragraphs>
  <Slides>22</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4" baseType="lpstr">
      <vt:lpstr>2006_IHE_XD--Cordonnier</vt:lpstr>
      <vt:lpstr>Document</vt:lpstr>
      <vt:lpstr> IHE-C Connectathon  测试注意事项</vt:lpstr>
      <vt:lpstr>规则－目的</vt:lpstr>
      <vt:lpstr>规则－管理</vt:lpstr>
      <vt:lpstr>规则－产品要求</vt:lpstr>
      <vt:lpstr>规则－现场管理</vt:lpstr>
      <vt:lpstr>规则－测试成功</vt:lpstr>
      <vt:lpstr>规则－结果公布</vt:lpstr>
      <vt:lpstr>规则 – 测试范围</vt:lpstr>
      <vt:lpstr>规则－测试范围</vt:lpstr>
      <vt:lpstr>规则－测试范围</vt:lpstr>
      <vt:lpstr>规则－标准说明</vt:lpstr>
      <vt:lpstr>测试流程</vt:lpstr>
      <vt:lpstr>测试流程－现场安排</vt:lpstr>
      <vt:lpstr>现场安排</vt:lpstr>
      <vt:lpstr>测试规定</vt:lpstr>
      <vt:lpstr>测试规定</vt:lpstr>
      <vt:lpstr>测试现场管理</vt:lpstr>
      <vt:lpstr>测试步骤</vt:lpstr>
      <vt:lpstr>测试－步骤</vt:lpstr>
      <vt:lpstr>测试－步骤</vt:lpstr>
      <vt:lpstr>结果发布</vt:lpstr>
      <vt:lpstr>技术咨询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 DA  CSH</dc:creator>
  <cp:lastModifiedBy>Windows 用户</cp:lastModifiedBy>
  <cp:revision>108</cp:revision>
  <cp:lastPrinted>1601-01-01T00:00:00Z</cp:lastPrinted>
  <dcterms:created xsi:type="dcterms:W3CDTF">1601-01-01T00:00:00Z</dcterms:created>
  <dcterms:modified xsi:type="dcterms:W3CDTF">2016-01-25T02:24:02Z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