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304" r:id="rId24"/>
    <p:sldId id="293" r:id="rId25"/>
    <p:sldId id="305" r:id="rId26"/>
    <p:sldId id="313" r:id="rId27"/>
    <p:sldId id="314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282" r:id="rId37"/>
    <p:sldId id="283" r:id="rId38"/>
    <p:sldId id="285" r:id="rId39"/>
    <p:sldId id="284" r:id="rId40"/>
    <p:sldId id="286" r:id="rId41"/>
    <p:sldId id="287" r:id="rId42"/>
    <p:sldId id="288" r:id="rId43"/>
    <p:sldId id="289" r:id="rId44"/>
    <p:sldId id="290" r:id="rId45"/>
    <p:sldId id="292" r:id="rId46"/>
    <p:sldId id="291" r:id="rId47"/>
    <p:sldId id="316" r:id="rId48"/>
    <p:sldId id="315" r:id="rId49"/>
    <p:sldId id="317" r:id="rId50"/>
    <p:sldId id="294" r:id="rId51"/>
    <p:sldId id="295" r:id="rId52"/>
    <p:sldId id="296" r:id="rId53"/>
    <p:sldId id="262" r:id="rId54"/>
    <p:sldId id="326" r:id="rId55"/>
    <p:sldId id="263" r:id="rId56"/>
    <p:sldId id="260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015-D78B-4938-912D-303E0A8BAAE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D6FD-2207-4962-B19E-092D7EC89A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015-D78B-4938-912D-303E0A8BAAE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D6FD-2207-4962-B19E-092D7EC89A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015-D78B-4938-912D-303E0A8BAAE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D6FD-2207-4962-B19E-092D7EC89A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015-D78B-4938-912D-303E0A8BAAE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D6FD-2207-4962-B19E-092D7EC89A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015-D78B-4938-912D-303E0A8BAAE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D6FD-2207-4962-B19E-092D7EC89A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015-D78B-4938-912D-303E0A8BAAE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D6FD-2207-4962-B19E-092D7EC89A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015-D78B-4938-912D-303E0A8BAAE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D6FD-2207-4962-B19E-092D7EC89A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015-D78B-4938-912D-303E0A8BAAE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D6FD-2207-4962-B19E-092D7EC89A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015-D78B-4938-912D-303E0A8BAAE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D6FD-2207-4962-B19E-092D7EC89A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015-D78B-4938-912D-303E0A8BAAE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D6FD-2207-4962-B19E-092D7EC89A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015-D78B-4938-912D-303E0A8BAAE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D6FD-2207-4962-B19E-092D7EC89A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A015-D78B-4938-912D-303E0A8BAAE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D6FD-2207-4962-B19E-092D7EC89A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azelle.ihe-c.org/gazelle/home.sea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gazelle.ihe.net/content/gazelle-documentation" TargetMode="External"/><Relationship Id="rId2" Type="http://schemas.openxmlformats.org/officeDocument/2006/relationships/hyperlink" Target="http://gazelle.ih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azelle.ihe-c.org/gazelle/home.seam" TargetMode="External"/><Relationship Id="rId4" Type="http://schemas.openxmlformats.org/officeDocument/2006/relationships/hyperlink" Target="http://gazelle.ihe.net/node/439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Gazelle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王怀亮 </a:t>
            </a:r>
            <a:r>
              <a:rPr lang="en-US" altLang="zh-CN" dirty="0" smtClean="0"/>
              <a:t>– </a:t>
            </a:r>
            <a:r>
              <a:rPr lang="en-US" altLang="zh-CN" dirty="0" smtClean="0"/>
              <a:t>2016.01.25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系统注册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843113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195736" y="55892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Requested testing type: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Thorough - </a:t>
            </a:r>
            <a:r>
              <a:rPr lang="zh-CN" altLang="en-US" dirty="0" smtClean="0"/>
              <a:t>用于待测系统（缺省值）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Supportive - </a:t>
            </a:r>
            <a:r>
              <a:rPr lang="zh-CN" altLang="en-US" dirty="0" smtClean="0"/>
              <a:t>用于支持系统 （</a:t>
            </a:r>
            <a:r>
              <a:rPr lang="en-US" altLang="zh-CN" dirty="0" smtClean="0"/>
              <a:t>Final Text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4355976" y="3284984"/>
            <a:ext cx="1368152" cy="576064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系统注册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412776"/>
            <a:ext cx="24669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1628800"/>
            <a:ext cx="17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Admin</a:t>
            </a:r>
            <a:r>
              <a:rPr lang="zh-CN" altLang="en-US" dirty="0" smtClean="0"/>
              <a:t>负责完成</a:t>
            </a:r>
            <a:endParaRPr lang="en-US" altLang="zh-CN" dirty="0" smtClean="0"/>
          </a:p>
          <a:p>
            <a:r>
              <a:rPr lang="zh-CN" altLang="en-US" dirty="0" smtClean="0"/>
              <a:t>系统注册检查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085184"/>
            <a:ext cx="8372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系统注册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548" y="3334122"/>
            <a:ext cx="7924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261" y="2263527"/>
            <a:ext cx="79533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306" y="5733256"/>
            <a:ext cx="83629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509120"/>
            <a:ext cx="8372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>
            <a:stCxn id="7171" idx="2"/>
            <a:endCxn id="7170" idx="0"/>
          </p:cNvCxnSpPr>
          <p:nvPr/>
        </p:nvCxnSpPr>
        <p:spPr>
          <a:xfrm flipH="1">
            <a:off x="4465948" y="2996952"/>
            <a:ext cx="1" cy="3371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7172" idx="0"/>
          </p:cNvCxnSpPr>
          <p:nvPr/>
        </p:nvCxnSpPr>
        <p:spPr>
          <a:xfrm flipH="1">
            <a:off x="4653781" y="5280645"/>
            <a:ext cx="1" cy="45261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162880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Admin</a:t>
            </a:r>
            <a:r>
              <a:rPr lang="zh-CN" altLang="en-US" dirty="0" smtClean="0"/>
              <a:t>负责完成系统注册检查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预测试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484784"/>
            <a:ext cx="2232248" cy="153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645024"/>
            <a:ext cx="8008193" cy="25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预测试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271" y="1268760"/>
            <a:ext cx="808345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预测试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51520" y="1412776"/>
            <a:ext cx="88924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Option</a:t>
            </a:r>
          </a:p>
          <a:p>
            <a:pPr lvl="1"/>
            <a:r>
              <a:rPr lang="en-US" altLang="zh-CN" sz="2000" dirty="0" smtClean="0">
                <a:solidFill>
                  <a:srgbClr val="C00000"/>
                </a:solidFill>
              </a:rPr>
              <a:t>R: Required </a:t>
            </a:r>
          </a:p>
          <a:p>
            <a:pPr lvl="1"/>
            <a:r>
              <a:rPr lang="en-US" altLang="zh-CN" sz="2000" dirty="0" smtClean="0">
                <a:solidFill>
                  <a:srgbClr val="C00000"/>
                </a:solidFill>
              </a:rPr>
              <a:t>O: Optional </a:t>
            </a:r>
          </a:p>
          <a:p>
            <a:pPr lvl="1"/>
            <a:r>
              <a:rPr lang="en-US" altLang="zh-CN" sz="2000" dirty="0" smtClean="0"/>
              <a:t>RO: Required if Option Supported </a:t>
            </a:r>
          </a:p>
          <a:p>
            <a:pPr lvl="1"/>
            <a:r>
              <a:rPr lang="en-US" altLang="zh-CN" sz="2000" dirty="0" smtClean="0"/>
              <a:t>x: Test Incomplete </a:t>
            </a:r>
          </a:p>
          <a:p>
            <a:pPr lvl="1"/>
            <a:r>
              <a:rPr lang="en-US" altLang="zh-CN" sz="2000" dirty="0" smtClean="0"/>
              <a:t>D: Deprecated (not required) </a:t>
            </a:r>
          </a:p>
          <a:p>
            <a:pPr lvl="1"/>
            <a:r>
              <a:rPr lang="en-US" altLang="zh-CN" sz="2000" dirty="0" smtClean="0"/>
              <a:t>Z: Placeholder for future year; not required </a:t>
            </a:r>
          </a:p>
          <a:p>
            <a:pPr lvl="1"/>
            <a:r>
              <a:rPr lang="en-US" altLang="zh-CN" sz="2000" dirty="0" smtClean="0"/>
              <a:t>C: Optional for Client </a:t>
            </a:r>
          </a:p>
          <a:p>
            <a:pPr lvl="1"/>
            <a:r>
              <a:rPr lang="en-US" altLang="zh-CN" sz="2000" dirty="0" smtClean="0"/>
              <a:t>S: Required for Server </a:t>
            </a:r>
          </a:p>
          <a:p>
            <a:pPr lvl="1"/>
            <a:r>
              <a:rPr lang="en-US" altLang="zh-CN" sz="2000" dirty="0" smtClean="0"/>
              <a:t>CS: Optional for client, Required for Server </a:t>
            </a:r>
          </a:p>
          <a:p>
            <a:pPr lvl="1"/>
            <a:r>
              <a:rPr lang="en-US" altLang="zh-CN" sz="2000" dirty="0" smtClean="0"/>
              <a:t>ZO: Placeholder for future year, test will be optional; not required for the moment </a:t>
            </a:r>
          </a:p>
          <a:p>
            <a:pPr lvl="1"/>
            <a:r>
              <a:rPr lang="en-US" altLang="zh-CN" sz="2000" dirty="0" smtClean="0"/>
              <a:t>MD: Required for Multiple Document Submission Option </a:t>
            </a:r>
          </a:p>
          <a:p>
            <a:pPr lvl="1"/>
            <a:r>
              <a:rPr lang="en-US" altLang="zh-CN" sz="2000" dirty="0" smtClean="0"/>
              <a:t>LC: Used for Document Life Cycle Management Option </a:t>
            </a:r>
          </a:p>
          <a:p>
            <a:pPr lvl="1"/>
            <a:r>
              <a:rPr lang="en-US" altLang="zh-CN" sz="2000" dirty="0" smtClean="0"/>
              <a:t>F: Used for Folder Management Option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预测试</a:t>
            </a:r>
            <a:endParaRPr lang="zh-CN" altLang="en-US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1782663"/>
            <a:ext cx="6838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627784" y="3140968"/>
            <a:ext cx="1656184" cy="108012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9632" y="4797152"/>
            <a:ext cx="2376264" cy="36004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预测试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1755229"/>
            <a:ext cx="68008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259632" y="3068960"/>
            <a:ext cx="3096344" cy="36004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预测试</a:t>
            </a:r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250776"/>
            <a:ext cx="85820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652120" y="3284984"/>
            <a:ext cx="1656184" cy="1152128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预测试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2070695"/>
            <a:ext cx="82105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09999" y="1484784"/>
            <a:ext cx="572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Admin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负责验证预测试结果，更新预测试状态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907704" y="3356992"/>
            <a:ext cx="1584176" cy="1512168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0684" y="1600200"/>
            <a:ext cx="2602632" cy="50691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用户注册</a:t>
            </a:r>
            <a:endParaRPr lang="en-US" altLang="zh-CN" dirty="0" smtClean="0"/>
          </a:p>
          <a:p>
            <a:r>
              <a:rPr lang="zh-CN" altLang="en-US" dirty="0" smtClean="0"/>
              <a:t>系统注册</a:t>
            </a:r>
            <a:endParaRPr lang="en-US" altLang="zh-CN" dirty="0" smtClean="0"/>
          </a:p>
          <a:p>
            <a:r>
              <a:rPr lang="zh-CN" altLang="en-US" dirty="0" smtClean="0"/>
              <a:t>预测试</a:t>
            </a:r>
            <a:endParaRPr lang="en-US" altLang="zh-CN" dirty="0" smtClean="0"/>
          </a:p>
          <a:p>
            <a:r>
              <a:rPr lang="zh-CN" altLang="en-US" dirty="0" smtClean="0"/>
              <a:t>系统配置</a:t>
            </a:r>
            <a:endParaRPr lang="en-US" altLang="zh-CN" dirty="0" smtClean="0"/>
          </a:p>
          <a:p>
            <a:r>
              <a:rPr lang="zh-CN" altLang="en-US" dirty="0" smtClean="0"/>
              <a:t>现场测试</a:t>
            </a:r>
            <a:endParaRPr lang="en-US" altLang="zh-CN" dirty="0" smtClean="0"/>
          </a:p>
          <a:p>
            <a:r>
              <a:rPr lang="zh-CN" altLang="en-US" dirty="0" smtClean="0"/>
              <a:t>测试验证</a:t>
            </a:r>
            <a:endParaRPr lang="en-US" altLang="zh-CN" dirty="0" smtClean="0"/>
          </a:p>
          <a:p>
            <a:r>
              <a:rPr lang="zh-CN" altLang="en-US" dirty="0" smtClean="0"/>
              <a:t>测试结果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预测试</a:t>
            </a:r>
            <a:endParaRPr lang="zh-CN" altLang="en-US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7413" y="2924944"/>
            <a:ext cx="48291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94673" y="21328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浏览器会提示测试状态改变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968202"/>
            <a:ext cx="62960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21458" y="1484784"/>
            <a:ext cx="570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Admin</a:t>
            </a:r>
            <a:r>
              <a:rPr lang="zh-CN" altLang="en-US" dirty="0" smtClean="0"/>
              <a:t>负责接受待测系统，以便进入</a:t>
            </a:r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2501230"/>
            <a:ext cx="87153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2365" y="1619508"/>
            <a:ext cx="715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Admin</a:t>
            </a:r>
            <a:r>
              <a:rPr lang="zh-CN" altLang="en-US" dirty="0" smtClean="0"/>
              <a:t>将待测系统的</a:t>
            </a:r>
            <a:r>
              <a:rPr lang="en-US" altLang="zh-CN" dirty="0" smtClean="0"/>
              <a:t>Accepted</a:t>
            </a:r>
            <a:r>
              <a:rPr lang="zh-CN" altLang="en-US" dirty="0" smtClean="0"/>
              <a:t>复选框勾选，以便进入</a:t>
            </a:r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24328" y="3645024"/>
            <a:ext cx="1368152" cy="1728192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340768"/>
            <a:ext cx="775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Admin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Configuration -&gt; Network Configuration Overview</a:t>
            </a:r>
            <a:r>
              <a:rPr lang="zh-CN" altLang="en-US" dirty="0" smtClean="0"/>
              <a:t>中设置整体网络配置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45910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848819"/>
            <a:ext cx="49815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9512" y="2348880"/>
            <a:ext cx="1296144" cy="288032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76056" y="4293096"/>
            <a:ext cx="1512168" cy="288032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095037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Add a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.</a:t>
            </a:r>
            <a:r>
              <a:rPr lang="zh-CN" altLang="en-US" dirty="0" smtClean="0"/>
              <a:t>进行配置</a:t>
            </a:r>
            <a:endParaRPr lang="en-US" altLang="zh-CN" dirty="0" smtClean="0"/>
          </a:p>
          <a:p>
            <a:r>
              <a:rPr lang="en-US" altLang="zh-CN" dirty="0" smtClean="0"/>
              <a:t>Generate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for selected organization – </a:t>
            </a:r>
            <a:r>
              <a:rPr lang="zh-CN" altLang="en-US" dirty="0" smtClean="0"/>
              <a:t>自动给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配置参数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659854"/>
            <a:ext cx="8892480" cy="436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29251" y="1259468"/>
            <a:ext cx="582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Vendor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Configuration -&gt; All configuration</a:t>
            </a:r>
            <a:r>
              <a:rPr lang="zh-CN" altLang="en-US" dirty="0" smtClean="0"/>
              <a:t>中进行系统配置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528" y="3645024"/>
            <a:ext cx="1008112" cy="36004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3609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556792"/>
            <a:ext cx="42576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4437112"/>
            <a:ext cx="353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Hostname</a:t>
            </a:r>
            <a:r>
              <a:rPr lang="zh-CN" altLang="en-US" dirty="0" smtClean="0"/>
              <a:t>下拉框为空，需要</a:t>
            </a:r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Add a network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48264" y="3068960"/>
            <a:ext cx="1440160" cy="288032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54460"/>
            <a:ext cx="761047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971600" y="4437112"/>
            <a:ext cx="6120680" cy="432048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5438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923928" y="3284984"/>
            <a:ext cx="720080" cy="792088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48264" y="5085184"/>
            <a:ext cx="1152128" cy="432048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378278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08104" y="2348880"/>
            <a:ext cx="3397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Add a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用于给某个</a:t>
            </a:r>
            <a:r>
              <a:rPr lang="en-US" altLang="zh-CN" dirty="0" smtClean="0"/>
              <a:t>Host</a:t>
            </a:r>
          </a:p>
          <a:p>
            <a:r>
              <a:rPr lang="zh-CN" altLang="en-US" dirty="0" smtClean="0"/>
              <a:t>添加某项功能，一般包括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SCP/SCU, Port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074" y="1124744"/>
            <a:ext cx="8657406" cy="568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IHE</a:t>
            </a:r>
            <a:r>
              <a:rPr lang="zh-CN" altLang="en-US" dirty="0" smtClean="0"/>
              <a:t>测试管理系统</a:t>
            </a:r>
            <a:endParaRPr lang="en-US" altLang="zh-CN" dirty="0" smtClean="0"/>
          </a:p>
          <a:p>
            <a:r>
              <a:rPr lang="zh-CN" altLang="en-US" dirty="0" smtClean="0"/>
              <a:t>替代以前的测试管理系统 </a:t>
            </a:r>
            <a:r>
              <a:rPr lang="en-US" altLang="zh-CN" dirty="0" smtClean="0"/>
              <a:t>– kudu</a:t>
            </a:r>
          </a:p>
          <a:p>
            <a:r>
              <a:rPr lang="zh-CN" altLang="en-US" dirty="0" smtClean="0"/>
              <a:t>浏览</a:t>
            </a:r>
            <a:r>
              <a:rPr lang="en-US" altLang="zh-CN" dirty="0" smtClean="0"/>
              <a:t>IHE</a:t>
            </a:r>
            <a:r>
              <a:rPr lang="zh-CN" altLang="en-US" dirty="0" smtClean="0"/>
              <a:t>技术框架的内容</a:t>
            </a:r>
            <a:endParaRPr lang="en-US" altLang="zh-CN" dirty="0" smtClean="0"/>
          </a:p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测试管理</a:t>
            </a:r>
            <a:endParaRPr lang="en-US" altLang="zh-CN" dirty="0" smtClean="0"/>
          </a:p>
          <a:p>
            <a:r>
              <a:rPr lang="zh-CN" altLang="en-US" dirty="0" smtClean="0"/>
              <a:t>提供支持工具，验证服务，模拟器</a:t>
            </a:r>
            <a:endParaRPr lang="en-US" altLang="zh-CN" dirty="0" smtClean="0"/>
          </a:p>
          <a:p>
            <a:r>
              <a:rPr lang="zh-CN" altLang="en-US" dirty="0" smtClean="0"/>
              <a:t>已经在</a:t>
            </a:r>
            <a:r>
              <a:rPr lang="en-US" altLang="zh-CN" dirty="0" smtClean="0"/>
              <a:t>IHE USA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Europe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Japan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62865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57979" y="1412776"/>
            <a:ext cx="809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Admin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Administration -&gt; Manage -&gt; Configurations -&gt; Manage host’s configuration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7817" y="6237312"/>
            <a:ext cx="620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通过点击</a:t>
            </a:r>
            <a:r>
              <a:rPr lang="en-US" altLang="zh-CN" dirty="0" smtClean="0"/>
              <a:t>Get an IP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Assign IP address</a:t>
            </a:r>
            <a:r>
              <a:rPr lang="zh-CN" altLang="en-US" dirty="0" smtClean="0"/>
              <a:t>为指定的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00192" y="4149080"/>
            <a:ext cx="936104" cy="36004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47664" y="5373216"/>
            <a:ext cx="1224136" cy="288032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563" y="1714847"/>
            <a:ext cx="62388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4427984" y="3933056"/>
            <a:ext cx="1008112" cy="36004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10491"/>
            <a:ext cx="7617379" cy="51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63801" y="1196752"/>
            <a:ext cx="721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Admin, Vendor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Configurations -&gt; All Configurations</a:t>
            </a:r>
            <a:r>
              <a:rPr lang="zh-CN" altLang="en-US" dirty="0" smtClean="0"/>
              <a:t>中可以自动生成配置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1680" y="3645024"/>
            <a:ext cx="5760640" cy="288032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700808"/>
            <a:ext cx="74888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configs</a:t>
            </a:r>
            <a:r>
              <a:rPr lang="en-US" altLang="zh-CN" sz="2400" dirty="0" smtClean="0"/>
              <a:t> for selected session…</a:t>
            </a:r>
          </a:p>
          <a:p>
            <a:r>
              <a:rPr lang="zh-CN" altLang="en-US" sz="2400" dirty="0" smtClean="0"/>
              <a:t>  为所选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中的所有系统进行自动配置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configs</a:t>
            </a:r>
            <a:r>
              <a:rPr lang="en-US" altLang="zh-CN" sz="2400" dirty="0" smtClean="0"/>
              <a:t> for selected organization…</a:t>
            </a:r>
          </a:p>
          <a:p>
            <a:r>
              <a:rPr lang="zh-CN" altLang="en-US" sz="2400" dirty="0" smtClean="0"/>
              <a:t>  为所选组织中的所有系统进行自动配置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configs</a:t>
            </a:r>
            <a:r>
              <a:rPr lang="en-US" altLang="zh-CN" sz="2400" dirty="0" smtClean="0"/>
              <a:t> for selected system…</a:t>
            </a:r>
          </a:p>
          <a:p>
            <a:r>
              <a:rPr lang="zh-CN" altLang="en-US" sz="2400" dirty="0" smtClean="0"/>
              <a:t>  为所选系统进行自动配置（生成不同功能所需的配置）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在后台生成，需要一定的时间，请耐心等候。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此操作不会生成</a:t>
            </a:r>
            <a:r>
              <a:rPr lang="en-US" altLang="zh-CN" sz="2400" dirty="0" smtClean="0"/>
              <a:t>IP</a:t>
            </a:r>
          </a:p>
          <a:p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8710" y="1340768"/>
            <a:ext cx="506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可以通过</a:t>
            </a:r>
            <a:r>
              <a:rPr lang="en-US" altLang="zh-CN" dirty="0" smtClean="0"/>
              <a:t>test instance</a:t>
            </a:r>
            <a:r>
              <a:rPr lang="zh-CN" altLang="en-US" dirty="0" smtClean="0"/>
              <a:t>页面来查看测试伙伴的配置</a:t>
            </a:r>
            <a:endParaRPr lang="zh-CN" altLang="en-US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820" y="1772816"/>
            <a:ext cx="7888361" cy="501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55576" y="5661248"/>
            <a:ext cx="1296144" cy="432048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5576" y="6165304"/>
            <a:ext cx="864096" cy="432048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516335"/>
            <a:ext cx="83439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555776" y="2492896"/>
            <a:ext cx="1008112" cy="288032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2780928"/>
            <a:ext cx="1080120" cy="216024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2769" y="1907629"/>
            <a:ext cx="26955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2771636"/>
            <a:ext cx="369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Vendor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Connectathon</a:t>
            </a:r>
            <a:r>
              <a:rPr lang="zh-CN" altLang="en-US" dirty="0" smtClean="0"/>
              <a:t>测试内容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005064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R/O </a:t>
            </a:r>
            <a:r>
              <a:rPr lang="zh-CN" altLang="en-US" dirty="0" smtClean="0"/>
              <a:t>必选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可选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O/1</a:t>
            </a:r>
            <a:r>
              <a:rPr lang="zh-CN" altLang="en-US" dirty="0" smtClean="0"/>
              <a:t>：可选， 需要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个测试实例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R/1</a:t>
            </a:r>
            <a:r>
              <a:rPr lang="zh-CN" altLang="en-US" dirty="0" smtClean="0"/>
              <a:t>：必选，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个测试实例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R/3</a:t>
            </a:r>
            <a:r>
              <a:rPr lang="zh-CN" altLang="en-US" dirty="0" smtClean="0"/>
              <a:t>：必选，需要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个测试实例（每次不同测试伙伴）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5373216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Partners </a:t>
            </a:r>
            <a:r>
              <a:rPr lang="zh-CN" altLang="en-US" dirty="0" smtClean="0"/>
              <a:t>测试伙伴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空：表示自测，不需要其他测试伙伴的参与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X/Y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为已选的测试伙伴数，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为可选的测试伙伴数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每组</a:t>
            </a:r>
            <a:r>
              <a:rPr lang="en-US" altLang="zh-CN" dirty="0" smtClean="0"/>
              <a:t>X/Y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Role</a:t>
            </a:r>
            <a:r>
              <a:rPr lang="zh-CN" altLang="en-US" dirty="0" smtClean="0"/>
              <a:t>，有几组</a:t>
            </a:r>
            <a:r>
              <a:rPr lang="en-US" altLang="zh-CN" dirty="0" smtClean="0"/>
              <a:t>X/Y</a:t>
            </a:r>
            <a:r>
              <a:rPr lang="zh-CN" altLang="en-US" dirty="0" smtClean="0"/>
              <a:t>就需要几个</a:t>
            </a:r>
            <a:r>
              <a:rPr lang="en-US" altLang="zh-CN" dirty="0" smtClean="0"/>
              <a:t>Role</a:t>
            </a:r>
            <a:r>
              <a:rPr lang="zh-CN" altLang="en-US" dirty="0" smtClean="0"/>
              <a:t>，缺</a:t>
            </a:r>
            <a:r>
              <a:rPr lang="en-US" altLang="zh-CN" dirty="0" smtClean="0"/>
              <a:t>Role</a:t>
            </a:r>
            <a:r>
              <a:rPr lang="zh-CN" altLang="en-US" dirty="0" smtClean="0"/>
              <a:t>不能创建测试实例</a:t>
            </a:r>
            <a:endParaRPr lang="en-US" altLang="zh-CN" dirty="0" smtClean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837986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300192" y="4077072"/>
            <a:ext cx="2521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V: Verified</a:t>
            </a:r>
          </a:p>
          <a:p>
            <a:r>
              <a:rPr lang="en-US" altLang="zh-CN" dirty="0" smtClean="0"/>
              <a:t>W: Waiting for validation</a:t>
            </a:r>
          </a:p>
          <a:p>
            <a:r>
              <a:rPr lang="en-US" altLang="zh-CN" dirty="0" smtClean="0"/>
              <a:t>P: Progress</a:t>
            </a:r>
          </a:p>
          <a:p>
            <a:r>
              <a:rPr lang="en-US" altLang="zh-CN" dirty="0" smtClean="0"/>
              <a:t>F: Failed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316416" cy="229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167082"/>
            <a:ext cx="8568952" cy="214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923928" y="2780928"/>
            <a:ext cx="1656184" cy="432048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1608946"/>
            <a:ext cx="8748464" cy="441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483768" y="2276872"/>
            <a:ext cx="288032" cy="288032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676671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https://gazelle.ihe-c.org/gazelle/home.seam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88840"/>
            <a:ext cx="32194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844824"/>
            <a:ext cx="4813722" cy="349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212976"/>
            <a:ext cx="2880320" cy="183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5445224"/>
            <a:ext cx="604867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箭头连接符 10"/>
          <p:cNvCxnSpPr/>
          <p:nvPr/>
        </p:nvCxnSpPr>
        <p:spPr>
          <a:xfrm>
            <a:off x="3563888" y="2564904"/>
            <a:ext cx="288032" cy="14401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275856" y="3501008"/>
            <a:ext cx="504056" cy="43204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907704" y="5229200"/>
            <a:ext cx="0" cy="2880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60935" y="5517232"/>
            <a:ext cx="2083065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箭头连接符 12"/>
          <p:cNvCxnSpPr/>
          <p:nvPr/>
        </p:nvCxnSpPr>
        <p:spPr>
          <a:xfrm>
            <a:off x="6300192" y="5877272"/>
            <a:ext cx="648072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06238" y="644404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Admin</a:t>
            </a:r>
            <a:r>
              <a:rPr lang="zh-CN" altLang="en-US" dirty="0" smtClean="0"/>
              <a:t>激活账户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endCxn id="19" idx="3"/>
          </p:cNvCxnSpPr>
          <p:nvPr/>
        </p:nvCxnSpPr>
        <p:spPr>
          <a:xfrm flipH="1">
            <a:off x="6228184" y="6444044"/>
            <a:ext cx="1086370" cy="18466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496" y="6165304"/>
            <a:ext cx="511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（注：</a:t>
            </a:r>
            <a:r>
              <a:rPr lang="en-US" altLang="zh-CN" dirty="0" smtClean="0"/>
              <a:t>2008-2014</a:t>
            </a:r>
            <a:r>
              <a:rPr lang="zh-CN" altLang="en-US" dirty="0" smtClean="0"/>
              <a:t>未参加过的公司要通知组委会）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09390"/>
            <a:ext cx="8712968" cy="2407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532440" y="3356992"/>
            <a:ext cx="360040" cy="288032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3" y="1340768"/>
            <a:ext cx="8795265" cy="398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5589240"/>
            <a:ext cx="11239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23528" y="2708920"/>
            <a:ext cx="2232248" cy="216024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1484784"/>
            <a:ext cx="8676456" cy="240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516216" y="2996952"/>
            <a:ext cx="576064" cy="288032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662" y="1203945"/>
            <a:ext cx="8058786" cy="553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403648" y="2636912"/>
            <a:ext cx="2448272" cy="36004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03648" y="4005064"/>
            <a:ext cx="2448272" cy="36004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03648" y="5229200"/>
            <a:ext cx="2448272" cy="36004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03648" y="6309320"/>
            <a:ext cx="2448272" cy="36004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915816" y="1556792"/>
            <a:ext cx="18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Running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915816" y="2996952"/>
            <a:ext cx="18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 be verified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11560" y="5589240"/>
            <a:ext cx="18002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Partially Verified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15816" y="4725144"/>
            <a:ext cx="18002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Verified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004048" y="5589240"/>
            <a:ext cx="18002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Failed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012160" y="2946648"/>
            <a:ext cx="18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Paused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940152" y="1556792"/>
            <a:ext cx="18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Aborted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3" idx="4"/>
            <a:endCxn id="4" idx="0"/>
          </p:cNvCxnSpPr>
          <p:nvPr/>
        </p:nvCxnSpPr>
        <p:spPr>
          <a:xfrm>
            <a:off x="3815916" y="2471192"/>
            <a:ext cx="0" cy="5257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4"/>
            <a:endCxn id="6" idx="0"/>
          </p:cNvCxnSpPr>
          <p:nvPr/>
        </p:nvCxnSpPr>
        <p:spPr>
          <a:xfrm>
            <a:off x="3815916" y="3911352"/>
            <a:ext cx="0" cy="8137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4"/>
            <a:endCxn id="5" idx="0"/>
          </p:cNvCxnSpPr>
          <p:nvPr/>
        </p:nvCxnSpPr>
        <p:spPr>
          <a:xfrm flipH="1">
            <a:off x="1511660" y="3911352"/>
            <a:ext cx="2304256" cy="16778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4"/>
            <a:endCxn id="7" idx="0"/>
          </p:cNvCxnSpPr>
          <p:nvPr/>
        </p:nvCxnSpPr>
        <p:spPr>
          <a:xfrm>
            <a:off x="3815916" y="3911352"/>
            <a:ext cx="2088232" cy="16778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" idx="6"/>
            <a:endCxn id="6" idx="3"/>
          </p:cNvCxnSpPr>
          <p:nvPr/>
        </p:nvCxnSpPr>
        <p:spPr>
          <a:xfrm flipV="1">
            <a:off x="2411760" y="5505633"/>
            <a:ext cx="767689" cy="5408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" idx="6"/>
            <a:endCxn id="7" idx="2"/>
          </p:cNvCxnSpPr>
          <p:nvPr/>
        </p:nvCxnSpPr>
        <p:spPr>
          <a:xfrm>
            <a:off x="2411760" y="6046440"/>
            <a:ext cx="25922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" idx="6"/>
            <a:endCxn id="9" idx="2"/>
          </p:cNvCxnSpPr>
          <p:nvPr/>
        </p:nvCxnSpPr>
        <p:spPr>
          <a:xfrm>
            <a:off x="4716016" y="2013992"/>
            <a:ext cx="12241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" idx="5"/>
            <a:endCxn id="8" idx="1"/>
          </p:cNvCxnSpPr>
          <p:nvPr/>
        </p:nvCxnSpPr>
        <p:spPr>
          <a:xfrm>
            <a:off x="4452383" y="2337281"/>
            <a:ext cx="1823410" cy="7432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756276"/>
            <a:ext cx="8820472" cy="484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15616" y="1268760"/>
            <a:ext cx="720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Administration -&gt; Manage -&gt; Manage Monitors - &gt; Assign Monitors to Tests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00392" y="3789040"/>
            <a:ext cx="792088" cy="288032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68484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340768"/>
            <a:ext cx="35718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5157192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当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所负责的</a:t>
            </a:r>
            <a:r>
              <a:rPr lang="en-US" altLang="zh-CN" dirty="0" smtClean="0"/>
              <a:t>tests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test instances</a:t>
            </a:r>
            <a:r>
              <a:rPr lang="zh-CN" altLang="en-US" dirty="0" smtClean="0"/>
              <a:t>状态更新时，浏览器有通知。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Monitor</a:t>
            </a:r>
            <a:r>
              <a:rPr lang="zh-CN" altLang="en-US" dirty="0" smtClean="0"/>
              <a:t>可以通过</a:t>
            </a:r>
            <a:r>
              <a:rPr lang="en-US" altLang="zh-CN" dirty="0" err="1" smtClean="0"/>
              <a:t>Connectathon</a:t>
            </a:r>
            <a:r>
              <a:rPr lang="en-US" altLang="zh-CN" dirty="0" smtClean="0"/>
              <a:t> -&gt; Monitor </a:t>
            </a:r>
            <a:r>
              <a:rPr lang="en-US" altLang="zh-CN" dirty="0" err="1" smtClean="0"/>
              <a:t>worklist</a:t>
            </a:r>
            <a:r>
              <a:rPr lang="zh-CN" altLang="en-US" dirty="0" smtClean="0"/>
              <a:t>去</a:t>
            </a:r>
            <a:r>
              <a:rPr lang="en-US" altLang="zh-CN" dirty="0" smtClean="0"/>
              <a:t>claim</a:t>
            </a:r>
            <a:r>
              <a:rPr lang="zh-CN" altLang="en-US" dirty="0" smtClean="0"/>
              <a:t>相关的</a:t>
            </a:r>
            <a:r>
              <a:rPr lang="en-US" altLang="zh-CN" dirty="0" smtClean="0"/>
              <a:t>test instance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Claim</a:t>
            </a:r>
            <a:r>
              <a:rPr lang="zh-CN" altLang="en-US" dirty="0" smtClean="0"/>
              <a:t>表示该</a:t>
            </a:r>
            <a:r>
              <a:rPr lang="en-US" altLang="zh-CN" dirty="0" smtClean="0"/>
              <a:t>test instance</a:t>
            </a:r>
            <a:r>
              <a:rPr lang="zh-CN" altLang="en-US" dirty="0" smtClean="0"/>
              <a:t>由自己负责，其他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可以忽略。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Claim</a:t>
            </a:r>
            <a:r>
              <a:rPr lang="zh-CN" altLang="en-US" dirty="0" smtClean="0"/>
              <a:t>之后就可以进行验证，根据验证结果来更新</a:t>
            </a:r>
            <a:r>
              <a:rPr lang="en-US" altLang="zh-CN" dirty="0" smtClean="0"/>
              <a:t>test instance</a:t>
            </a:r>
            <a:r>
              <a:rPr lang="zh-CN" altLang="en-US" dirty="0" smtClean="0"/>
              <a:t>的状态。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Monitor</a:t>
            </a:r>
            <a:r>
              <a:rPr lang="zh-CN" altLang="en-US" dirty="0" smtClean="0"/>
              <a:t>也可中途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该</a:t>
            </a:r>
            <a:r>
              <a:rPr lang="en-US" altLang="zh-CN" dirty="0" smtClean="0"/>
              <a:t>test instance</a:t>
            </a:r>
            <a:r>
              <a:rPr lang="zh-CN" altLang="en-US" dirty="0" smtClean="0"/>
              <a:t>，以便其他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来</a:t>
            </a:r>
            <a:r>
              <a:rPr lang="en-US" altLang="zh-CN" dirty="0" smtClean="0"/>
              <a:t>Claim</a:t>
            </a:r>
            <a:r>
              <a:rPr lang="zh-CN" altLang="en-US" dirty="0" smtClean="0"/>
              <a:t>并验证。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5271" y="4725144"/>
            <a:ext cx="1190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63688" y="465313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Claim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2198" y="4725144"/>
            <a:ext cx="11620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78102" y="4653136"/>
            <a:ext cx="90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Release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55776" y="1628800"/>
            <a:ext cx="1296144" cy="36004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15616" y="4005064"/>
            <a:ext cx="1224136" cy="36004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8937"/>
            <a:ext cx="8820472" cy="510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7668344" y="5877272"/>
            <a:ext cx="1152128" cy="36004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500311"/>
            <a:ext cx="8820472" cy="509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7020272" y="5877272"/>
            <a:ext cx="1800200" cy="288032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996952"/>
            <a:ext cx="42957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43608" y="1844824"/>
            <a:ext cx="699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Monitor</a:t>
            </a:r>
            <a:r>
              <a:rPr lang="zh-CN" altLang="en-US" dirty="0" smtClean="0"/>
              <a:t>对测试结果进行验证，查看日志，并修改</a:t>
            </a:r>
            <a:r>
              <a:rPr lang="en-US" altLang="zh-CN" dirty="0" smtClean="0"/>
              <a:t>test instance</a:t>
            </a:r>
            <a:r>
              <a:rPr lang="zh-CN" altLang="en-US" dirty="0" smtClean="0"/>
              <a:t>的状态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r>
              <a:rPr lang="zh-CN" altLang="en-US" dirty="0"/>
              <a:t>角色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Admin_role</a:t>
            </a:r>
            <a:endParaRPr lang="en-US" altLang="zh-CN" dirty="0" smtClean="0"/>
          </a:p>
          <a:p>
            <a:r>
              <a:rPr lang="en-US" altLang="zh-CN" dirty="0" err="1" smtClean="0"/>
              <a:t>Monitor_role</a:t>
            </a:r>
            <a:endParaRPr lang="en-US" altLang="zh-CN" dirty="0" smtClean="0"/>
          </a:p>
          <a:p>
            <a:r>
              <a:rPr lang="en-US" altLang="zh-CN" dirty="0" smtClean="0"/>
              <a:t>Project-</a:t>
            </a:r>
            <a:r>
              <a:rPr lang="en-US" altLang="zh-CN" dirty="0" err="1" smtClean="0"/>
              <a:t>manager_role</a:t>
            </a:r>
            <a:endParaRPr lang="en-US" altLang="zh-CN" dirty="0" smtClean="0"/>
          </a:p>
          <a:p>
            <a:r>
              <a:rPr lang="en-US" altLang="zh-CN" dirty="0" err="1" smtClean="0"/>
              <a:t>Accounting_role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Vendor_admin_role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Vendor_role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（缺省）</a:t>
            </a:r>
            <a:endParaRPr lang="en-US" altLang="zh-CN" dirty="0" smtClean="0"/>
          </a:p>
          <a:p>
            <a:r>
              <a:rPr lang="en-US" altLang="zh-CN" dirty="0" err="1" smtClean="0"/>
              <a:t>User_role</a:t>
            </a:r>
            <a:endParaRPr lang="en-US" altLang="zh-CN" dirty="0" smtClean="0"/>
          </a:p>
          <a:p>
            <a:r>
              <a:rPr lang="en-US" altLang="zh-CN" dirty="0" err="1" smtClean="0"/>
              <a:t>Tests_editor_role</a:t>
            </a:r>
            <a:endParaRPr lang="en-US" altLang="zh-CN" dirty="0" smtClean="0"/>
          </a:p>
          <a:p>
            <a:r>
              <a:rPr lang="en-US" altLang="zh-CN" dirty="0" err="1" smtClean="0"/>
              <a:t>Vendor_late_registration_role</a:t>
            </a:r>
            <a:endParaRPr lang="en-US" altLang="zh-CN" dirty="0" smtClean="0"/>
          </a:p>
          <a:p>
            <a:r>
              <a:rPr lang="en-US" altLang="zh-CN" dirty="0" err="1" smtClean="0"/>
              <a:t>Testing_session_admin_role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88189"/>
            <a:ext cx="8427094" cy="488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15616" y="1412776"/>
            <a:ext cx="628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Admin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Connectathon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Connectathon</a:t>
            </a:r>
            <a:r>
              <a:rPr lang="zh-CN" altLang="en-US" dirty="0" smtClean="0"/>
              <a:t>中对系统状态进行标记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04248" y="4221088"/>
            <a:ext cx="1944216" cy="1368152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77144"/>
            <a:ext cx="8482808" cy="513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27584" y="1340768"/>
            <a:ext cx="665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Vendor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Connectathon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Connectathon</a:t>
            </a:r>
            <a:r>
              <a:rPr lang="zh-CN" altLang="en-US" dirty="0" smtClean="0"/>
              <a:t>中查看系统状态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48264" y="4293096"/>
            <a:ext cx="1728192" cy="576064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Connectathon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492896"/>
            <a:ext cx="8892480" cy="407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55576" y="1844824"/>
            <a:ext cx="771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Admin/Vendor</a:t>
            </a:r>
            <a:r>
              <a:rPr lang="zh-CN" altLang="en-US" dirty="0" smtClean="0"/>
              <a:t>也可以在</a:t>
            </a:r>
            <a:r>
              <a:rPr lang="en-US" altLang="zh-CN" dirty="0" err="1" smtClean="0"/>
              <a:t>Connectathon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Connectathon</a:t>
            </a:r>
            <a:r>
              <a:rPr lang="en-US" altLang="zh-CN" dirty="0" smtClean="0"/>
              <a:t> result</a:t>
            </a:r>
            <a:r>
              <a:rPr lang="zh-CN" altLang="en-US" dirty="0" smtClean="0"/>
              <a:t>中修改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查看结果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48264" y="2924944"/>
            <a:ext cx="1008112" cy="324036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Peer </a:t>
            </a:r>
            <a:r>
              <a:rPr lang="zh-CN" altLang="en-US" dirty="0" smtClean="0"/>
              <a:t>自测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不需要测试伙伴</a:t>
            </a:r>
            <a:endParaRPr lang="en-US" altLang="zh-CN" dirty="0" smtClean="0"/>
          </a:p>
          <a:p>
            <a:r>
              <a:rPr lang="en-US" altLang="zh-CN" dirty="0" smtClean="0"/>
              <a:t>Peer to Peer </a:t>
            </a:r>
            <a:r>
              <a:rPr lang="zh-CN" altLang="en-US" dirty="0" smtClean="0"/>
              <a:t>一对一测试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2</a:t>
            </a:r>
            <a:r>
              <a:rPr lang="zh-CN" altLang="en-US" dirty="0" smtClean="0"/>
              <a:t>个测试伙伴之间测试</a:t>
            </a:r>
            <a:endParaRPr lang="en-US" altLang="zh-CN" dirty="0" smtClean="0"/>
          </a:p>
          <a:p>
            <a:r>
              <a:rPr lang="en-US" altLang="zh-CN" dirty="0" smtClean="0"/>
              <a:t>Group Test </a:t>
            </a:r>
            <a:r>
              <a:rPr lang="zh-CN" altLang="en-US" dirty="0" smtClean="0"/>
              <a:t>群组测试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多于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个的一组测试伙伴之间的测试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68052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 smtClean="0"/>
              <a:t>用户注册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系统注册</a:t>
            </a:r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系统预测试</a:t>
            </a:r>
            <a:endParaRPr lang="en-US" altLang="zh-CN" sz="2800" dirty="0"/>
          </a:p>
          <a:p>
            <a:r>
              <a:rPr lang="en-US" altLang="zh-CN" sz="2800" dirty="0" smtClean="0"/>
              <a:t>4. </a:t>
            </a:r>
            <a:r>
              <a:rPr lang="zh-CN" altLang="en-US" sz="2800" dirty="0" smtClean="0"/>
              <a:t>系统配置</a:t>
            </a:r>
            <a:endParaRPr lang="en-US" altLang="zh-CN" sz="2800" dirty="0"/>
          </a:p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添加</a:t>
            </a:r>
            <a:r>
              <a:rPr lang="en-US" altLang="zh-CN" sz="2800" dirty="0"/>
              <a:t>test instances</a:t>
            </a:r>
          </a:p>
          <a:p>
            <a:r>
              <a:rPr lang="en-US" altLang="zh-CN" sz="2800" dirty="0"/>
              <a:t>6</a:t>
            </a:r>
            <a:r>
              <a:rPr lang="en-US" altLang="zh-CN" sz="2800" dirty="0" smtClean="0"/>
              <a:t>. Admin</a:t>
            </a:r>
            <a:r>
              <a:rPr lang="zh-CN" altLang="en-US" sz="2800" dirty="0"/>
              <a:t>添加</a:t>
            </a:r>
            <a:r>
              <a:rPr lang="en-US" altLang="zh-CN" sz="2800" dirty="0" smtClean="0"/>
              <a:t>monitor</a:t>
            </a:r>
            <a:r>
              <a:rPr lang="zh-CN" altLang="en-US" sz="2800" dirty="0" smtClean="0"/>
              <a:t>，并分配</a:t>
            </a:r>
            <a:r>
              <a:rPr lang="en-US" altLang="zh-CN" sz="2800" dirty="0" smtClean="0"/>
              <a:t>tests</a:t>
            </a:r>
            <a:endParaRPr lang="en-US" altLang="zh-CN" sz="2800" dirty="0"/>
          </a:p>
          <a:p>
            <a:r>
              <a:rPr lang="en-US" altLang="zh-CN" sz="2800" dirty="0"/>
              <a:t>7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现场测试，上传日志并更新状态</a:t>
            </a:r>
            <a:r>
              <a:rPr lang="en-US" altLang="zh-CN" sz="2800" dirty="0" smtClean="0"/>
              <a:t>to </a:t>
            </a:r>
            <a:r>
              <a:rPr lang="en-US" altLang="zh-CN" sz="2800" dirty="0"/>
              <a:t>be verified</a:t>
            </a:r>
          </a:p>
          <a:p>
            <a:r>
              <a:rPr lang="en-US" altLang="zh-CN" sz="2800" dirty="0"/>
              <a:t>8</a:t>
            </a:r>
            <a:r>
              <a:rPr lang="en-US" altLang="zh-CN" sz="2800" dirty="0" smtClean="0"/>
              <a:t>. Monitor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claim</a:t>
            </a:r>
            <a:r>
              <a:rPr lang="zh-CN" altLang="en-US" sz="2800" dirty="0"/>
              <a:t>对应的</a:t>
            </a:r>
            <a:r>
              <a:rPr lang="en-US" altLang="zh-CN" sz="2800" dirty="0"/>
              <a:t>test </a:t>
            </a:r>
            <a:r>
              <a:rPr lang="en-US" altLang="zh-CN" sz="2800" dirty="0" smtClean="0"/>
              <a:t>instance</a:t>
            </a:r>
            <a:r>
              <a:rPr lang="zh-CN" altLang="en-US" sz="2800" dirty="0" smtClean="0"/>
              <a:t>并检验结果</a:t>
            </a:r>
            <a:endParaRPr lang="en-US" altLang="zh-CN" sz="2800" dirty="0"/>
          </a:p>
          <a:p>
            <a:r>
              <a:rPr lang="en-US" altLang="zh-CN" sz="2800" dirty="0"/>
              <a:t>9</a:t>
            </a:r>
            <a:r>
              <a:rPr lang="en-US" altLang="zh-CN" sz="2800" dirty="0" smtClean="0"/>
              <a:t>. Admin</a:t>
            </a:r>
            <a:r>
              <a:rPr lang="zh-CN" altLang="en-US" sz="2800" dirty="0"/>
              <a:t>根据结果，</a:t>
            </a:r>
            <a:r>
              <a:rPr lang="zh-CN" altLang="en-US" sz="2800" dirty="0" smtClean="0"/>
              <a:t>修改</a:t>
            </a:r>
            <a:r>
              <a:rPr lang="en-US" altLang="zh-CN" sz="2800" dirty="0" smtClean="0"/>
              <a:t>System</a:t>
            </a:r>
            <a:r>
              <a:rPr lang="zh-CN" altLang="en-US" sz="2800" dirty="0" smtClean="0"/>
              <a:t>的</a:t>
            </a:r>
            <a:r>
              <a:rPr lang="en-US" altLang="zh-CN" sz="2800" dirty="0"/>
              <a:t>Result</a:t>
            </a:r>
            <a:r>
              <a:rPr lang="zh-CN" altLang="en-US" sz="2800" dirty="0" smtClean="0"/>
              <a:t>状态</a:t>
            </a:r>
            <a:br>
              <a:rPr lang="zh-CN" altLang="en-US" sz="2800" dirty="0" smtClean="0"/>
            </a:br>
            <a:endParaRPr lang="zh-CN" altLang="en-US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Gazelle:</a:t>
            </a:r>
          </a:p>
          <a:p>
            <a:pPr lvl="1">
              <a:buNone/>
            </a:pPr>
            <a:r>
              <a:rPr lang="en-US" altLang="zh-CN" dirty="0" smtClean="0">
                <a:hlinkClick r:id="rId2"/>
              </a:rPr>
              <a:t>http://gazelle.ihe.net/</a:t>
            </a:r>
            <a:endParaRPr lang="en-US" altLang="zh-CN" dirty="0" smtClean="0"/>
          </a:p>
          <a:p>
            <a:r>
              <a:rPr lang="en-US" altLang="zh-CN" dirty="0" smtClean="0"/>
              <a:t>Gazelle document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http://gazelle.ihe.net/content/gazelle-documentation</a:t>
            </a:r>
            <a:endParaRPr lang="en-US" altLang="zh-CN" dirty="0" smtClean="0"/>
          </a:p>
          <a:p>
            <a:r>
              <a:rPr lang="en-US" altLang="zh-CN" dirty="0" smtClean="0"/>
              <a:t>Gazelle training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http://gazelle.ihe.net/node/439</a:t>
            </a:r>
            <a:endParaRPr lang="en-US" altLang="zh-CN" dirty="0" smtClean="0"/>
          </a:p>
          <a:p>
            <a:r>
              <a:rPr lang="en-US" altLang="zh-CN" dirty="0" smtClean="0"/>
              <a:t>IHE-C Gazelle</a:t>
            </a:r>
          </a:p>
          <a:p>
            <a:pPr lvl="1">
              <a:buNone/>
            </a:pPr>
            <a:r>
              <a:rPr lang="en-US" altLang="zh-CN" dirty="0" smtClean="0">
                <a:hlinkClick r:id="rId5"/>
              </a:rPr>
              <a:t>https://gazelle.ihe-c.org/gazelle/home.seam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9612" y="2967335"/>
            <a:ext cx="1524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Q&amp;A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一次测试事件，如每年的</a:t>
            </a:r>
            <a:r>
              <a:rPr lang="en-US" altLang="zh-CN" dirty="0" err="1" smtClean="0"/>
              <a:t>Connectathon</a:t>
            </a:r>
            <a:r>
              <a:rPr lang="zh-CN" altLang="en-US" dirty="0" smtClean="0"/>
              <a:t>或者小范围的测试</a:t>
            </a:r>
            <a:endParaRPr lang="en-US" altLang="zh-CN" dirty="0" smtClean="0"/>
          </a:p>
          <a:p>
            <a:r>
              <a:rPr lang="en-US" altLang="zh-CN" dirty="0" smtClean="0"/>
              <a:t>Gazelle</a:t>
            </a:r>
            <a:r>
              <a:rPr lang="zh-CN" altLang="en-US" dirty="0" smtClean="0"/>
              <a:t>最多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个待选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40969"/>
            <a:ext cx="2376264" cy="188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3" y="3068960"/>
            <a:ext cx="583607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系统注册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556792"/>
            <a:ext cx="193325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268760"/>
            <a:ext cx="559065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3861048"/>
            <a:ext cx="3926512" cy="271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364088" y="1340768"/>
            <a:ext cx="936104" cy="288032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系统注册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8" y="1556792"/>
            <a:ext cx="84677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286000" y="58679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AIPO</a:t>
            </a:r>
            <a:r>
              <a:rPr lang="zh-CN" altLang="en-US" dirty="0" smtClean="0"/>
              <a:t>三元组</a:t>
            </a:r>
            <a:r>
              <a:rPr lang="en-US" altLang="zh-CN" dirty="0" smtClean="0"/>
              <a:t>: Actor, Integration Profile, Option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95536" y="2420888"/>
            <a:ext cx="79208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536" y="2420888"/>
            <a:ext cx="7920880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系统注册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792" y="1700808"/>
            <a:ext cx="8316416" cy="272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19525" y="4820959"/>
            <a:ext cx="419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Integration Profile Option</a:t>
            </a:r>
            <a:r>
              <a:rPr lang="zh-CN" altLang="en-US" dirty="0" smtClean="0"/>
              <a:t>是增强测试选项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Prof. option</a:t>
            </a:r>
            <a:r>
              <a:rPr lang="zh-CN" altLang="en-US" dirty="0" smtClean="0"/>
              <a:t>下拉框选择</a:t>
            </a:r>
            <a:r>
              <a:rPr lang="en-US" altLang="zh-CN" dirty="0" smtClean="0"/>
              <a:t>None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64088" y="3573016"/>
            <a:ext cx="2736304" cy="36004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1006</Words>
  <Application>Microsoft Office PowerPoint</Application>
  <PresentationFormat>全屏显示(4:3)</PresentationFormat>
  <Paragraphs>192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</vt:lpstr>
      <vt:lpstr>Gazelle</vt:lpstr>
      <vt:lpstr>大纲</vt:lpstr>
      <vt:lpstr>简介</vt:lpstr>
      <vt:lpstr>用户注册</vt:lpstr>
      <vt:lpstr>用户角色</vt:lpstr>
      <vt:lpstr>Session</vt:lpstr>
      <vt:lpstr>系统注册</vt:lpstr>
      <vt:lpstr>系统注册</vt:lpstr>
      <vt:lpstr>系统注册</vt:lpstr>
      <vt:lpstr>系统注册</vt:lpstr>
      <vt:lpstr>系统注册</vt:lpstr>
      <vt:lpstr>系统注册</vt:lpstr>
      <vt:lpstr>预测试</vt:lpstr>
      <vt:lpstr>预测试</vt:lpstr>
      <vt:lpstr>预测试</vt:lpstr>
      <vt:lpstr>预测试</vt:lpstr>
      <vt:lpstr>预测试</vt:lpstr>
      <vt:lpstr>预测试</vt:lpstr>
      <vt:lpstr>预测试</vt:lpstr>
      <vt:lpstr>预测试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Connectathon测试</vt:lpstr>
      <vt:lpstr>测试类型</vt:lpstr>
      <vt:lpstr>整体流程</vt:lpstr>
      <vt:lpstr>参考资料</vt:lpstr>
      <vt:lpstr>幻灯片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Gazelle</dc:title>
  <dc:creator>William</dc:creator>
  <cp:lastModifiedBy>a</cp:lastModifiedBy>
  <cp:revision>174</cp:revision>
  <dcterms:created xsi:type="dcterms:W3CDTF">2015-03-03T09:19:51Z</dcterms:created>
  <dcterms:modified xsi:type="dcterms:W3CDTF">2016-01-28T02:25:26Z</dcterms:modified>
</cp:coreProperties>
</file>