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776BC-273E-4BF1-A639-6CA206BD9D11}" type="datetimeFigureOut">
              <a:rPr lang="es-ES" smtClean="0"/>
              <a:t>14/09/2017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CDC46-333F-4299-B68F-A6195D6EF29F}" type="slidenum">
              <a:rPr lang="es-ES" smtClean="0"/>
              <a:t>‹Nº›</a:t>
            </a:fld>
            <a:endParaRPr lang="es-ES"/>
          </a:p>
        </p:txBody>
      </p:sp>
    </p:spTree>
    <p:extLst>
      <p:ext uri="{BB962C8B-B14F-4D97-AF65-F5344CB8AC3E}">
        <p14:creationId xmlns:p14="http://schemas.microsoft.com/office/powerpoint/2010/main" val="115135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34669598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0E2FD6E-20F8-4ECC-B50E-7C43462FF848}" type="datetimeFigureOut">
              <a:rPr lang="es-ES" smtClean="0"/>
              <a:t>14/09/2017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55440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294045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2123532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70372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1778624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2710197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77224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386412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199513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0E2FD6E-20F8-4ECC-B50E-7C43462FF848}" type="datetimeFigureOut">
              <a:rPr lang="es-ES" smtClean="0"/>
              <a:t>14/09/2017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176424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E2FD6E-20F8-4ECC-B50E-7C43462FF848}" type="datetimeFigureOut">
              <a:rPr lang="es-ES" smtClean="0"/>
              <a:t>14/09/2017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290414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0E2FD6E-20F8-4ECC-B50E-7C43462FF848}" type="datetimeFigureOut">
              <a:rPr lang="es-ES" smtClean="0"/>
              <a:t>14/09/2017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161016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E2FD6E-20F8-4ECC-B50E-7C43462FF848}" type="datetimeFigureOut">
              <a:rPr lang="es-ES" smtClean="0"/>
              <a:t>14/09/2017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51132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0E2FD6E-20F8-4ECC-B50E-7C43462FF848}" type="datetimeFigureOut">
              <a:rPr lang="es-ES" smtClean="0"/>
              <a:t>14/09/2017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146198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0E2FD6E-20F8-4ECC-B50E-7C43462FF848}" type="datetimeFigureOut">
              <a:rPr lang="es-ES" smtClean="0"/>
              <a:t>14/09/2017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384201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0E2FD6E-20F8-4ECC-B50E-7C43462FF848}" type="datetimeFigureOut">
              <a:rPr lang="es-ES" smtClean="0"/>
              <a:t>14/09/2017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6266E-304E-4E6E-AE41-6DF896C9B4BE}" type="slidenum">
              <a:rPr lang="es-ES" smtClean="0"/>
              <a:t>‹Nº›</a:t>
            </a:fld>
            <a:endParaRPr lang="es-ES"/>
          </a:p>
        </p:txBody>
      </p:sp>
    </p:spTree>
    <p:extLst>
      <p:ext uri="{BB962C8B-B14F-4D97-AF65-F5344CB8AC3E}">
        <p14:creationId xmlns:p14="http://schemas.microsoft.com/office/powerpoint/2010/main" val="25769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2FD6E-20F8-4ECC-B50E-7C43462FF848}" type="datetimeFigureOut">
              <a:rPr lang="es-ES" smtClean="0"/>
              <a:t>14/09/2017</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16266E-304E-4E6E-AE41-6DF896C9B4BE}" type="slidenum">
              <a:rPr lang="es-ES" smtClean="0"/>
              <a:t>‹Nº›</a:t>
            </a:fld>
            <a:endParaRPr lang="es-ES"/>
          </a:p>
        </p:txBody>
      </p:sp>
    </p:spTree>
    <p:extLst>
      <p:ext uri="{BB962C8B-B14F-4D97-AF65-F5344CB8AC3E}">
        <p14:creationId xmlns:p14="http://schemas.microsoft.com/office/powerpoint/2010/main" val="1793398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10C55-2335-4A6A-9956-8E7EABD99FCA}"/>
              </a:ext>
            </a:extLst>
          </p:cNvPr>
          <p:cNvSpPr>
            <a:spLocks noGrp="1"/>
          </p:cNvSpPr>
          <p:nvPr>
            <p:ph type="ctrTitle"/>
          </p:nvPr>
        </p:nvSpPr>
        <p:spPr/>
        <p:txBody>
          <a:bodyPr/>
          <a:lstStyle/>
          <a:p>
            <a:r>
              <a:rPr lang="es-ES" dirty="0"/>
              <a:t>SmartPoligraph</a:t>
            </a:r>
          </a:p>
        </p:txBody>
      </p:sp>
      <p:sp>
        <p:nvSpPr>
          <p:cNvPr id="3" name="Subtítulo 2">
            <a:extLst>
              <a:ext uri="{FF2B5EF4-FFF2-40B4-BE49-F238E27FC236}">
                <a16:creationId xmlns:a16="http://schemas.microsoft.com/office/drawing/2014/main" id="{AF4B569F-F74C-4B59-AE97-368D6494416E}"/>
              </a:ext>
            </a:extLst>
          </p:cNvPr>
          <p:cNvSpPr>
            <a:spLocks noGrp="1"/>
          </p:cNvSpPr>
          <p:nvPr>
            <p:ph type="subTitle" idx="1"/>
          </p:nvPr>
        </p:nvSpPr>
        <p:spPr/>
        <p:txBody>
          <a:bodyPr/>
          <a:lstStyle/>
          <a:p>
            <a:r>
              <a:rPr lang="es-ES" dirty="0"/>
              <a:t>Un entorno interactivo para SmartPoliTech</a:t>
            </a:r>
          </a:p>
        </p:txBody>
      </p:sp>
    </p:spTree>
    <p:extLst>
      <p:ext uri="{BB962C8B-B14F-4D97-AF65-F5344CB8AC3E}">
        <p14:creationId xmlns:p14="http://schemas.microsoft.com/office/powerpoint/2010/main" val="402491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3DA81-3BD5-4897-B0C5-EBB026CCBFFB}"/>
              </a:ext>
            </a:extLst>
          </p:cNvPr>
          <p:cNvSpPr>
            <a:spLocks noGrp="1"/>
          </p:cNvSpPr>
          <p:nvPr>
            <p:ph type="title"/>
          </p:nvPr>
        </p:nvSpPr>
        <p:spPr/>
        <p:txBody>
          <a:bodyPr/>
          <a:lstStyle/>
          <a:p>
            <a:r>
              <a:rPr lang="es-ES" dirty="0"/>
              <a:t>Colores en tiempo real</a:t>
            </a:r>
          </a:p>
        </p:txBody>
      </p:sp>
      <p:graphicFrame>
        <p:nvGraphicFramePr>
          <p:cNvPr id="6" name="Tabla 5">
            <a:extLst>
              <a:ext uri="{FF2B5EF4-FFF2-40B4-BE49-F238E27FC236}">
                <a16:creationId xmlns:a16="http://schemas.microsoft.com/office/drawing/2014/main" id="{41CB9AAA-E22A-4E26-BB4C-E6E2EFA9F22B}"/>
              </a:ext>
            </a:extLst>
          </p:cNvPr>
          <p:cNvGraphicFramePr>
            <a:graphicFrameLocks noGrp="1"/>
          </p:cNvGraphicFramePr>
          <p:nvPr>
            <p:extLst>
              <p:ext uri="{D42A27DB-BD31-4B8C-83A1-F6EECF244321}">
                <p14:modId xmlns:p14="http://schemas.microsoft.com/office/powerpoint/2010/main" val="3972692658"/>
              </p:ext>
            </p:extLst>
          </p:nvPr>
        </p:nvGraphicFramePr>
        <p:xfrm>
          <a:off x="3293760" y="1928944"/>
          <a:ext cx="5148904" cy="4099560"/>
        </p:xfrm>
        <a:graphic>
          <a:graphicData uri="http://schemas.openxmlformats.org/drawingml/2006/table">
            <a:tbl>
              <a:tblPr firstRow="1" firstCol="1" bandRow="1"/>
              <a:tblGrid>
                <a:gridCol w="2412687">
                  <a:extLst>
                    <a:ext uri="{9D8B030D-6E8A-4147-A177-3AD203B41FA5}">
                      <a16:colId xmlns:a16="http://schemas.microsoft.com/office/drawing/2014/main" val="2700982501"/>
                    </a:ext>
                  </a:extLst>
                </a:gridCol>
                <a:gridCol w="2736217">
                  <a:extLst>
                    <a:ext uri="{9D8B030D-6E8A-4147-A177-3AD203B41FA5}">
                      <a16:colId xmlns:a16="http://schemas.microsoft.com/office/drawing/2014/main" val="176514514"/>
                    </a:ext>
                  </a:extLst>
                </a:gridCol>
              </a:tblGrid>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Hasta 4,9º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FF"/>
                    </a:solidFill>
                  </a:tcPr>
                </a:tc>
                <a:extLst>
                  <a:ext uri="{0D108BD9-81ED-4DB2-BD59-A6C34878D82A}">
                    <a16:rowId xmlns:a16="http://schemas.microsoft.com/office/drawing/2014/main" val="1509274846"/>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5 a 9,9º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93FF"/>
                    </a:solidFill>
                  </a:tcPr>
                </a:tc>
                <a:extLst>
                  <a:ext uri="{0D108BD9-81ED-4DB2-BD59-A6C34878D82A}">
                    <a16:rowId xmlns:a16="http://schemas.microsoft.com/office/drawing/2014/main" val="2918141657"/>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10 a 14,9º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5AFF"/>
                    </a:solidFill>
                  </a:tcPr>
                </a:tc>
                <a:extLst>
                  <a:ext uri="{0D108BD9-81ED-4DB2-BD59-A6C34878D82A}">
                    <a16:rowId xmlns:a16="http://schemas.microsoft.com/office/drawing/2014/main" val="2519438512"/>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15 a 19,9º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C1CFF"/>
                    </a:solidFill>
                  </a:tcPr>
                </a:tc>
                <a:extLst>
                  <a:ext uri="{0D108BD9-81ED-4DB2-BD59-A6C34878D82A}">
                    <a16:rowId xmlns:a16="http://schemas.microsoft.com/office/drawing/2014/main" val="214491137"/>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20 a 24,9º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DFF3D"/>
                    </a:solidFill>
                  </a:tcPr>
                </a:tc>
                <a:extLst>
                  <a:ext uri="{0D108BD9-81ED-4DB2-BD59-A6C34878D82A}">
                    <a16:rowId xmlns:a16="http://schemas.microsoft.com/office/drawing/2014/main" val="1349235642"/>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25 a 29,9º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1C101"/>
                    </a:solidFill>
                  </a:tcPr>
                </a:tc>
                <a:extLst>
                  <a:ext uri="{0D108BD9-81ED-4DB2-BD59-A6C34878D82A}">
                    <a16:rowId xmlns:a16="http://schemas.microsoft.com/office/drawing/2014/main" val="2862438302"/>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30 a 34,9º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AA00"/>
                    </a:solidFill>
                  </a:tcPr>
                </a:tc>
                <a:extLst>
                  <a:ext uri="{0D108BD9-81ED-4DB2-BD59-A6C34878D82A}">
                    <a16:rowId xmlns:a16="http://schemas.microsoft.com/office/drawing/2014/main" val="4091556537"/>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35 a 39,9º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F00"/>
                    </a:solidFill>
                  </a:tcPr>
                </a:tc>
                <a:extLst>
                  <a:ext uri="{0D108BD9-81ED-4DB2-BD59-A6C34878D82A}">
                    <a16:rowId xmlns:a16="http://schemas.microsoft.com/office/drawing/2014/main" val="316139524"/>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De 40 a 44,9º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224620675"/>
                  </a:ext>
                </a:extLst>
              </a:tr>
              <a:tr h="0">
                <a:tc>
                  <a:txBody>
                    <a:bodyPr/>
                    <a:lstStyle/>
                    <a:p>
                      <a:pPr>
                        <a:lnSpc>
                          <a:spcPct val="150000"/>
                        </a:lnSpc>
                        <a:spcAft>
                          <a:spcPts val="600"/>
                        </a:spcAft>
                      </a:pPr>
                      <a:r>
                        <a:rPr lang="es-ES" sz="2000" dirty="0">
                          <a:solidFill>
                            <a:schemeClr val="bg1"/>
                          </a:solidFill>
                          <a:effectLst/>
                          <a:latin typeface="+mj-lt"/>
                          <a:ea typeface="Times New Roman" panose="02020603050405020304" pitchFamily="18" charset="0"/>
                          <a:cs typeface="Times New Roman" panose="02020603050405020304" pitchFamily="18" charset="0"/>
                        </a:rPr>
                        <a:t>Superior a 45º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nSpc>
                          <a:spcPct val="150000"/>
                        </a:lnSpc>
                        <a:spcAft>
                          <a:spcPts val="600"/>
                        </a:spcAft>
                      </a:pPr>
                      <a:r>
                        <a:rPr lang="es-ES" sz="2000" dirty="0">
                          <a:effectLst/>
                          <a:latin typeface="+mj-lt"/>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40101"/>
                    </a:solidFill>
                  </a:tcPr>
                </a:tc>
                <a:extLst>
                  <a:ext uri="{0D108BD9-81ED-4DB2-BD59-A6C34878D82A}">
                    <a16:rowId xmlns:a16="http://schemas.microsoft.com/office/drawing/2014/main" val="578664543"/>
                  </a:ext>
                </a:extLst>
              </a:tr>
            </a:tbl>
          </a:graphicData>
        </a:graphic>
      </p:graphicFrame>
    </p:spTree>
    <p:extLst>
      <p:ext uri="{BB962C8B-B14F-4D97-AF65-F5344CB8AC3E}">
        <p14:creationId xmlns:p14="http://schemas.microsoft.com/office/powerpoint/2010/main" val="237884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67282-6703-4E62-858F-ED520A3AE257}"/>
              </a:ext>
            </a:extLst>
          </p:cNvPr>
          <p:cNvSpPr>
            <a:spLocks noGrp="1"/>
          </p:cNvSpPr>
          <p:nvPr>
            <p:ph type="title"/>
          </p:nvPr>
        </p:nvSpPr>
        <p:spPr/>
        <p:txBody>
          <a:bodyPr/>
          <a:lstStyle/>
          <a:p>
            <a:r>
              <a:rPr lang="es-ES" dirty="0"/>
              <a:t>Aplicación servidor 1</a:t>
            </a:r>
          </a:p>
        </p:txBody>
      </p:sp>
      <p:sp>
        <p:nvSpPr>
          <p:cNvPr id="3" name="Marcador de contenido 2">
            <a:extLst>
              <a:ext uri="{FF2B5EF4-FFF2-40B4-BE49-F238E27FC236}">
                <a16:creationId xmlns:a16="http://schemas.microsoft.com/office/drawing/2014/main" id="{CA8F54CB-B0D6-45CF-9C26-FD91F039E387}"/>
              </a:ext>
            </a:extLst>
          </p:cNvPr>
          <p:cNvSpPr>
            <a:spLocks noGrp="1"/>
          </p:cNvSpPr>
          <p:nvPr>
            <p:ph idx="1"/>
          </p:nvPr>
        </p:nvSpPr>
        <p:spPr/>
        <p:txBody>
          <a:bodyPr/>
          <a:lstStyle/>
          <a:p>
            <a:r>
              <a:rPr lang="es-ES" dirty="0"/>
              <a:t>Servidor de escucha implementado en node.js</a:t>
            </a:r>
          </a:p>
          <a:p>
            <a:r>
              <a:rPr lang="es-ES" dirty="0"/>
              <a:t>Actúa de intermediario entre la aplicación cliente y la base de datos</a:t>
            </a:r>
          </a:p>
          <a:p>
            <a:r>
              <a:rPr lang="es-ES" dirty="0"/>
              <a:t>API REST que escucha y devuelve las peticiones de la aplicación cliente</a:t>
            </a:r>
          </a:p>
          <a:p>
            <a:pPr lvl="1"/>
            <a:r>
              <a:rPr lang="es-ES" dirty="0"/>
              <a:t>Datos de los sensores</a:t>
            </a:r>
          </a:p>
          <a:p>
            <a:pPr lvl="1"/>
            <a:r>
              <a:rPr lang="es-ES" dirty="0"/>
              <a:t>Temperaturas y colores correspondientes, actuales y sin repetir</a:t>
            </a:r>
          </a:p>
          <a:p>
            <a:pPr lvl="1"/>
            <a:r>
              <a:rPr lang="es-ES" dirty="0"/>
              <a:t>Grados de humedad y colores correspondientes, actuales y sin repetir</a:t>
            </a:r>
          </a:p>
          <a:p>
            <a:r>
              <a:rPr lang="es-ES" dirty="0"/>
              <a:t>Actualizar los nombres reales de las habitaciones (Si existieran)</a:t>
            </a:r>
          </a:p>
          <a:p>
            <a:pPr lvl="1"/>
            <a:endParaRPr lang="es-ES" dirty="0"/>
          </a:p>
          <a:p>
            <a:endParaRPr lang="es-ES" dirty="0"/>
          </a:p>
        </p:txBody>
      </p:sp>
      <p:pic>
        <p:nvPicPr>
          <p:cNvPr id="6" name="Imagen 5">
            <a:extLst>
              <a:ext uri="{FF2B5EF4-FFF2-40B4-BE49-F238E27FC236}">
                <a16:creationId xmlns:a16="http://schemas.microsoft.com/office/drawing/2014/main" id="{1A3D854E-885D-49E7-8658-490DF027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50" y="1429305"/>
            <a:ext cx="4169445" cy="4910070"/>
          </a:xfrm>
          <a:prstGeom prst="rect">
            <a:avLst/>
          </a:prstGeom>
        </p:spPr>
      </p:pic>
    </p:spTree>
    <p:extLst>
      <p:ext uri="{BB962C8B-B14F-4D97-AF65-F5344CB8AC3E}">
        <p14:creationId xmlns:p14="http://schemas.microsoft.com/office/powerpoint/2010/main" val="77736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323F1-A040-47D5-A3D3-BCC16DBCAE28}"/>
              </a:ext>
            </a:extLst>
          </p:cNvPr>
          <p:cNvSpPr>
            <a:spLocks noGrp="1"/>
          </p:cNvSpPr>
          <p:nvPr>
            <p:ph type="title"/>
          </p:nvPr>
        </p:nvSpPr>
        <p:spPr/>
        <p:txBody>
          <a:bodyPr/>
          <a:lstStyle/>
          <a:p>
            <a:r>
              <a:rPr lang="es-ES" dirty="0"/>
              <a:t>Aplicación Servidor 2. Inicio</a:t>
            </a:r>
          </a:p>
        </p:txBody>
      </p:sp>
      <p:sp>
        <p:nvSpPr>
          <p:cNvPr id="3" name="Marcador de contenido 2">
            <a:extLst>
              <a:ext uri="{FF2B5EF4-FFF2-40B4-BE49-F238E27FC236}">
                <a16:creationId xmlns:a16="http://schemas.microsoft.com/office/drawing/2014/main" id="{D1528061-0CA5-49F5-B3D8-9AC17FC75C0B}"/>
              </a:ext>
            </a:extLst>
          </p:cNvPr>
          <p:cNvSpPr>
            <a:spLocks noGrp="1"/>
          </p:cNvSpPr>
          <p:nvPr>
            <p:ph idx="1"/>
          </p:nvPr>
        </p:nvSpPr>
        <p:spPr/>
        <p:txBody>
          <a:bodyPr/>
          <a:lstStyle/>
          <a:p>
            <a:r>
              <a:rPr lang="es-ES" dirty="0"/>
              <a:t>Establece los parámetros de conexión a la base de datos</a:t>
            </a:r>
          </a:p>
          <a:p>
            <a:r>
              <a:rPr lang="es-ES" dirty="0"/>
              <a:t>Activar o desactivar el formateo de datos</a:t>
            </a:r>
          </a:p>
          <a:p>
            <a:r>
              <a:rPr lang="es-ES" dirty="0"/>
              <a:t>Realiza una lectura de todas las tablas existentes</a:t>
            </a:r>
          </a:p>
          <a:p>
            <a:r>
              <a:rPr lang="es-ES" dirty="0"/>
              <a:t>Guarda el nombre de las tablas leídas en un array, eliminando las no necesarias</a:t>
            </a:r>
          </a:p>
          <a:p>
            <a:r>
              <a:rPr lang="es-ES" dirty="0"/>
              <a:t>Una vez almacenadas las muestra por pantalla para indicar que la conexión con la base de datos ha sido exitosa. El servidor está listo para atender las peticiones de la aplicación cliente</a:t>
            </a:r>
          </a:p>
        </p:txBody>
      </p:sp>
    </p:spTree>
    <p:extLst>
      <p:ext uri="{BB962C8B-B14F-4D97-AF65-F5344CB8AC3E}">
        <p14:creationId xmlns:p14="http://schemas.microsoft.com/office/powerpoint/2010/main" val="6914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5D638-1B51-49D8-94B1-9280976A7A00}"/>
              </a:ext>
            </a:extLst>
          </p:cNvPr>
          <p:cNvSpPr>
            <a:spLocks noGrp="1"/>
          </p:cNvSpPr>
          <p:nvPr>
            <p:ph type="title"/>
          </p:nvPr>
        </p:nvSpPr>
        <p:spPr/>
        <p:txBody>
          <a:bodyPr/>
          <a:lstStyle/>
          <a:p>
            <a:r>
              <a:rPr lang="es-ES" dirty="0"/>
              <a:t>Aplicación servidor 3. Formateo de datos</a:t>
            </a:r>
          </a:p>
        </p:txBody>
      </p:sp>
      <p:pic>
        <p:nvPicPr>
          <p:cNvPr id="4" name="Imagen 3">
            <a:extLst>
              <a:ext uri="{FF2B5EF4-FFF2-40B4-BE49-F238E27FC236}">
                <a16:creationId xmlns:a16="http://schemas.microsoft.com/office/drawing/2014/main" id="{7B7EB4EE-008B-47F5-963E-2EEDEDF65A54}"/>
              </a:ext>
            </a:extLst>
          </p:cNvPr>
          <p:cNvPicPr>
            <a:picLocks noChangeAspect="1"/>
          </p:cNvPicPr>
          <p:nvPr/>
        </p:nvPicPr>
        <p:blipFill>
          <a:blip r:embed="rId2"/>
          <a:stretch>
            <a:fillRect/>
          </a:stretch>
        </p:blipFill>
        <p:spPr>
          <a:xfrm>
            <a:off x="1971722" y="3478489"/>
            <a:ext cx="3277057" cy="2457793"/>
          </a:xfrm>
          <a:prstGeom prst="rect">
            <a:avLst/>
          </a:prstGeom>
        </p:spPr>
      </p:pic>
      <p:pic>
        <p:nvPicPr>
          <p:cNvPr id="5" name="Imagen 4">
            <a:extLst>
              <a:ext uri="{FF2B5EF4-FFF2-40B4-BE49-F238E27FC236}">
                <a16:creationId xmlns:a16="http://schemas.microsoft.com/office/drawing/2014/main" id="{FDA2E5BA-C80E-4B07-9976-69B686257F6C}"/>
              </a:ext>
            </a:extLst>
          </p:cNvPr>
          <p:cNvPicPr>
            <a:picLocks noChangeAspect="1"/>
          </p:cNvPicPr>
          <p:nvPr/>
        </p:nvPicPr>
        <p:blipFill>
          <a:blip r:embed="rId3"/>
          <a:stretch>
            <a:fillRect/>
          </a:stretch>
        </p:blipFill>
        <p:spPr>
          <a:xfrm>
            <a:off x="6368986" y="3478489"/>
            <a:ext cx="3324689" cy="2476846"/>
          </a:xfrm>
          <a:prstGeom prst="rect">
            <a:avLst/>
          </a:prstGeom>
        </p:spPr>
      </p:pic>
      <p:sp>
        <p:nvSpPr>
          <p:cNvPr id="6" name="CuadroTexto 5">
            <a:extLst>
              <a:ext uri="{FF2B5EF4-FFF2-40B4-BE49-F238E27FC236}">
                <a16:creationId xmlns:a16="http://schemas.microsoft.com/office/drawing/2014/main" id="{8077B6ED-021D-4B05-8617-BC222F3F7026}"/>
              </a:ext>
            </a:extLst>
          </p:cNvPr>
          <p:cNvSpPr txBox="1"/>
          <p:nvPr/>
        </p:nvSpPr>
        <p:spPr>
          <a:xfrm>
            <a:off x="2095190" y="6055552"/>
            <a:ext cx="2825939" cy="369332"/>
          </a:xfrm>
          <a:prstGeom prst="rect">
            <a:avLst/>
          </a:prstGeom>
          <a:noFill/>
        </p:spPr>
        <p:txBody>
          <a:bodyPr wrap="square" rtlCol="0">
            <a:spAutoFit/>
          </a:bodyPr>
          <a:lstStyle/>
          <a:p>
            <a:pPr algn="ctr"/>
            <a:r>
              <a:rPr lang="es-ES" dirty="0"/>
              <a:t>Datos formateados</a:t>
            </a:r>
          </a:p>
        </p:txBody>
      </p:sp>
      <p:sp>
        <p:nvSpPr>
          <p:cNvPr id="7" name="CuadroTexto 6">
            <a:extLst>
              <a:ext uri="{FF2B5EF4-FFF2-40B4-BE49-F238E27FC236}">
                <a16:creationId xmlns:a16="http://schemas.microsoft.com/office/drawing/2014/main" id="{1466F908-3C38-4AED-B3FF-9FDA74BB1855}"/>
              </a:ext>
            </a:extLst>
          </p:cNvPr>
          <p:cNvSpPr txBox="1"/>
          <p:nvPr/>
        </p:nvSpPr>
        <p:spPr>
          <a:xfrm>
            <a:off x="6618360" y="6055552"/>
            <a:ext cx="2825939" cy="369332"/>
          </a:xfrm>
          <a:prstGeom prst="rect">
            <a:avLst/>
          </a:prstGeom>
          <a:noFill/>
        </p:spPr>
        <p:txBody>
          <a:bodyPr wrap="square" rtlCol="0">
            <a:spAutoFit/>
          </a:bodyPr>
          <a:lstStyle/>
          <a:p>
            <a:pPr algn="ctr"/>
            <a:r>
              <a:rPr lang="es-ES" dirty="0"/>
              <a:t>Datos sin formatear</a:t>
            </a:r>
          </a:p>
        </p:txBody>
      </p:sp>
      <p:sp>
        <p:nvSpPr>
          <p:cNvPr id="8" name="CuadroTexto 7">
            <a:extLst>
              <a:ext uri="{FF2B5EF4-FFF2-40B4-BE49-F238E27FC236}">
                <a16:creationId xmlns:a16="http://schemas.microsoft.com/office/drawing/2014/main" id="{91AB03F5-F6C9-4A1D-8E18-6A194BA85D07}"/>
              </a:ext>
            </a:extLst>
          </p:cNvPr>
          <p:cNvSpPr txBox="1"/>
          <p:nvPr/>
        </p:nvSpPr>
        <p:spPr>
          <a:xfrm>
            <a:off x="1971722" y="2389075"/>
            <a:ext cx="6249000" cy="369332"/>
          </a:xfrm>
          <a:prstGeom prst="rect">
            <a:avLst/>
          </a:prstGeom>
          <a:noFill/>
        </p:spPr>
        <p:txBody>
          <a:bodyPr wrap="square" rtlCol="0">
            <a:spAutoFit/>
          </a:bodyPr>
          <a:lstStyle/>
          <a:p>
            <a:r>
              <a:rPr lang="es-ES" dirty="0"/>
              <a:t>Tabla: UEXCC_INF_P00_LAB041_SEN001_THR</a:t>
            </a:r>
          </a:p>
        </p:txBody>
      </p:sp>
    </p:spTree>
    <p:extLst>
      <p:ext uri="{BB962C8B-B14F-4D97-AF65-F5344CB8AC3E}">
        <p14:creationId xmlns:p14="http://schemas.microsoft.com/office/powerpoint/2010/main" val="273570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B39D0-8775-48A0-B04C-B6433108644C}"/>
              </a:ext>
            </a:extLst>
          </p:cNvPr>
          <p:cNvSpPr>
            <a:spLocks noGrp="1"/>
          </p:cNvSpPr>
          <p:nvPr>
            <p:ph type="title"/>
          </p:nvPr>
        </p:nvSpPr>
        <p:spPr/>
        <p:txBody>
          <a:bodyPr/>
          <a:lstStyle/>
          <a:p>
            <a:r>
              <a:rPr lang="es-ES" dirty="0"/>
              <a:t>Aplicación servidor 4. funciones</a:t>
            </a:r>
          </a:p>
        </p:txBody>
      </p:sp>
      <p:sp>
        <p:nvSpPr>
          <p:cNvPr id="3" name="Marcador de contenido 2">
            <a:extLst>
              <a:ext uri="{FF2B5EF4-FFF2-40B4-BE49-F238E27FC236}">
                <a16:creationId xmlns:a16="http://schemas.microsoft.com/office/drawing/2014/main" id="{211BD3A5-58BC-403C-8A5A-4649E698E61C}"/>
              </a:ext>
            </a:extLst>
          </p:cNvPr>
          <p:cNvSpPr>
            <a:spLocks noGrp="1"/>
          </p:cNvSpPr>
          <p:nvPr>
            <p:ph idx="1"/>
          </p:nvPr>
        </p:nvSpPr>
        <p:spPr/>
        <p:txBody>
          <a:bodyPr/>
          <a:lstStyle/>
          <a:p>
            <a:r>
              <a:rPr lang="es-ES" dirty="0"/>
              <a:t>Obtener datos: Atiene la petición de la aplicación cliente y busca todos los sensores que haya en esa habitación. Para eso hace uso del array de tablas guardado al inicio.  Luego añade el nombre del sensor y traduce la fecha a texto, que será enviado a la aplicación cliente.</a:t>
            </a:r>
          </a:p>
          <a:p>
            <a:r>
              <a:rPr lang="es-ES" dirty="0"/>
              <a:t>Obtener temperaturas y humedades: Busca los sensores de temperatura o de humedad disponibles para todo un piso y se queda con el mas actual de cada habitación. Entonces retorna un array con el nombre de la habitación y el color correspondiente a su temperatura / grado de humedad.</a:t>
            </a:r>
          </a:p>
          <a:p>
            <a:r>
              <a:rPr lang="es-ES" dirty="0"/>
              <a:t>Actualización de nombres de habitación: Añade al fichero de datos </a:t>
            </a:r>
            <a:r>
              <a:rPr lang="es-ES" i="1" dirty="0"/>
              <a:t>datos.js </a:t>
            </a:r>
            <a:r>
              <a:rPr lang="es-ES" dirty="0"/>
              <a:t>los nombres no nemotécnicos de habitaciones, los cuales estarán guardados en el fichero </a:t>
            </a:r>
            <a:r>
              <a:rPr lang="es-ES" i="1" dirty="0"/>
              <a:t>nombresHabitacion.js </a:t>
            </a:r>
            <a:r>
              <a:rPr lang="es-ES" dirty="0"/>
              <a:t>en caso de existir.</a:t>
            </a:r>
          </a:p>
          <a:p>
            <a:r>
              <a:rPr lang="es-ES" dirty="0"/>
              <a:t>Además e las funciones principales, se han implementado funciones auxiliares para filtrar, buscar el mas actual, formateo de datos, etc.</a:t>
            </a:r>
          </a:p>
          <a:p>
            <a:endParaRPr lang="es-ES" dirty="0"/>
          </a:p>
        </p:txBody>
      </p:sp>
    </p:spTree>
    <p:extLst>
      <p:ext uri="{BB962C8B-B14F-4D97-AF65-F5344CB8AC3E}">
        <p14:creationId xmlns:p14="http://schemas.microsoft.com/office/powerpoint/2010/main" val="238692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B65F5-EE25-4E54-B7B5-76A0A25612A0}"/>
              </a:ext>
            </a:extLst>
          </p:cNvPr>
          <p:cNvSpPr>
            <a:spLocks noGrp="1"/>
          </p:cNvSpPr>
          <p:nvPr>
            <p:ph type="title"/>
          </p:nvPr>
        </p:nvSpPr>
        <p:spPr/>
        <p:txBody>
          <a:bodyPr/>
          <a:lstStyle/>
          <a:p>
            <a:r>
              <a:rPr lang="es-ES" dirty="0"/>
              <a:t>Conversor de Ficheros</a:t>
            </a:r>
          </a:p>
        </p:txBody>
      </p:sp>
      <p:sp>
        <p:nvSpPr>
          <p:cNvPr id="3" name="Marcador de contenido 2">
            <a:extLst>
              <a:ext uri="{FF2B5EF4-FFF2-40B4-BE49-F238E27FC236}">
                <a16:creationId xmlns:a16="http://schemas.microsoft.com/office/drawing/2014/main" id="{6797F34D-43F3-4FE0-BF21-4B74C6405D94}"/>
              </a:ext>
            </a:extLst>
          </p:cNvPr>
          <p:cNvSpPr>
            <a:spLocks noGrp="1"/>
          </p:cNvSpPr>
          <p:nvPr>
            <p:ph idx="1"/>
          </p:nvPr>
        </p:nvSpPr>
        <p:spPr/>
        <p:txBody>
          <a:bodyPr/>
          <a:lstStyle/>
          <a:p>
            <a:r>
              <a:rPr lang="es-ES" dirty="0"/>
              <a:t>Desarrollado en C++.</a:t>
            </a:r>
          </a:p>
          <a:p>
            <a:r>
              <a:rPr lang="es-ES" dirty="0"/>
              <a:t>Aplicación que busca todos los ficheros OBJ y ejecuta un script en Python (implementado por los desarrolladores de Three.js) que convierte OBJ en JS.</a:t>
            </a:r>
          </a:p>
          <a:p>
            <a:r>
              <a:rPr lang="es-ES" dirty="0"/>
              <a:t>Simplifica la conversión y facilita la carga de los modelos en cliente.</a:t>
            </a:r>
          </a:p>
          <a:p>
            <a:r>
              <a:rPr lang="es-ES" dirty="0"/>
              <a:t>Reduce la redundancia de materiales en los OBJ.</a:t>
            </a:r>
          </a:p>
        </p:txBody>
      </p:sp>
    </p:spTree>
    <p:extLst>
      <p:ext uri="{BB962C8B-B14F-4D97-AF65-F5344CB8AC3E}">
        <p14:creationId xmlns:p14="http://schemas.microsoft.com/office/powerpoint/2010/main" val="106701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E12AD-15A6-412D-AFFA-D7D508290600}"/>
              </a:ext>
            </a:extLst>
          </p:cNvPr>
          <p:cNvSpPr>
            <a:spLocks noGrp="1"/>
          </p:cNvSpPr>
          <p:nvPr>
            <p:ph type="title"/>
          </p:nvPr>
        </p:nvSpPr>
        <p:spPr/>
        <p:txBody>
          <a:bodyPr/>
          <a:lstStyle/>
          <a:p>
            <a:r>
              <a:rPr lang="es-ES" dirty="0"/>
              <a:t>Conclusiones 1</a:t>
            </a:r>
          </a:p>
        </p:txBody>
      </p:sp>
      <p:sp>
        <p:nvSpPr>
          <p:cNvPr id="3" name="Marcador de contenido 2">
            <a:extLst>
              <a:ext uri="{FF2B5EF4-FFF2-40B4-BE49-F238E27FC236}">
                <a16:creationId xmlns:a16="http://schemas.microsoft.com/office/drawing/2014/main" id="{12BD4427-F064-42C7-84BF-4797DECE6036}"/>
              </a:ext>
            </a:extLst>
          </p:cNvPr>
          <p:cNvSpPr>
            <a:spLocks noGrp="1"/>
          </p:cNvSpPr>
          <p:nvPr>
            <p:ph idx="1"/>
          </p:nvPr>
        </p:nvSpPr>
        <p:spPr/>
        <p:txBody>
          <a:bodyPr/>
          <a:lstStyle/>
          <a:p>
            <a:r>
              <a:rPr lang="es-ES" dirty="0"/>
              <a:t>Conocimientos previos</a:t>
            </a:r>
          </a:p>
          <a:p>
            <a:pPr lvl="1"/>
            <a:r>
              <a:rPr lang="es-ES" dirty="0"/>
              <a:t>Uso de OpenGL para aplicaciones con 3D.</a:t>
            </a:r>
          </a:p>
          <a:p>
            <a:pPr lvl="1"/>
            <a:r>
              <a:rPr lang="es-ES" dirty="0"/>
              <a:t>Desconocimiento de lenguajes de programación web como HTML, CSS, PHP, JavaScript, etc.</a:t>
            </a:r>
          </a:p>
          <a:p>
            <a:pPr lvl="1"/>
            <a:r>
              <a:rPr lang="es-ES" dirty="0"/>
              <a:t>Desconocimiento de Frameworks como </a:t>
            </a:r>
            <a:r>
              <a:rPr lang="es-ES" dirty="0" err="1"/>
              <a:t>JQuery</a:t>
            </a:r>
            <a:r>
              <a:rPr lang="es-ES" dirty="0"/>
              <a:t> y librerías como Three.js</a:t>
            </a:r>
          </a:p>
          <a:p>
            <a:pPr lvl="1"/>
            <a:r>
              <a:rPr lang="es-ES" dirty="0"/>
              <a:t>Desconocimiento de Node.js</a:t>
            </a:r>
          </a:p>
        </p:txBody>
      </p:sp>
    </p:spTree>
    <p:extLst>
      <p:ext uri="{BB962C8B-B14F-4D97-AF65-F5344CB8AC3E}">
        <p14:creationId xmlns:p14="http://schemas.microsoft.com/office/powerpoint/2010/main" val="141417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72705-F4BB-4006-9D9B-772A95D0AB78}"/>
              </a:ext>
            </a:extLst>
          </p:cNvPr>
          <p:cNvSpPr>
            <a:spLocks noGrp="1"/>
          </p:cNvSpPr>
          <p:nvPr>
            <p:ph type="title"/>
          </p:nvPr>
        </p:nvSpPr>
        <p:spPr/>
        <p:txBody>
          <a:bodyPr/>
          <a:lstStyle/>
          <a:p>
            <a:r>
              <a:rPr lang="es-ES" dirty="0"/>
              <a:t>Conclusiones 2</a:t>
            </a:r>
          </a:p>
        </p:txBody>
      </p:sp>
      <p:sp>
        <p:nvSpPr>
          <p:cNvPr id="3" name="Marcador de contenido 2">
            <a:extLst>
              <a:ext uri="{FF2B5EF4-FFF2-40B4-BE49-F238E27FC236}">
                <a16:creationId xmlns:a16="http://schemas.microsoft.com/office/drawing/2014/main" id="{A16F3414-B3DC-4DE7-A09D-E44339B61D23}"/>
              </a:ext>
            </a:extLst>
          </p:cNvPr>
          <p:cNvSpPr>
            <a:spLocks noGrp="1"/>
          </p:cNvSpPr>
          <p:nvPr>
            <p:ph idx="1"/>
          </p:nvPr>
        </p:nvSpPr>
        <p:spPr/>
        <p:txBody>
          <a:bodyPr/>
          <a:lstStyle/>
          <a:p>
            <a:r>
              <a:rPr lang="es-ES" dirty="0"/>
              <a:t>Conocimientos adquiridos</a:t>
            </a:r>
          </a:p>
          <a:p>
            <a:pPr lvl="1"/>
            <a:r>
              <a:rPr lang="es-ES" dirty="0"/>
              <a:t>Uso de Node.js para creación de </a:t>
            </a:r>
            <a:r>
              <a:rPr lang="es-ES" dirty="0" err="1"/>
              <a:t>APIs</a:t>
            </a:r>
            <a:r>
              <a:rPr lang="es-ES" dirty="0"/>
              <a:t> REST</a:t>
            </a:r>
          </a:p>
          <a:p>
            <a:pPr lvl="1"/>
            <a:r>
              <a:rPr lang="es-ES" dirty="0"/>
              <a:t>Conocimiento medio/avanzado de PHP, HTML</a:t>
            </a:r>
          </a:p>
          <a:p>
            <a:pPr lvl="1"/>
            <a:r>
              <a:rPr lang="es-ES" dirty="0"/>
              <a:t>Conocimiento medio de JavaScript, </a:t>
            </a:r>
            <a:r>
              <a:rPr lang="es-ES" dirty="0" err="1"/>
              <a:t>Jquery</a:t>
            </a:r>
            <a:endParaRPr lang="es-ES" dirty="0"/>
          </a:p>
          <a:p>
            <a:pPr lvl="1"/>
            <a:r>
              <a:rPr lang="es-ES" dirty="0"/>
              <a:t>Conocimiento medio/básico de Sketchup</a:t>
            </a:r>
          </a:p>
          <a:p>
            <a:pPr lvl="1"/>
            <a:r>
              <a:rPr lang="es-ES" dirty="0"/>
              <a:t>Conocimiento básico de CSS y Three.js</a:t>
            </a:r>
          </a:p>
          <a:p>
            <a:r>
              <a:rPr lang="es-ES" dirty="0"/>
              <a:t>Experiencia en uso de lenguajes y frameworks utilizados en desarrollos actuales</a:t>
            </a:r>
          </a:p>
          <a:p>
            <a:pPr lvl="1"/>
            <a:endParaRPr lang="es-ES" dirty="0"/>
          </a:p>
        </p:txBody>
      </p:sp>
    </p:spTree>
    <p:extLst>
      <p:ext uri="{BB962C8B-B14F-4D97-AF65-F5344CB8AC3E}">
        <p14:creationId xmlns:p14="http://schemas.microsoft.com/office/powerpoint/2010/main" val="197754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1F95F-F60B-44D8-BF52-40A79BF69C1D}"/>
              </a:ext>
            </a:extLst>
          </p:cNvPr>
          <p:cNvSpPr>
            <a:spLocks noGrp="1"/>
          </p:cNvSpPr>
          <p:nvPr>
            <p:ph type="title"/>
          </p:nvPr>
        </p:nvSpPr>
        <p:spPr/>
        <p:txBody>
          <a:bodyPr/>
          <a:lstStyle/>
          <a:p>
            <a:r>
              <a:rPr lang="es-ES" dirty="0"/>
              <a:t>Posibles ampliaciones 1</a:t>
            </a:r>
          </a:p>
        </p:txBody>
      </p:sp>
      <p:sp>
        <p:nvSpPr>
          <p:cNvPr id="3" name="Marcador de contenido 2">
            <a:extLst>
              <a:ext uri="{FF2B5EF4-FFF2-40B4-BE49-F238E27FC236}">
                <a16:creationId xmlns:a16="http://schemas.microsoft.com/office/drawing/2014/main" id="{B1622AEE-7445-4FD1-8FCB-02163D5BDD5D}"/>
              </a:ext>
            </a:extLst>
          </p:cNvPr>
          <p:cNvSpPr>
            <a:spLocks noGrp="1"/>
          </p:cNvSpPr>
          <p:nvPr>
            <p:ph idx="1"/>
          </p:nvPr>
        </p:nvSpPr>
        <p:spPr/>
        <p:txBody>
          <a:bodyPr>
            <a:normAutofit fontScale="92500" lnSpcReduction="20000"/>
          </a:bodyPr>
          <a:lstStyle/>
          <a:p>
            <a:r>
              <a:rPr lang="es-ES" dirty="0"/>
              <a:t>Mejora de la eficiencia:</a:t>
            </a:r>
          </a:p>
          <a:p>
            <a:pPr lvl="1"/>
            <a:r>
              <a:rPr lang="es-ES" dirty="0"/>
              <a:t>Rediseñar u optimizar los modelos</a:t>
            </a:r>
          </a:p>
          <a:p>
            <a:pPr lvl="1"/>
            <a:r>
              <a:rPr lang="es-ES" dirty="0"/>
              <a:t>Escalar los modelos</a:t>
            </a:r>
          </a:p>
          <a:p>
            <a:pPr lvl="1"/>
            <a:r>
              <a:rPr lang="es-ES" dirty="0"/>
              <a:t>Mejora de los algoritmos</a:t>
            </a:r>
          </a:p>
          <a:p>
            <a:r>
              <a:rPr lang="es-ES" dirty="0"/>
              <a:t>Adición de mas filtros en tiempo real:</a:t>
            </a:r>
          </a:p>
          <a:p>
            <a:pPr lvl="1"/>
            <a:r>
              <a:rPr lang="es-ES" dirty="0"/>
              <a:t>Población</a:t>
            </a:r>
          </a:p>
          <a:p>
            <a:pPr lvl="1"/>
            <a:r>
              <a:rPr lang="es-ES" dirty="0"/>
              <a:t>Ventanas abiertas</a:t>
            </a:r>
          </a:p>
          <a:p>
            <a:pPr lvl="1"/>
            <a:r>
              <a:rPr lang="es-ES" dirty="0"/>
              <a:t>Ruido</a:t>
            </a:r>
          </a:p>
          <a:p>
            <a:pPr lvl="1"/>
            <a:r>
              <a:rPr lang="es-ES" dirty="0"/>
              <a:t>Actividad</a:t>
            </a:r>
          </a:p>
          <a:p>
            <a:pPr lvl="1"/>
            <a:r>
              <a:rPr lang="es-ES" dirty="0" err="1"/>
              <a:t>Iluminacion</a:t>
            </a:r>
            <a:endParaRPr lang="es-ES" dirty="0"/>
          </a:p>
          <a:p>
            <a:pPr lvl="1"/>
            <a:r>
              <a:rPr lang="es-ES" dirty="0"/>
              <a:t>Consumo eléctrico o de agua</a:t>
            </a:r>
          </a:p>
        </p:txBody>
      </p:sp>
    </p:spTree>
    <p:extLst>
      <p:ext uri="{BB962C8B-B14F-4D97-AF65-F5344CB8AC3E}">
        <p14:creationId xmlns:p14="http://schemas.microsoft.com/office/powerpoint/2010/main" val="219073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A4799-4639-4A5C-928E-EE3326E49460}"/>
              </a:ext>
            </a:extLst>
          </p:cNvPr>
          <p:cNvSpPr>
            <a:spLocks noGrp="1"/>
          </p:cNvSpPr>
          <p:nvPr>
            <p:ph type="title"/>
          </p:nvPr>
        </p:nvSpPr>
        <p:spPr/>
        <p:txBody>
          <a:bodyPr/>
          <a:lstStyle/>
          <a:p>
            <a:r>
              <a:rPr lang="es-ES" dirty="0"/>
              <a:t>Posibles Ampliaciones 2</a:t>
            </a:r>
          </a:p>
        </p:txBody>
      </p:sp>
      <p:sp>
        <p:nvSpPr>
          <p:cNvPr id="3" name="Marcador de contenido 2">
            <a:extLst>
              <a:ext uri="{FF2B5EF4-FFF2-40B4-BE49-F238E27FC236}">
                <a16:creationId xmlns:a16="http://schemas.microsoft.com/office/drawing/2014/main" id="{22159E40-31CC-47F8-90EC-93BE7279D0DC}"/>
              </a:ext>
            </a:extLst>
          </p:cNvPr>
          <p:cNvSpPr>
            <a:spLocks noGrp="1"/>
          </p:cNvSpPr>
          <p:nvPr>
            <p:ph idx="1"/>
          </p:nvPr>
        </p:nvSpPr>
        <p:spPr/>
        <p:txBody>
          <a:bodyPr/>
          <a:lstStyle/>
          <a:p>
            <a:r>
              <a:rPr lang="es-ES" dirty="0"/>
              <a:t>Uso de Kinect</a:t>
            </a:r>
          </a:p>
          <a:p>
            <a:r>
              <a:rPr lang="es-ES" dirty="0"/>
              <a:t>Estadísticas (Similar a lo mostrado en las </a:t>
            </a:r>
            <a:r>
              <a:rPr lang="es-ES" dirty="0" err="1"/>
              <a:t>TVs</a:t>
            </a:r>
            <a:r>
              <a:rPr lang="es-ES" dirty="0"/>
              <a:t> del centro)</a:t>
            </a:r>
          </a:p>
          <a:p>
            <a:r>
              <a:rPr lang="es-ES" dirty="0"/>
              <a:t>Panel de administración</a:t>
            </a:r>
          </a:p>
          <a:p>
            <a:pPr lvl="1"/>
            <a:r>
              <a:rPr lang="es-ES" dirty="0"/>
              <a:t>Convertir modelos (https://github.com/mrdoob/three.js/tree/master/utils/converters)</a:t>
            </a:r>
          </a:p>
          <a:p>
            <a:pPr lvl="1"/>
            <a:r>
              <a:rPr lang="es-ES" dirty="0"/>
              <a:t>Añadir, editar o modificar nombres de habitación</a:t>
            </a:r>
          </a:p>
          <a:p>
            <a:pPr lvl="1"/>
            <a:r>
              <a:rPr lang="es-ES" dirty="0"/>
              <a:t>Cambiar la paleta de colores</a:t>
            </a:r>
          </a:p>
          <a:p>
            <a:pPr lvl="1"/>
            <a:r>
              <a:rPr lang="es-ES" dirty="0"/>
              <a:t>Cambiar el nombre de los datos formateados o indicar cuales se pueden mostrar y cuales no</a:t>
            </a:r>
          </a:p>
          <a:p>
            <a:r>
              <a:rPr lang="es-ES" dirty="0"/>
              <a:t>Ampliación a otros centros de la Universidad de Extremadura</a:t>
            </a:r>
          </a:p>
          <a:p>
            <a:pPr lvl="1"/>
            <a:endParaRPr lang="es-ES" dirty="0"/>
          </a:p>
        </p:txBody>
      </p:sp>
    </p:spTree>
    <p:extLst>
      <p:ext uri="{BB962C8B-B14F-4D97-AF65-F5344CB8AC3E}">
        <p14:creationId xmlns:p14="http://schemas.microsoft.com/office/powerpoint/2010/main" val="275120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CFB74-231B-40CF-912E-ED4561BFD6AA}"/>
              </a:ext>
            </a:extLst>
          </p:cNvPr>
          <p:cNvSpPr>
            <a:spLocks noGrp="1"/>
          </p:cNvSpPr>
          <p:nvPr>
            <p:ph type="title"/>
          </p:nvPr>
        </p:nvSpPr>
        <p:spPr/>
        <p:txBody>
          <a:bodyPr/>
          <a:lstStyle/>
          <a:p>
            <a:r>
              <a:rPr lang="es-ES" dirty="0"/>
              <a:t>Descripción del problema</a:t>
            </a:r>
          </a:p>
        </p:txBody>
      </p:sp>
      <p:sp>
        <p:nvSpPr>
          <p:cNvPr id="3" name="Marcador de contenido 2">
            <a:extLst>
              <a:ext uri="{FF2B5EF4-FFF2-40B4-BE49-F238E27FC236}">
                <a16:creationId xmlns:a16="http://schemas.microsoft.com/office/drawing/2014/main" id="{6E62B0AD-DB78-429C-812B-BD81C7E2866F}"/>
              </a:ext>
            </a:extLst>
          </p:cNvPr>
          <p:cNvSpPr>
            <a:spLocks noGrp="1"/>
          </p:cNvSpPr>
          <p:nvPr>
            <p:ph idx="1"/>
          </p:nvPr>
        </p:nvSpPr>
        <p:spPr/>
        <p:txBody>
          <a:bodyPr/>
          <a:lstStyle/>
          <a:p>
            <a:r>
              <a:rPr lang="es-ES" dirty="0"/>
              <a:t>Objetivos de </a:t>
            </a:r>
            <a:r>
              <a:rPr lang="es-ES" dirty="0" err="1"/>
              <a:t>SmartPolitech</a:t>
            </a:r>
            <a:endParaRPr lang="es-ES" dirty="0"/>
          </a:p>
          <a:p>
            <a:pPr lvl="1"/>
            <a:r>
              <a:rPr lang="es-ES" dirty="0"/>
              <a:t>Eficiencia energética para facilitar la vida social y académica</a:t>
            </a:r>
          </a:p>
          <a:p>
            <a:pPr lvl="1"/>
            <a:r>
              <a:rPr lang="es-ES" dirty="0"/>
              <a:t>Desarrollo de aplicaciones que mejoren la eficiencia energética</a:t>
            </a:r>
          </a:p>
          <a:p>
            <a:pPr lvl="1"/>
            <a:endParaRPr lang="es-ES" dirty="0"/>
          </a:p>
          <a:p>
            <a:pPr marL="0" indent="0">
              <a:buNone/>
            </a:pPr>
            <a:r>
              <a:rPr lang="es-ES" dirty="0"/>
              <a:t>Problemas:</a:t>
            </a:r>
          </a:p>
          <a:p>
            <a:r>
              <a:rPr lang="es-ES" dirty="0"/>
              <a:t>Datos obtenidos no públicos</a:t>
            </a:r>
          </a:p>
          <a:p>
            <a:r>
              <a:rPr lang="es-ES" dirty="0"/>
              <a:t>No interacción entre datos y el entorno</a:t>
            </a:r>
          </a:p>
        </p:txBody>
      </p:sp>
    </p:spTree>
    <p:extLst>
      <p:ext uri="{BB962C8B-B14F-4D97-AF65-F5344CB8AC3E}">
        <p14:creationId xmlns:p14="http://schemas.microsoft.com/office/powerpoint/2010/main" val="2231229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62041-96EE-42D9-8057-275364AECC46}"/>
              </a:ext>
            </a:extLst>
          </p:cNvPr>
          <p:cNvSpPr>
            <a:spLocks noGrp="1"/>
          </p:cNvSpPr>
          <p:nvPr>
            <p:ph type="title"/>
          </p:nvPr>
        </p:nvSpPr>
        <p:spPr/>
        <p:txBody>
          <a:bodyPr/>
          <a:lstStyle/>
          <a:p>
            <a:r>
              <a:rPr lang="es-ES" dirty="0"/>
              <a:t>Puesta en marcha</a:t>
            </a:r>
          </a:p>
        </p:txBody>
      </p:sp>
      <p:sp>
        <p:nvSpPr>
          <p:cNvPr id="3" name="Marcador de contenido 2">
            <a:extLst>
              <a:ext uri="{FF2B5EF4-FFF2-40B4-BE49-F238E27FC236}">
                <a16:creationId xmlns:a16="http://schemas.microsoft.com/office/drawing/2014/main" id="{3DF40B62-23E5-4014-8A9D-ECE42A4591AD}"/>
              </a:ext>
            </a:extLst>
          </p:cNvPr>
          <p:cNvSpPr>
            <a:spLocks noGrp="1"/>
          </p:cNvSpPr>
          <p:nvPr>
            <p:ph idx="1"/>
          </p:nvPr>
        </p:nvSpPr>
        <p:spPr/>
        <p:txBody>
          <a:bodyPr/>
          <a:lstStyle/>
          <a:p>
            <a:r>
              <a:rPr lang="es-ES" dirty="0"/>
              <a:t>Iniciar servidor:</a:t>
            </a:r>
          </a:p>
          <a:p>
            <a:pPr marL="800100" lvl="1" indent="-342900">
              <a:buFont typeface="+mj-lt"/>
              <a:buAutoNum type="arabicPeriod"/>
            </a:pPr>
            <a:r>
              <a:rPr lang="es-ES" dirty="0"/>
              <a:t>Acceder a la ruta por consola donde se encuentra el servidor</a:t>
            </a:r>
          </a:p>
          <a:p>
            <a:pPr marL="800100" lvl="1" indent="-342900">
              <a:buFont typeface="+mj-lt"/>
              <a:buAutoNum type="arabicPeriod"/>
            </a:pPr>
            <a:r>
              <a:rPr lang="es-ES" dirty="0"/>
              <a:t>Ejecutar el comando </a:t>
            </a:r>
            <a:r>
              <a:rPr lang="es-ES" i="1" dirty="0" err="1"/>
              <a:t>npm</a:t>
            </a:r>
            <a:r>
              <a:rPr lang="es-ES" i="1" dirty="0"/>
              <a:t> </a:t>
            </a:r>
            <a:r>
              <a:rPr lang="es-ES" i="1" dirty="0" err="1"/>
              <a:t>start</a:t>
            </a:r>
            <a:endParaRPr lang="es-ES" i="1" dirty="0"/>
          </a:p>
          <a:p>
            <a:pPr marL="342900" indent="-342900">
              <a:buFont typeface="+mj-lt"/>
              <a:buAutoNum type="arabicPeriod"/>
            </a:pPr>
            <a:endParaRPr lang="es-ES" i="1" dirty="0"/>
          </a:p>
          <a:p>
            <a:r>
              <a:rPr lang="es-ES" dirty="0"/>
              <a:t>Iniciar aplicación</a:t>
            </a:r>
          </a:p>
          <a:p>
            <a:pPr lvl="1"/>
            <a:r>
              <a:rPr lang="es-ES" dirty="0"/>
              <a:t>Acceder a localhost:3977</a:t>
            </a:r>
          </a:p>
          <a:p>
            <a:pPr lvl="1"/>
            <a:r>
              <a:rPr lang="es-ES" dirty="0"/>
              <a:t>En caso de estar en otro servidor, ipServidor:3977</a:t>
            </a:r>
          </a:p>
        </p:txBody>
      </p:sp>
    </p:spTree>
    <p:extLst>
      <p:ext uri="{BB962C8B-B14F-4D97-AF65-F5344CB8AC3E}">
        <p14:creationId xmlns:p14="http://schemas.microsoft.com/office/powerpoint/2010/main" val="359294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0533A39-84F4-4454-BE5F-EE243A07193D}"/>
              </a:ext>
            </a:extLst>
          </p:cNvPr>
          <p:cNvSpPr>
            <a:spLocks noGrp="1"/>
          </p:cNvSpPr>
          <p:nvPr>
            <p:ph type="title"/>
          </p:nvPr>
        </p:nvSpPr>
        <p:spPr/>
        <p:txBody>
          <a:bodyPr/>
          <a:lstStyle/>
          <a:p>
            <a:r>
              <a:rPr lang="es-ES" dirty="0"/>
              <a:t>PREGUNTAS</a:t>
            </a:r>
          </a:p>
        </p:txBody>
      </p:sp>
      <p:pic>
        <p:nvPicPr>
          <p:cNvPr id="6" name="Imagen 5">
            <a:extLst>
              <a:ext uri="{FF2B5EF4-FFF2-40B4-BE49-F238E27FC236}">
                <a16:creationId xmlns:a16="http://schemas.microsoft.com/office/drawing/2014/main" id="{8D67B2DA-2000-42C7-AD62-7BFE61795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52" y="2379215"/>
            <a:ext cx="4604921" cy="3069947"/>
          </a:xfrm>
          <a:prstGeom prst="rect">
            <a:avLst/>
          </a:prstGeom>
        </p:spPr>
      </p:pic>
    </p:spTree>
    <p:extLst>
      <p:ext uri="{BB962C8B-B14F-4D97-AF65-F5344CB8AC3E}">
        <p14:creationId xmlns:p14="http://schemas.microsoft.com/office/powerpoint/2010/main" val="328588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CC573-A961-400A-A3DA-3352A3E52083}"/>
              </a:ext>
            </a:extLst>
          </p:cNvPr>
          <p:cNvSpPr>
            <a:spLocks noGrp="1"/>
          </p:cNvSpPr>
          <p:nvPr>
            <p:ph type="title"/>
          </p:nvPr>
        </p:nvSpPr>
        <p:spPr>
          <a:xfrm>
            <a:off x="685801" y="609600"/>
            <a:ext cx="10131425" cy="1456267"/>
          </a:xfrm>
        </p:spPr>
        <p:txBody>
          <a:bodyPr/>
          <a:lstStyle/>
          <a:p>
            <a:r>
              <a:rPr lang="es-ES" dirty="0"/>
              <a:t>TECNOLOGÍAS EMPLEADAS</a:t>
            </a:r>
          </a:p>
        </p:txBody>
      </p:sp>
      <p:pic>
        <p:nvPicPr>
          <p:cNvPr id="1026" name="Picture 2" descr="https://3dwarehouse.sketchup.com/img/SU_Logo_Color.png">
            <a:extLst>
              <a:ext uri="{FF2B5EF4-FFF2-40B4-BE49-F238E27FC236}">
                <a16:creationId xmlns:a16="http://schemas.microsoft.com/office/drawing/2014/main" id="{47BCFEE2-06B6-4B1E-AA2B-CF05101BE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873" y="2153159"/>
            <a:ext cx="62960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nodejs.org/static/images/logos/nodejs-new-pantone-black.png">
            <a:extLst>
              <a:ext uri="{FF2B5EF4-FFF2-40B4-BE49-F238E27FC236}">
                <a16:creationId xmlns:a16="http://schemas.microsoft.com/office/drawing/2014/main" id="{65878EDA-A860-4C3B-98E5-59E9C05DA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750" y="540962"/>
            <a:ext cx="3372337" cy="206586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https://www.digitaltactics.co.uk/wp-content/uploads/sites/2/2015/11/three-js-logo-480x368.png">
            <a:extLst>
              <a:ext uri="{FF2B5EF4-FFF2-40B4-BE49-F238E27FC236}">
                <a16:creationId xmlns:a16="http://schemas.microsoft.com/office/drawing/2014/main" id="{480AAF41-9F2C-4884-BCAD-56459EEFE0CF}"/>
              </a:ext>
            </a:extLst>
          </p:cNvPr>
          <p:cNvSpPr>
            <a:spLocks noChangeAspect="1" noChangeArrowheads="1"/>
          </p:cNvSpPr>
          <p:nvPr/>
        </p:nvSpPr>
        <p:spPr bwMode="auto">
          <a:xfrm>
            <a:off x="5943599" y="3276599"/>
            <a:ext cx="3324687" cy="33246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8" descr="https://www.digitaltactics.co.uk/wp-content/uploads/sites/2/2015/11/three-js-logo-480x368.png">
            <a:extLst>
              <a:ext uri="{FF2B5EF4-FFF2-40B4-BE49-F238E27FC236}">
                <a16:creationId xmlns:a16="http://schemas.microsoft.com/office/drawing/2014/main" id="{D544D857-5C46-4063-9B2A-48B004D06924}"/>
              </a:ext>
            </a:extLst>
          </p:cNvPr>
          <p:cNvSpPr>
            <a:spLocks noChangeAspect="1" noChangeArrowheads="1"/>
          </p:cNvSpPr>
          <p:nvPr/>
        </p:nvSpPr>
        <p:spPr bwMode="auto">
          <a:xfrm>
            <a:off x="2157274" y="-509726"/>
            <a:ext cx="4091126" cy="4091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4" name="Picture 10" descr="https://upload.wikimedia.org/wikipedia/commons/thumb/c/c6/Influxdb_logo.svg/1200px-Influxdb_logo.svg.png">
            <a:extLst>
              <a:ext uri="{FF2B5EF4-FFF2-40B4-BE49-F238E27FC236}">
                <a16:creationId xmlns:a16="http://schemas.microsoft.com/office/drawing/2014/main" id="{22045B49-58A4-4BDF-92DF-9E2DD21AA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006" y="2642266"/>
            <a:ext cx="6235823" cy="231245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DCE7B6A6-49DD-4905-97DE-6EB131772114}"/>
              </a:ext>
            </a:extLst>
          </p:cNvPr>
          <p:cNvSpPr txBox="1"/>
          <p:nvPr/>
        </p:nvSpPr>
        <p:spPr>
          <a:xfrm>
            <a:off x="866261" y="4081749"/>
            <a:ext cx="3080652" cy="1169551"/>
          </a:xfrm>
          <a:prstGeom prst="rect">
            <a:avLst/>
          </a:prstGeom>
          <a:noFill/>
        </p:spPr>
        <p:txBody>
          <a:bodyPr wrap="square" rtlCol="0">
            <a:spAutoFit/>
          </a:bodyPr>
          <a:lstStyle/>
          <a:p>
            <a:r>
              <a:rPr lang="es-ES" sz="7000" dirty="0"/>
              <a:t>Three.js</a:t>
            </a:r>
          </a:p>
        </p:txBody>
      </p:sp>
      <p:pic>
        <p:nvPicPr>
          <p:cNvPr id="1038" name="Picture 14" descr="http://www.ticarte.com/sites/su/users/290/teaser/687474703a2f2f707265636973696f6e2d736f6674776172652e636f6d2f77702d636f6e74656e742f75706c6f6164732f32.gif">
            <a:extLst>
              <a:ext uri="{FF2B5EF4-FFF2-40B4-BE49-F238E27FC236}">
                <a16:creationId xmlns:a16="http://schemas.microsoft.com/office/drawing/2014/main" id="{05D5407D-FDFD-4C69-8A29-D5ADCB703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256" y="4252957"/>
            <a:ext cx="1996686" cy="199668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official JavaScript logo 2.svg">
            <a:extLst>
              <a:ext uri="{FF2B5EF4-FFF2-40B4-BE49-F238E27FC236}">
                <a16:creationId xmlns:a16="http://schemas.microsoft.com/office/drawing/2014/main" id="{33B78546-7BA0-4268-BE1B-7BC346DFBF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707" y="4819869"/>
            <a:ext cx="1731229" cy="1731229"/>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1D446C74-0EB1-496D-B520-9F335874C4CC}"/>
              </a:ext>
            </a:extLst>
          </p:cNvPr>
          <p:cNvSpPr txBox="1"/>
          <p:nvPr/>
        </p:nvSpPr>
        <p:spPr>
          <a:xfrm>
            <a:off x="866261" y="5537688"/>
            <a:ext cx="3080652" cy="1169551"/>
          </a:xfrm>
          <a:prstGeom prst="rect">
            <a:avLst/>
          </a:prstGeom>
          <a:noFill/>
        </p:spPr>
        <p:txBody>
          <a:bodyPr wrap="square" rtlCol="0">
            <a:spAutoFit/>
          </a:bodyPr>
          <a:lstStyle/>
          <a:p>
            <a:r>
              <a:rPr lang="es-ES" sz="7000" dirty="0"/>
              <a:t>C++</a:t>
            </a:r>
          </a:p>
        </p:txBody>
      </p:sp>
    </p:spTree>
    <p:extLst>
      <p:ext uri="{BB962C8B-B14F-4D97-AF65-F5344CB8AC3E}">
        <p14:creationId xmlns:p14="http://schemas.microsoft.com/office/powerpoint/2010/main" val="358896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178F8-409C-4215-873F-598B45D4B862}"/>
              </a:ext>
            </a:extLst>
          </p:cNvPr>
          <p:cNvSpPr>
            <a:spLocks noGrp="1"/>
          </p:cNvSpPr>
          <p:nvPr>
            <p:ph type="title"/>
          </p:nvPr>
        </p:nvSpPr>
        <p:spPr/>
        <p:txBody>
          <a:bodyPr/>
          <a:lstStyle/>
          <a:p>
            <a:r>
              <a:rPr lang="es-ES" dirty="0"/>
              <a:t>arquitectura</a:t>
            </a:r>
          </a:p>
        </p:txBody>
      </p:sp>
      <p:sp>
        <p:nvSpPr>
          <p:cNvPr id="3" name="Marcador de contenido 2">
            <a:extLst>
              <a:ext uri="{FF2B5EF4-FFF2-40B4-BE49-F238E27FC236}">
                <a16:creationId xmlns:a16="http://schemas.microsoft.com/office/drawing/2014/main" id="{7E7E1C5C-78A6-4D5B-A7E3-C9A24EF85DD0}"/>
              </a:ext>
            </a:extLst>
          </p:cNvPr>
          <p:cNvSpPr>
            <a:spLocks noGrp="1"/>
          </p:cNvSpPr>
          <p:nvPr>
            <p:ph idx="1"/>
          </p:nvPr>
        </p:nvSpPr>
        <p:spPr/>
        <p:txBody>
          <a:bodyPr>
            <a:normAutofit/>
          </a:bodyPr>
          <a:lstStyle/>
          <a:p>
            <a:r>
              <a:rPr lang="es-ES" sz="3600" dirty="0"/>
              <a:t>Aplicación cliente</a:t>
            </a:r>
          </a:p>
          <a:p>
            <a:r>
              <a:rPr lang="es-ES" sz="3600" dirty="0"/>
              <a:t>Aplicación servidor</a:t>
            </a:r>
          </a:p>
        </p:txBody>
      </p:sp>
    </p:spTree>
    <p:extLst>
      <p:ext uri="{BB962C8B-B14F-4D97-AF65-F5344CB8AC3E}">
        <p14:creationId xmlns:p14="http://schemas.microsoft.com/office/powerpoint/2010/main" val="31269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F326B-D435-4E0A-89FC-1406B8388B31}"/>
              </a:ext>
            </a:extLst>
          </p:cNvPr>
          <p:cNvSpPr>
            <a:spLocks noGrp="1"/>
          </p:cNvSpPr>
          <p:nvPr>
            <p:ph type="title"/>
          </p:nvPr>
        </p:nvSpPr>
        <p:spPr/>
        <p:txBody>
          <a:bodyPr/>
          <a:lstStyle/>
          <a:p>
            <a:r>
              <a:rPr lang="es-ES" dirty="0"/>
              <a:t>Aplicación cliente 1</a:t>
            </a:r>
          </a:p>
        </p:txBody>
      </p:sp>
      <p:sp>
        <p:nvSpPr>
          <p:cNvPr id="3" name="Marcador de contenido 2">
            <a:extLst>
              <a:ext uri="{FF2B5EF4-FFF2-40B4-BE49-F238E27FC236}">
                <a16:creationId xmlns:a16="http://schemas.microsoft.com/office/drawing/2014/main" id="{9BD638D6-E594-4EF0-84CD-0F4F44447FB0}"/>
              </a:ext>
            </a:extLst>
          </p:cNvPr>
          <p:cNvSpPr>
            <a:spLocks noGrp="1"/>
          </p:cNvSpPr>
          <p:nvPr>
            <p:ph idx="1"/>
          </p:nvPr>
        </p:nvSpPr>
        <p:spPr/>
        <p:txBody>
          <a:bodyPr/>
          <a:lstStyle/>
          <a:p>
            <a:r>
              <a:rPr lang="es-ES" dirty="0"/>
              <a:t>Web HTML maquetada con Bootstrap y controlada con JavaScript</a:t>
            </a:r>
          </a:p>
          <a:p>
            <a:r>
              <a:rPr lang="es-ES" dirty="0"/>
              <a:t>Utiliza Three.js para el manejo del 3D</a:t>
            </a:r>
          </a:p>
          <a:p>
            <a:r>
              <a:rPr lang="es-ES" dirty="0"/>
              <a:t>Interactúa con los modelos en 3D</a:t>
            </a:r>
          </a:p>
          <a:p>
            <a:r>
              <a:rPr lang="es-ES" dirty="0"/>
              <a:t>Realiza peticiones a la aplicación servidor para obtener los datos</a:t>
            </a:r>
          </a:p>
          <a:p>
            <a:pPr marL="0" indent="0">
              <a:buNone/>
            </a:pPr>
            <a:endParaRPr lang="es-ES" dirty="0"/>
          </a:p>
          <a:p>
            <a:endParaRPr lang="es-ES" dirty="0"/>
          </a:p>
        </p:txBody>
      </p:sp>
    </p:spTree>
    <p:extLst>
      <p:ext uri="{BB962C8B-B14F-4D97-AF65-F5344CB8AC3E}">
        <p14:creationId xmlns:p14="http://schemas.microsoft.com/office/powerpoint/2010/main" val="276774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FFB6D-1FA5-4AC3-8405-A5F71632925C}"/>
              </a:ext>
            </a:extLst>
          </p:cNvPr>
          <p:cNvSpPr>
            <a:spLocks noGrp="1"/>
          </p:cNvSpPr>
          <p:nvPr>
            <p:ph type="title"/>
          </p:nvPr>
        </p:nvSpPr>
        <p:spPr/>
        <p:txBody>
          <a:bodyPr/>
          <a:lstStyle/>
          <a:p>
            <a:r>
              <a:rPr lang="es-ES" dirty="0"/>
              <a:t>Aplicación cliente 2. Modelo 3d</a:t>
            </a:r>
          </a:p>
        </p:txBody>
      </p:sp>
      <p:sp>
        <p:nvSpPr>
          <p:cNvPr id="6" name="CuadroTexto 5">
            <a:extLst>
              <a:ext uri="{FF2B5EF4-FFF2-40B4-BE49-F238E27FC236}">
                <a16:creationId xmlns:a16="http://schemas.microsoft.com/office/drawing/2014/main" id="{07DC7441-6B11-4BD9-9196-A041D85FE8C1}"/>
              </a:ext>
            </a:extLst>
          </p:cNvPr>
          <p:cNvSpPr txBox="1"/>
          <p:nvPr/>
        </p:nvSpPr>
        <p:spPr>
          <a:xfrm>
            <a:off x="5567093" y="2666290"/>
            <a:ext cx="915635" cy="369332"/>
          </a:xfrm>
          <a:prstGeom prst="rect">
            <a:avLst/>
          </a:prstGeom>
          <a:noFill/>
        </p:spPr>
        <p:txBody>
          <a:bodyPr wrap="none" rtlCol="0">
            <a:spAutoFit/>
          </a:bodyPr>
          <a:lstStyle/>
          <a:p>
            <a:r>
              <a:rPr lang="es-ES" dirty="0"/>
              <a:t>Modelo</a:t>
            </a:r>
          </a:p>
        </p:txBody>
      </p:sp>
      <p:sp>
        <p:nvSpPr>
          <p:cNvPr id="7" name="CuadroTexto 6">
            <a:extLst>
              <a:ext uri="{FF2B5EF4-FFF2-40B4-BE49-F238E27FC236}">
                <a16:creationId xmlns:a16="http://schemas.microsoft.com/office/drawing/2014/main" id="{D83B494F-15B2-4E5D-8AB3-5FC52B408C6A}"/>
              </a:ext>
            </a:extLst>
          </p:cNvPr>
          <p:cNvSpPr txBox="1"/>
          <p:nvPr/>
        </p:nvSpPr>
        <p:spPr>
          <a:xfrm>
            <a:off x="1999557" y="4353047"/>
            <a:ext cx="1342034" cy="369332"/>
          </a:xfrm>
          <a:prstGeom prst="rect">
            <a:avLst/>
          </a:prstGeom>
          <a:noFill/>
        </p:spPr>
        <p:txBody>
          <a:bodyPr wrap="none" rtlCol="0">
            <a:spAutoFit/>
          </a:bodyPr>
          <a:lstStyle/>
          <a:p>
            <a:r>
              <a:rPr lang="es-ES" dirty="0" err="1"/>
              <a:t>Submodelos</a:t>
            </a:r>
            <a:endParaRPr lang="es-ES" dirty="0"/>
          </a:p>
        </p:txBody>
      </p:sp>
      <p:sp>
        <p:nvSpPr>
          <p:cNvPr id="8" name="CuadroTexto 7">
            <a:extLst>
              <a:ext uri="{FF2B5EF4-FFF2-40B4-BE49-F238E27FC236}">
                <a16:creationId xmlns:a16="http://schemas.microsoft.com/office/drawing/2014/main" id="{ADC22F73-906E-48FE-A719-8BE19B358261}"/>
              </a:ext>
            </a:extLst>
          </p:cNvPr>
          <p:cNvSpPr txBox="1"/>
          <p:nvPr/>
        </p:nvSpPr>
        <p:spPr>
          <a:xfrm>
            <a:off x="4284631" y="4353047"/>
            <a:ext cx="625492" cy="369332"/>
          </a:xfrm>
          <a:prstGeom prst="rect">
            <a:avLst/>
          </a:prstGeom>
          <a:noFill/>
        </p:spPr>
        <p:txBody>
          <a:bodyPr wrap="none" rtlCol="0">
            <a:spAutoFit/>
          </a:bodyPr>
          <a:lstStyle/>
          <a:p>
            <a:r>
              <a:rPr lang="es-ES" dirty="0"/>
              <a:t>Base</a:t>
            </a:r>
          </a:p>
        </p:txBody>
      </p:sp>
      <p:sp>
        <p:nvSpPr>
          <p:cNvPr id="10" name="CuadroTexto 9">
            <a:extLst>
              <a:ext uri="{FF2B5EF4-FFF2-40B4-BE49-F238E27FC236}">
                <a16:creationId xmlns:a16="http://schemas.microsoft.com/office/drawing/2014/main" id="{D6B985B6-DD47-4DB8-AAA3-B6F1E19B87BD}"/>
              </a:ext>
            </a:extLst>
          </p:cNvPr>
          <p:cNvSpPr txBox="1"/>
          <p:nvPr/>
        </p:nvSpPr>
        <p:spPr>
          <a:xfrm>
            <a:off x="6240181" y="4353047"/>
            <a:ext cx="722121" cy="369332"/>
          </a:xfrm>
          <a:prstGeom prst="rect">
            <a:avLst/>
          </a:prstGeom>
          <a:noFill/>
        </p:spPr>
        <p:txBody>
          <a:bodyPr wrap="none" rtlCol="0">
            <a:spAutoFit/>
          </a:bodyPr>
          <a:lstStyle/>
          <a:p>
            <a:r>
              <a:rPr lang="es-ES" dirty="0"/>
              <a:t>Datos</a:t>
            </a:r>
          </a:p>
        </p:txBody>
      </p:sp>
      <p:sp>
        <p:nvSpPr>
          <p:cNvPr id="11" name="CuadroTexto 10">
            <a:extLst>
              <a:ext uri="{FF2B5EF4-FFF2-40B4-BE49-F238E27FC236}">
                <a16:creationId xmlns:a16="http://schemas.microsoft.com/office/drawing/2014/main" id="{B496BC67-BC51-4B90-A3C3-3FF675657E25}"/>
              </a:ext>
            </a:extLst>
          </p:cNvPr>
          <p:cNvSpPr txBox="1"/>
          <p:nvPr/>
        </p:nvSpPr>
        <p:spPr>
          <a:xfrm>
            <a:off x="7954646" y="4353047"/>
            <a:ext cx="2373342" cy="369332"/>
          </a:xfrm>
          <a:prstGeom prst="rect">
            <a:avLst/>
          </a:prstGeom>
          <a:noFill/>
        </p:spPr>
        <p:txBody>
          <a:bodyPr wrap="none" rtlCol="0">
            <a:spAutoFit/>
          </a:bodyPr>
          <a:lstStyle/>
          <a:p>
            <a:r>
              <a:rPr lang="es-ES" dirty="0"/>
              <a:t>Nombres de habitación</a:t>
            </a:r>
          </a:p>
        </p:txBody>
      </p:sp>
      <p:sp>
        <p:nvSpPr>
          <p:cNvPr id="12" name="CuadroTexto 11">
            <a:extLst>
              <a:ext uri="{FF2B5EF4-FFF2-40B4-BE49-F238E27FC236}">
                <a16:creationId xmlns:a16="http://schemas.microsoft.com/office/drawing/2014/main" id="{90B47E4B-B949-4FB9-9DFC-39668400A52A}"/>
              </a:ext>
            </a:extLst>
          </p:cNvPr>
          <p:cNvSpPr txBox="1"/>
          <p:nvPr/>
        </p:nvSpPr>
        <p:spPr>
          <a:xfrm>
            <a:off x="1492563" y="5033726"/>
            <a:ext cx="2255572" cy="923330"/>
          </a:xfrm>
          <a:prstGeom prst="rect">
            <a:avLst/>
          </a:prstGeom>
          <a:noFill/>
        </p:spPr>
        <p:txBody>
          <a:bodyPr wrap="square" rtlCol="0">
            <a:spAutoFit/>
          </a:bodyPr>
          <a:lstStyle/>
          <a:p>
            <a:pPr algn="ctr"/>
            <a:r>
              <a:rPr lang="es-ES" dirty="0"/>
              <a:t>Cada habitación correctamente dividida</a:t>
            </a:r>
          </a:p>
        </p:txBody>
      </p:sp>
      <p:sp>
        <p:nvSpPr>
          <p:cNvPr id="13" name="CuadroTexto 12">
            <a:extLst>
              <a:ext uri="{FF2B5EF4-FFF2-40B4-BE49-F238E27FC236}">
                <a16:creationId xmlns:a16="http://schemas.microsoft.com/office/drawing/2014/main" id="{96A956C9-EF33-4354-82D9-1A1E548C3BD6}"/>
              </a:ext>
            </a:extLst>
          </p:cNvPr>
          <p:cNvSpPr txBox="1"/>
          <p:nvPr/>
        </p:nvSpPr>
        <p:spPr>
          <a:xfrm>
            <a:off x="3495941" y="5033726"/>
            <a:ext cx="2255572" cy="923330"/>
          </a:xfrm>
          <a:prstGeom prst="rect">
            <a:avLst/>
          </a:prstGeom>
          <a:noFill/>
        </p:spPr>
        <p:txBody>
          <a:bodyPr wrap="square" rtlCol="0">
            <a:spAutoFit/>
          </a:bodyPr>
          <a:lstStyle/>
          <a:p>
            <a:pPr algn="ctr"/>
            <a:r>
              <a:rPr lang="es-ES" dirty="0"/>
              <a:t>Partes no</a:t>
            </a:r>
          </a:p>
          <a:p>
            <a:pPr algn="ctr"/>
            <a:r>
              <a:rPr lang="es-ES" dirty="0"/>
              <a:t>Seleccionables</a:t>
            </a:r>
          </a:p>
          <a:p>
            <a:pPr algn="ctr"/>
            <a:r>
              <a:rPr lang="es-ES" dirty="0"/>
              <a:t>del modelo</a:t>
            </a:r>
          </a:p>
        </p:txBody>
      </p:sp>
      <p:sp>
        <p:nvSpPr>
          <p:cNvPr id="14" name="CuadroTexto 13">
            <a:extLst>
              <a:ext uri="{FF2B5EF4-FFF2-40B4-BE49-F238E27FC236}">
                <a16:creationId xmlns:a16="http://schemas.microsoft.com/office/drawing/2014/main" id="{F3D9132F-6FAA-403D-82B7-664C918050E0}"/>
              </a:ext>
            </a:extLst>
          </p:cNvPr>
          <p:cNvSpPr txBox="1"/>
          <p:nvPr/>
        </p:nvSpPr>
        <p:spPr>
          <a:xfrm>
            <a:off x="5508955" y="5033726"/>
            <a:ext cx="2255572" cy="923330"/>
          </a:xfrm>
          <a:prstGeom prst="rect">
            <a:avLst/>
          </a:prstGeom>
          <a:noFill/>
        </p:spPr>
        <p:txBody>
          <a:bodyPr wrap="square" rtlCol="0">
            <a:spAutoFit/>
          </a:bodyPr>
          <a:lstStyle/>
          <a:p>
            <a:pPr algn="ctr"/>
            <a:r>
              <a:rPr lang="es-ES" dirty="0"/>
              <a:t>Relación entre</a:t>
            </a:r>
          </a:p>
          <a:p>
            <a:pPr algn="ctr"/>
            <a:r>
              <a:rPr lang="es-ES" dirty="0"/>
              <a:t>Ficheros y </a:t>
            </a:r>
          </a:p>
          <a:p>
            <a:pPr algn="ctr"/>
            <a:r>
              <a:rPr lang="es-ES" dirty="0" err="1"/>
              <a:t>submodelos</a:t>
            </a:r>
            <a:endParaRPr lang="es-ES" dirty="0"/>
          </a:p>
        </p:txBody>
      </p:sp>
      <p:sp>
        <p:nvSpPr>
          <p:cNvPr id="15" name="CuadroTexto 14">
            <a:extLst>
              <a:ext uri="{FF2B5EF4-FFF2-40B4-BE49-F238E27FC236}">
                <a16:creationId xmlns:a16="http://schemas.microsoft.com/office/drawing/2014/main" id="{5EAFDE52-8111-4E9E-AA3D-1DD2D3A285CF}"/>
              </a:ext>
            </a:extLst>
          </p:cNvPr>
          <p:cNvSpPr txBox="1"/>
          <p:nvPr/>
        </p:nvSpPr>
        <p:spPr>
          <a:xfrm>
            <a:off x="8043926" y="5033726"/>
            <a:ext cx="2255572" cy="923330"/>
          </a:xfrm>
          <a:prstGeom prst="rect">
            <a:avLst/>
          </a:prstGeom>
          <a:noFill/>
        </p:spPr>
        <p:txBody>
          <a:bodyPr wrap="square" rtlCol="0">
            <a:spAutoFit/>
          </a:bodyPr>
          <a:lstStyle/>
          <a:p>
            <a:pPr algn="ctr"/>
            <a:r>
              <a:rPr lang="es-ES" dirty="0"/>
              <a:t>Opcional. Para utilizar un nombre real de habitación</a:t>
            </a:r>
          </a:p>
        </p:txBody>
      </p:sp>
      <p:cxnSp>
        <p:nvCxnSpPr>
          <p:cNvPr id="17" name="Conector recto 16">
            <a:extLst>
              <a:ext uri="{FF2B5EF4-FFF2-40B4-BE49-F238E27FC236}">
                <a16:creationId xmlns:a16="http://schemas.microsoft.com/office/drawing/2014/main" id="{C7DFC7BA-65D0-4697-A033-24BD4A2AB1AF}"/>
              </a:ext>
            </a:extLst>
          </p:cNvPr>
          <p:cNvCxnSpPr>
            <a:stCxn id="6" idx="2"/>
            <a:endCxn id="7" idx="0"/>
          </p:cNvCxnSpPr>
          <p:nvPr/>
        </p:nvCxnSpPr>
        <p:spPr>
          <a:xfrm flipH="1">
            <a:off x="2670574" y="3035622"/>
            <a:ext cx="3354337" cy="131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DFD0ABF-5938-43DC-BC8E-4526C66947F4}"/>
              </a:ext>
            </a:extLst>
          </p:cNvPr>
          <p:cNvCxnSpPr>
            <a:stCxn id="6" idx="2"/>
            <a:endCxn id="8" idx="0"/>
          </p:cNvCxnSpPr>
          <p:nvPr/>
        </p:nvCxnSpPr>
        <p:spPr>
          <a:xfrm flipH="1">
            <a:off x="4597377" y="3035622"/>
            <a:ext cx="1427534" cy="131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6137A2F7-573A-4BB3-B4EA-F1304F725C2C}"/>
              </a:ext>
            </a:extLst>
          </p:cNvPr>
          <p:cNvCxnSpPr>
            <a:stCxn id="6" idx="2"/>
            <a:endCxn id="10" idx="0"/>
          </p:cNvCxnSpPr>
          <p:nvPr/>
        </p:nvCxnSpPr>
        <p:spPr>
          <a:xfrm>
            <a:off x="6024911" y="3035622"/>
            <a:ext cx="576331" cy="131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F8856AE4-F008-4004-AA43-31F6FDC7916F}"/>
              </a:ext>
            </a:extLst>
          </p:cNvPr>
          <p:cNvCxnSpPr>
            <a:stCxn id="6" idx="2"/>
            <a:endCxn id="11" idx="0"/>
          </p:cNvCxnSpPr>
          <p:nvPr/>
        </p:nvCxnSpPr>
        <p:spPr>
          <a:xfrm>
            <a:off x="6024911" y="3035622"/>
            <a:ext cx="3116406" cy="13174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71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5282A-9AAC-4C73-A995-DE2F2F465868}"/>
              </a:ext>
            </a:extLst>
          </p:cNvPr>
          <p:cNvSpPr>
            <a:spLocks noGrp="1"/>
          </p:cNvSpPr>
          <p:nvPr>
            <p:ph type="title"/>
          </p:nvPr>
        </p:nvSpPr>
        <p:spPr/>
        <p:txBody>
          <a:bodyPr/>
          <a:lstStyle/>
          <a:p>
            <a:r>
              <a:rPr lang="es-ES" dirty="0"/>
              <a:t>Aplicación cliente 3. </a:t>
            </a:r>
            <a:r>
              <a:rPr lang="es-ES" dirty="0" err="1"/>
              <a:t>submodelos</a:t>
            </a:r>
            <a:endParaRPr lang="es-ES" dirty="0"/>
          </a:p>
        </p:txBody>
      </p:sp>
      <p:pic>
        <p:nvPicPr>
          <p:cNvPr id="4" name="Imagen 3">
            <a:extLst>
              <a:ext uri="{FF2B5EF4-FFF2-40B4-BE49-F238E27FC236}">
                <a16:creationId xmlns:a16="http://schemas.microsoft.com/office/drawing/2014/main" id="{6FD1BC73-EC97-4D8A-AB8A-31D8B1510E54}"/>
              </a:ext>
            </a:extLst>
          </p:cNvPr>
          <p:cNvPicPr>
            <a:picLocks noChangeAspect="1"/>
          </p:cNvPicPr>
          <p:nvPr/>
        </p:nvPicPr>
        <p:blipFill>
          <a:blip r:embed="rId2"/>
          <a:stretch>
            <a:fillRect/>
          </a:stretch>
        </p:blipFill>
        <p:spPr>
          <a:xfrm>
            <a:off x="888013" y="2172831"/>
            <a:ext cx="3558681" cy="3633714"/>
          </a:xfrm>
          <a:prstGeom prst="rect">
            <a:avLst/>
          </a:prstGeom>
        </p:spPr>
      </p:pic>
      <p:pic>
        <p:nvPicPr>
          <p:cNvPr id="5" name="Imagen 4">
            <a:extLst>
              <a:ext uri="{FF2B5EF4-FFF2-40B4-BE49-F238E27FC236}">
                <a16:creationId xmlns:a16="http://schemas.microsoft.com/office/drawing/2014/main" id="{0727DE62-809D-476E-9FD0-DBF53425AB04}"/>
              </a:ext>
            </a:extLst>
          </p:cNvPr>
          <p:cNvPicPr>
            <a:picLocks noChangeAspect="1"/>
          </p:cNvPicPr>
          <p:nvPr/>
        </p:nvPicPr>
        <p:blipFill>
          <a:blip r:embed="rId3"/>
          <a:stretch>
            <a:fillRect/>
          </a:stretch>
        </p:blipFill>
        <p:spPr>
          <a:xfrm>
            <a:off x="5348793" y="2172831"/>
            <a:ext cx="5948383" cy="3633714"/>
          </a:xfrm>
          <a:prstGeom prst="rect">
            <a:avLst/>
          </a:prstGeom>
        </p:spPr>
      </p:pic>
      <p:sp>
        <p:nvSpPr>
          <p:cNvPr id="6" name="CuadroTexto 5">
            <a:extLst>
              <a:ext uri="{FF2B5EF4-FFF2-40B4-BE49-F238E27FC236}">
                <a16:creationId xmlns:a16="http://schemas.microsoft.com/office/drawing/2014/main" id="{A394B23E-D977-4501-B157-A2CF05B06615}"/>
              </a:ext>
            </a:extLst>
          </p:cNvPr>
          <p:cNvSpPr txBox="1"/>
          <p:nvPr/>
        </p:nvSpPr>
        <p:spPr>
          <a:xfrm>
            <a:off x="1438242" y="5913509"/>
            <a:ext cx="2825939" cy="369332"/>
          </a:xfrm>
          <a:prstGeom prst="rect">
            <a:avLst/>
          </a:prstGeom>
          <a:noFill/>
        </p:spPr>
        <p:txBody>
          <a:bodyPr wrap="square" rtlCol="0">
            <a:spAutoFit/>
          </a:bodyPr>
          <a:lstStyle/>
          <a:p>
            <a:pPr algn="ctr"/>
            <a:r>
              <a:rPr lang="es-ES" dirty="0"/>
              <a:t>Ejemplo de submodelo</a:t>
            </a:r>
          </a:p>
        </p:txBody>
      </p:sp>
      <p:sp>
        <p:nvSpPr>
          <p:cNvPr id="7" name="CuadroTexto 6">
            <a:extLst>
              <a:ext uri="{FF2B5EF4-FFF2-40B4-BE49-F238E27FC236}">
                <a16:creationId xmlns:a16="http://schemas.microsoft.com/office/drawing/2014/main" id="{2D3CB881-8CB6-4311-BF5F-D3958156DEE3}"/>
              </a:ext>
            </a:extLst>
          </p:cNvPr>
          <p:cNvSpPr txBox="1"/>
          <p:nvPr/>
        </p:nvSpPr>
        <p:spPr>
          <a:xfrm>
            <a:off x="6653038" y="5913509"/>
            <a:ext cx="2825939" cy="369332"/>
          </a:xfrm>
          <a:prstGeom prst="rect">
            <a:avLst/>
          </a:prstGeom>
          <a:noFill/>
        </p:spPr>
        <p:txBody>
          <a:bodyPr wrap="square" rtlCol="0">
            <a:spAutoFit/>
          </a:bodyPr>
          <a:lstStyle/>
          <a:p>
            <a:pPr algn="ctr"/>
            <a:r>
              <a:rPr lang="es-ES" dirty="0"/>
              <a:t>Ejemplo de BASE</a:t>
            </a:r>
          </a:p>
        </p:txBody>
      </p:sp>
    </p:spTree>
    <p:extLst>
      <p:ext uri="{BB962C8B-B14F-4D97-AF65-F5344CB8AC3E}">
        <p14:creationId xmlns:p14="http://schemas.microsoft.com/office/powerpoint/2010/main" val="258802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9571A-519A-4843-BEE6-D01E743231FF}"/>
              </a:ext>
            </a:extLst>
          </p:cNvPr>
          <p:cNvSpPr>
            <a:spLocks noGrp="1"/>
          </p:cNvSpPr>
          <p:nvPr>
            <p:ph type="title"/>
          </p:nvPr>
        </p:nvSpPr>
        <p:spPr/>
        <p:txBody>
          <a:bodyPr/>
          <a:lstStyle/>
          <a:p>
            <a:r>
              <a:rPr lang="es-ES" dirty="0"/>
              <a:t>Aplicación Cliente 4. FUNCIONES 1</a:t>
            </a:r>
          </a:p>
        </p:txBody>
      </p:sp>
      <p:sp>
        <p:nvSpPr>
          <p:cNvPr id="3" name="Marcador de contenido 2">
            <a:extLst>
              <a:ext uri="{FF2B5EF4-FFF2-40B4-BE49-F238E27FC236}">
                <a16:creationId xmlns:a16="http://schemas.microsoft.com/office/drawing/2014/main" id="{13FC0603-35ED-4192-B686-A2F9F80F843B}"/>
              </a:ext>
            </a:extLst>
          </p:cNvPr>
          <p:cNvSpPr>
            <a:spLocks noGrp="1"/>
          </p:cNvSpPr>
          <p:nvPr>
            <p:ph idx="1"/>
          </p:nvPr>
        </p:nvSpPr>
        <p:spPr/>
        <p:txBody>
          <a:bodyPr>
            <a:normAutofit/>
          </a:bodyPr>
          <a:lstStyle/>
          <a:p>
            <a:r>
              <a:rPr lang="es-ES" dirty="0"/>
              <a:t>Inicio: Definición de variables globales a utilizar e inicialización de las mismas.</a:t>
            </a:r>
          </a:p>
          <a:p>
            <a:r>
              <a:rPr lang="es-ES" dirty="0"/>
              <a:t>Mover el </a:t>
            </a:r>
            <a:r>
              <a:rPr lang="es-ES" dirty="0" err="1"/>
              <a:t>raton</a:t>
            </a:r>
            <a:r>
              <a:rPr lang="es-ES" dirty="0"/>
              <a:t>: </a:t>
            </a:r>
            <a:r>
              <a:rPr lang="es-ES" dirty="0" err="1"/>
              <a:t>Deteccion</a:t>
            </a:r>
            <a:r>
              <a:rPr lang="es-ES" dirty="0"/>
              <a:t> de habitación al pasar el ratón por encima. Cambia el color y guarda copia de los materiales originales.</a:t>
            </a:r>
          </a:p>
          <a:p>
            <a:r>
              <a:rPr lang="es-ES" dirty="0"/>
              <a:t>Animación: Función de </a:t>
            </a:r>
            <a:r>
              <a:rPr lang="es-ES" dirty="0" err="1"/>
              <a:t>callback</a:t>
            </a:r>
            <a:r>
              <a:rPr lang="es-ES" dirty="0"/>
              <a:t> que </a:t>
            </a:r>
            <a:r>
              <a:rPr lang="es-ES" dirty="0" err="1"/>
              <a:t>renderiza</a:t>
            </a:r>
            <a:r>
              <a:rPr lang="es-ES" dirty="0"/>
              <a:t> la escena.</a:t>
            </a:r>
          </a:p>
          <a:p>
            <a:r>
              <a:rPr lang="es-ES" dirty="0"/>
              <a:t>Eliminar y mostrar piso</a:t>
            </a:r>
          </a:p>
          <a:p>
            <a:r>
              <a:rPr lang="es-ES" dirty="0"/>
              <a:t>Función click: Para seleccionar una habitación y que además esta no sea BASE</a:t>
            </a:r>
          </a:p>
          <a:p>
            <a:r>
              <a:rPr lang="es-ES" dirty="0"/>
              <a:t>Obtener datos: Obtener las últimas lecturas de todos los sensores asociados a una habitación. Luego llama a otra función para mostrarlos en la interfaz.</a:t>
            </a:r>
          </a:p>
          <a:p>
            <a:r>
              <a:rPr lang="es-ES" dirty="0"/>
              <a:t>Obtener temperaturas y obtener humedades: Pregunta al servidor y este devuelve todas las habitaciones que contienen dichos sensores, y el color que deberían tener.</a:t>
            </a:r>
          </a:p>
        </p:txBody>
      </p:sp>
    </p:spTree>
    <p:extLst>
      <p:ext uri="{BB962C8B-B14F-4D97-AF65-F5344CB8AC3E}">
        <p14:creationId xmlns:p14="http://schemas.microsoft.com/office/powerpoint/2010/main" val="390290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9571A-519A-4843-BEE6-D01E743231FF}"/>
              </a:ext>
            </a:extLst>
          </p:cNvPr>
          <p:cNvSpPr>
            <a:spLocks noGrp="1"/>
          </p:cNvSpPr>
          <p:nvPr>
            <p:ph type="title"/>
          </p:nvPr>
        </p:nvSpPr>
        <p:spPr/>
        <p:txBody>
          <a:bodyPr/>
          <a:lstStyle/>
          <a:p>
            <a:r>
              <a:rPr lang="es-ES" dirty="0"/>
              <a:t>Aplicación Cliente 4. FUNCIONES 2</a:t>
            </a:r>
          </a:p>
        </p:txBody>
      </p:sp>
      <p:sp>
        <p:nvSpPr>
          <p:cNvPr id="3" name="Marcador de contenido 2">
            <a:extLst>
              <a:ext uri="{FF2B5EF4-FFF2-40B4-BE49-F238E27FC236}">
                <a16:creationId xmlns:a16="http://schemas.microsoft.com/office/drawing/2014/main" id="{13FC0603-35ED-4192-B686-A2F9F80F843B}"/>
              </a:ext>
            </a:extLst>
          </p:cNvPr>
          <p:cNvSpPr>
            <a:spLocks noGrp="1"/>
          </p:cNvSpPr>
          <p:nvPr>
            <p:ph idx="1"/>
          </p:nvPr>
        </p:nvSpPr>
        <p:spPr/>
        <p:txBody>
          <a:bodyPr>
            <a:normAutofit/>
          </a:bodyPr>
          <a:lstStyle/>
          <a:p>
            <a:r>
              <a:rPr lang="es-ES" dirty="0"/>
              <a:t>Cambio de colores, ya sea realizando un backup de los materiales originales o no.</a:t>
            </a:r>
          </a:p>
          <a:p>
            <a:r>
              <a:rPr lang="es-ES" dirty="0"/>
              <a:t>Restaurar los materiales originales</a:t>
            </a:r>
          </a:p>
          <a:p>
            <a:r>
              <a:rPr lang="es-ES" dirty="0"/>
              <a:t>Activación y desactivación de los botones-filtro</a:t>
            </a:r>
          </a:p>
          <a:p>
            <a:r>
              <a:rPr lang="es-ES" dirty="0"/>
              <a:t>Actualización en tiempo real: Se ejecuta de forma periódica para obtener los últimos valores de temperatura y humedad.</a:t>
            </a:r>
          </a:p>
          <a:p>
            <a:r>
              <a:rPr lang="es-ES" dirty="0"/>
              <a:t>Activación y desactivación de target: Para que los cambios del colores no interfieran mientras se maneja el modelo</a:t>
            </a:r>
          </a:p>
          <a:p>
            <a:r>
              <a:rPr lang="es-ES" dirty="0"/>
              <a:t>Otras funciones para manejo de interfaz, botones, etc.</a:t>
            </a:r>
          </a:p>
        </p:txBody>
      </p:sp>
    </p:spTree>
    <p:extLst>
      <p:ext uri="{BB962C8B-B14F-4D97-AF65-F5344CB8AC3E}">
        <p14:creationId xmlns:p14="http://schemas.microsoft.com/office/powerpoint/2010/main" val="2416775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290</TotalTime>
  <Words>1060</Words>
  <Application>Microsoft Office PowerPoint</Application>
  <PresentationFormat>Panorámica</PresentationFormat>
  <Paragraphs>146</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Times New Roman</vt:lpstr>
      <vt:lpstr>Celestial</vt:lpstr>
      <vt:lpstr>SmartPoligraph</vt:lpstr>
      <vt:lpstr>Descripción del problema</vt:lpstr>
      <vt:lpstr>TECNOLOGÍAS EMPLEADAS</vt:lpstr>
      <vt:lpstr>arquitectura</vt:lpstr>
      <vt:lpstr>Aplicación cliente 1</vt:lpstr>
      <vt:lpstr>Aplicación cliente 2. Modelo 3d</vt:lpstr>
      <vt:lpstr>Aplicación cliente 3. submodelos</vt:lpstr>
      <vt:lpstr>Aplicación Cliente 4. FUNCIONES 1</vt:lpstr>
      <vt:lpstr>Aplicación Cliente 4. FUNCIONES 2</vt:lpstr>
      <vt:lpstr>Colores en tiempo real</vt:lpstr>
      <vt:lpstr>Aplicación servidor 1</vt:lpstr>
      <vt:lpstr>Aplicación Servidor 2. Inicio</vt:lpstr>
      <vt:lpstr>Aplicación servidor 3. Formateo de datos</vt:lpstr>
      <vt:lpstr>Aplicación servidor 4. funciones</vt:lpstr>
      <vt:lpstr>Conversor de Ficheros</vt:lpstr>
      <vt:lpstr>Conclusiones 1</vt:lpstr>
      <vt:lpstr>Conclusiones 2</vt:lpstr>
      <vt:lpstr>Posibles ampliaciones 1</vt:lpstr>
      <vt:lpstr>Posibles Ampliaciones 2</vt:lpstr>
      <vt:lpstr>Puesta en marcha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SmartPoligraph</dc:title>
  <dc:creator>Jose</dc:creator>
  <cp:lastModifiedBy>Jose</cp:lastModifiedBy>
  <cp:revision>32</cp:revision>
  <dcterms:created xsi:type="dcterms:W3CDTF">2017-09-13T02:37:21Z</dcterms:created>
  <dcterms:modified xsi:type="dcterms:W3CDTF">2017-09-14T04:13:38Z</dcterms:modified>
</cp:coreProperties>
</file>