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96243-5987-4F1E-AA62-F04CF41A166C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387A-BBA9-4872-875F-EC74DA2A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5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5" tIns="0" rIns="19045" bIns="0" anchor="b"/>
          <a:lstStyle>
            <a:lvl1pPr defTabSz="963613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3613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3613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3613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3613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/>
            <a:fld id="{CB66162B-1970-4013-830A-940F5836F612}" type="slidenum">
              <a:rPr lang="en-US" altLang="zh-CN" sz="1000" b="0" i="1">
                <a:solidFill>
                  <a:schemeClr val="tx1"/>
                </a:solidFill>
              </a:rPr>
              <a:pPr algn="r"/>
              <a:t>1</a:t>
            </a:fld>
            <a:endParaRPr lang="en-US" altLang="zh-CN" sz="10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323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def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get_prime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graph,ii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):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all_paths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=[]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for u in range(0,len(graph)):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paths=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find_all_paths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graph,u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all_paths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+=paths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length=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len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all_paths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all_paths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sorted(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all_paths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, reverse=False, key=lambda a: 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len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(a),a</a:t>
            </a:r>
            <a:r>
              <a:rPr lang="en-US" altLang="zh-CN" sz="1600" b="0" dirty="0" smtClean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))</a:t>
            </a:r>
            <a:endParaRPr lang="en-US" altLang="zh-CN" sz="1600" b="0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primepath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findprime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all_paths</a:t>
            </a:r>
            <a:r>
              <a:rPr lang="en-US" altLang="zh-CN" sz="1600" b="0" dirty="0" smtClean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</a:t>
            </a:r>
            <a:endParaRPr lang="en-US" altLang="zh-CN" sz="1600" b="0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p_len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len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primepath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ans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='answer'+'%d'%ii+'.</a:t>
            </a:r>
            <a:r>
              <a:rPr lang="en-US" altLang="zh-CN" sz="1600" b="0" dirty="0" smtClean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txt'</a:t>
            </a:r>
            <a:endParaRPr lang="en-US" altLang="zh-CN" sz="1600" b="0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fp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=open(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ans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,'w')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fp.write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str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p_len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))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for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in range(0,p_len):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fp.write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('\n'+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str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primepath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[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]))</a:t>
            </a:r>
          </a:p>
          <a:p>
            <a:pPr>
              <a:lnSpc>
                <a:spcPct val="85000"/>
              </a:lnSpc>
            </a:pP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fp.write</a:t>
            </a:r>
            <a:r>
              <a:rPr lang="en-US" altLang="zh-CN" sz="1600" b="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('\n')   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u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678613" y="3044827"/>
            <a:ext cx="2465387" cy="842963"/>
            <a:chOff x="4207" y="1918"/>
            <a:chExt cx="1553" cy="531"/>
          </a:xfrm>
        </p:grpSpPr>
        <p:sp>
          <p:nvSpPr>
            <p:cNvPr id="25680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FF3300"/>
                  </a:solidFill>
                  <a:ea typeface="宋体" pitchFamily="2" charset="-122"/>
                </a:rPr>
                <a:t>Not in</a:t>
              </a:r>
              <a:endParaRPr lang="en-US" altLang="zh-CN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25681" name="Text Box 63"/>
            <p:cNvSpPr txBox="1">
              <a:spLocks noChangeArrowheads="1"/>
            </p:cNvSpPr>
            <p:nvPr/>
          </p:nvSpPr>
          <p:spPr bwMode="auto">
            <a:xfrm>
              <a:off x="4207" y="2280"/>
              <a:ext cx="91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0" dirty="0" smtClean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u in range</a:t>
              </a:r>
              <a:endParaRPr lang="en-US" altLang="zh-CN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526324" y="3971925"/>
            <a:ext cx="7443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  <a:ea typeface="宋体" pitchFamily="2" charset="-122"/>
              </a:rPr>
              <a:t>u++</a:t>
            </a:r>
            <a:endParaRPr lang="en-US" altLang="zh-CN" sz="1800" dirty="0">
              <a:solidFill>
                <a:srgbClr val="FF3300"/>
              </a:solidFill>
              <a:ea typeface="宋体" pitchFamily="2" charset="-122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30"/>
            <a:ext cx="2062162" cy="488951"/>
            <a:chOff x="4461" y="3422"/>
            <a:chExt cx="1299" cy="308"/>
          </a:xfrm>
        </p:grpSpPr>
        <p:sp>
          <p:nvSpPr>
            <p:cNvPr id="25678" name="Text Box 66"/>
            <p:cNvSpPr txBox="1">
              <a:spLocks noChangeArrowheads="1"/>
            </p:cNvSpPr>
            <p:nvPr/>
          </p:nvSpPr>
          <p:spPr bwMode="auto">
            <a:xfrm>
              <a:off x="4556" y="3575"/>
              <a:ext cx="120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0" dirty="0" err="1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i</a:t>
              </a:r>
              <a:r>
                <a:rPr lang="en-US" altLang="zh-CN" b="0" dirty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 </a:t>
              </a:r>
              <a:r>
                <a:rPr lang="en-US" altLang="zh-CN" b="0" dirty="0" smtClean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not in </a:t>
              </a:r>
              <a:r>
                <a:rPr lang="en-US" altLang="zh-CN" b="0" dirty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range</a:t>
              </a:r>
              <a:endParaRPr lang="en-US" altLang="zh-CN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25679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0" dirty="0" err="1" smtClean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i</a:t>
              </a:r>
              <a:r>
                <a:rPr lang="en-US" altLang="zh-CN" b="0" dirty="0" smtClean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 </a:t>
              </a:r>
              <a:r>
                <a:rPr lang="en-US" altLang="zh-CN" b="0" dirty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in </a:t>
              </a:r>
              <a:r>
                <a:rPr lang="en-US" altLang="zh-CN" b="0" dirty="0" smtClean="0">
                  <a:solidFill>
                    <a:srgbClr val="FF0000"/>
                  </a:solidFill>
                  <a:latin typeface="Helvetica" charset="0"/>
                  <a:ea typeface="宋体" pitchFamily="2" charset="-122"/>
                </a:rPr>
                <a:t>range</a:t>
              </a:r>
              <a:endParaRPr lang="en-US" altLang="zh-CN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134350" y="4414838"/>
            <a:ext cx="784225" cy="2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 err="1" smtClean="0">
                <a:solidFill>
                  <a:srgbClr val="FF3300"/>
                </a:solidFill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=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 rot="151970">
            <a:off x="890301" y="1092331"/>
            <a:ext cx="5927901" cy="297657"/>
            <a:chOff x="16" y="720"/>
            <a:chExt cx="4404" cy="637"/>
          </a:xfrm>
        </p:grpSpPr>
        <p:sp>
          <p:nvSpPr>
            <p:cNvPr id="25676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25677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108825" y="785813"/>
            <a:ext cx="555625" cy="777875"/>
            <a:chOff x="4478" y="495"/>
            <a:chExt cx="350" cy="490"/>
          </a:xfrm>
        </p:grpSpPr>
        <p:grpSp>
          <p:nvGrpSpPr>
            <p:cNvPr id="25670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5672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73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schemeClr val="tx1"/>
                    </a:solidFill>
                    <a:ea typeface="宋体" pitchFamily="2" charset="-122"/>
                  </a:rPr>
                  <a:t>0</a:t>
                </a:r>
                <a:endParaRPr lang="en-US" altLang="zh-CN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5671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08825" y="1573213"/>
            <a:ext cx="555625" cy="947737"/>
            <a:chOff x="4478" y="991"/>
            <a:chExt cx="350" cy="597"/>
          </a:xfrm>
        </p:grpSpPr>
        <p:grpSp>
          <p:nvGrpSpPr>
            <p:cNvPr id="25666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5668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69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schemeClr val="tx1"/>
                    </a:solidFill>
                    <a:ea typeface="宋体" pitchFamily="2" charset="-122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cxnSp>
          <p:nvCxnSpPr>
            <p:cNvPr id="25667" name="AutoShape 48"/>
            <p:cNvCxnSpPr>
              <a:cxnSpLocks noChangeShapeType="1"/>
              <a:stCxn id="25672" idx="4"/>
              <a:endCxn id="25668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108825" y="2530475"/>
            <a:ext cx="555625" cy="949325"/>
            <a:chOff x="4478" y="1594"/>
            <a:chExt cx="350" cy="598"/>
          </a:xfrm>
        </p:grpSpPr>
        <p:grpSp>
          <p:nvGrpSpPr>
            <p:cNvPr id="25662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5664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65" name="Text Box 2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schemeClr val="tx1"/>
                    </a:solidFill>
                    <a:ea typeface="宋体" pitchFamily="2" charset="-122"/>
                  </a:rPr>
                  <a:t>2</a:t>
                </a:r>
                <a:endParaRPr lang="en-US" altLang="zh-CN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cxnSp>
          <p:nvCxnSpPr>
            <p:cNvPr id="25663" name="AutoShape 49"/>
            <p:cNvCxnSpPr>
              <a:cxnSpLocks noChangeShapeType="1"/>
              <a:stCxn id="25668" idx="4"/>
              <a:endCxn id="25664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673975" y="3244850"/>
            <a:ext cx="804863" cy="1190625"/>
            <a:chOff x="4834" y="2044"/>
            <a:chExt cx="507" cy="750"/>
          </a:xfrm>
        </p:grpSpPr>
        <p:grpSp>
          <p:nvGrpSpPr>
            <p:cNvPr id="25658" name="Group 37"/>
            <p:cNvGrpSpPr>
              <a:grpSpLocks/>
            </p:cNvGrpSpPr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</p:grpSpPr>
          <p:sp>
            <p:nvSpPr>
              <p:cNvPr id="25660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61" name="Text Box 3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schemeClr val="tx1"/>
                    </a:solidFill>
                    <a:ea typeface="宋体" pitchFamily="2" charset="-122"/>
                  </a:rPr>
                  <a:t>4</a:t>
                </a:r>
                <a:endParaRPr lang="en-US" altLang="zh-CN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cxnSp>
          <p:nvCxnSpPr>
            <p:cNvPr id="25659" name="AutoShape 52"/>
            <p:cNvCxnSpPr>
              <a:cxnSpLocks noChangeShapeType="1"/>
              <a:stCxn id="25664" idx="6"/>
              <a:endCxn id="25660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94425" y="3244850"/>
            <a:ext cx="995363" cy="935038"/>
            <a:chOff x="3902" y="2044"/>
            <a:chExt cx="627" cy="589"/>
          </a:xfrm>
        </p:grpSpPr>
        <p:grpSp>
          <p:nvGrpSpPr>
            <p:cNvPr id="25653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565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57" name="Text Box 26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schemeClr val="tx1"/>
                    </a:solidFill>
                    <a:ea typeface="宋体" pitchFamily="2" charset="-122"/>
                  </a:rPr>
                  <a:t>3</a:t>
                </a:r>
              </a:p>
            </p:txBody>
          </p:sp>
        </p:grpSp>
        <p:cxnSp>
          <p:nvCxnSpPr>
            <p:cNvPr id="25654" name="AutoShape 50"/>
            <p:cNvCxnSpPr>
              <a:cxnSpLocks noChangeShapeType="1"/>
              <a:stCxn id="25664" idx="3"/>
              <a:endCxn id="25656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AutoShape 53"/>
            <p:cNvCxnSpPr>
              <a:cxnSpLocks noChangeShapeType="1"/>
              <a:stCxn id="25656" idx="2"/>
              <a:endCxn id="25664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23213" y="4445000"/>
            <a:ext cx="555625" cy="950913"/>
            <a:chOff x="4991" y="2800"/>
            <a:chExt cx="350" cy="599"/>
          </a:xfrm>
        </p:grpSpPr>
        <p:grpSp>
          <p:nvGrpSpPr>
            <p:cNvPr id="2564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565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52" name="Text Box 4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schemeClr val="tx1"/>
                    </a:solidFill>
                    <a:ea typeface="宋体" pitchFamily="2" charset="-122"/>
                  </a:rPr>
                  <a:t>5</a:t>
                </a:r>
              </a:p>
            </p:txBody>
          </p:sp>
        </p:grpSp>
        <p:cxnSp>
          <p:nvCxnSpPr>
            <p:cNvPr id="25650" name="AutoShape 54"/>
            <p:cNvCxnSpPr>
              <a:cxnSpLocks noChangeShapeType="1"/>
              <a:stCxn id="25660" idx="4"/>
              <a:endCxn id="25651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8480425" y="5243513"/>
            <a:ext cx="571500" cy="1184275"/>
            <a:chOff x="5347" y="3251"/>
            <a:chExt cx="360" cy="746"/>
          </a:xfrm>
        </p:grpSpPr>
        <p:grpSp>
          <p:nvGrpSpPr>
            <p:cNvPr id="25645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564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4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schemeClr val="tx1"/>
                    </a:solidFill>
                    <a:ea typeface="宋体" pitchFamily="2" charset="-122"/>
                  </a:rPr>
                  <a:t>7</a:t>
                </a:r>
                <a:endParaRPr lang="en-US" altLang="zh-CN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cxnSp>
          <p:nvCxnSpPr>
            <p:cNvPr id="25646" name="AutoShape 55"/>
            <p:cNvCxnSpPr>
              <a:cxnSpLocks noChangeShapeType="1"/>
              <a:stCxn id="25651" idx="6"/>
              <a:endCxn id="25647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7100888" y="5160963"/>
            <a:ext cx="903287" cy="1193800"/>
            <a:chOff x="4473" y="3251"/>
            <a:chExt cx="569" cy="752"/>
          </a:xfrm>
        </p:grpSpPr>
        <p:grpSp>
          <p:nvGrpSpPr>
            <p:cNvPr id="25640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564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zh-CN">
                  <a:ea typeface="宋体" pitchFamily="2" charset="-122"/>
                </a:endParaRPr>
              </a:p>
            </p:txBody>
          </p:sp>
          <p:sp>
            <p:nvSpPr>
              <p:cNvPr id="25644" name="Text Box 45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schemeClr val="tx1"/>
                    </a:solidFill>
                    <a:ea typeface="宋体" pitchFamily="2" charset="-122"/>
                  </a:rPr>
                  <a:t>6</a:t>
                </a:r>
                <a:endParaRPr lang="en-US" altLang="zh-CN" dirty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cxnSp>
          <p:nvCxnSpPr>
            <p:cNvPr id="25641" name="AutoShape 56"/>
            <p:cNvCxnSpPr>
              <a:cxnSpLocks noChangeShapeType="1"/>
              <a:stCxn id="25651" idx="3"/>
              <a:endCxn id="25643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2" name="AutoShape 57"/>
            <p:cNvCxnSpPr>
              <a:cxnSpLocks noChangeShapeType="1"/>
              <a:stCxn id="25643" idx="2"/>
              <a:endCxn id="25651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1746273" y="1407467"/>
            <a:ext cx="4337896" cy="2385070"/>
            <a:chOff x="165" y="1555"/>
            <a:chExt cx="3244" cy="967"/>
          </a:xfrm>
        </p:grpSpPr>
        <p:sp>
          <p:nvSpPr>
            <p:cNvPr id="25638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25639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1869" cy="8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166812" y="1928021"/>
            <a:ext cx="7034213" cy="2016917"/>
            <a:chOff x="12" y="1859"/>
            <a:chExt cx="4967" cy="781"/>
          </a:xfrm>
        </p:grpSpPr>
        <p:sp>
          <p:nvSpPr>
            <p:cNvPr id="25636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25637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9633" y="3521375"/>
            <a:ext cx="5822205" cy="2671463"/>
            <a:chOff x="1259633" y="3521375"/>
            <a:chExt cx="5822205" cy="2671463"/>
          </a:xfrm>
        </p:grpSpPr>
        <p:sp>
          <p:nvSpPr>
            <p:cNvPr id="25632" name="Oval 76"/>
            <p:cNvSpPr>
              <a:spLocks noChangeArrowheads="1"/>
            </p:cNvSpPr>
            <p:nvPr/>
          </p:nvSpPr>
          <p:spPr bwMode="auto">
            <a:xfrm>
              <a:off x="1259633" y="3521375"/>
              <a:ext cx="3574918" cy="33165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25633" name="Line 77"/>
            <p:cNvSpPr>
              <a:spLocks noChangeShapeType="1"/>
            </p:cNvSpPr>
            <p:nvPr/>
          </p:nvSpPr>
          <p:spPr bwMode="auto">
            <a:xfrm>
              <a:off x="4834551" y="3746501"/>
              <a:ext cx="2247287" cy="24463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28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2DBE0CF-8F82-41EC-AAFC-9A832C0A4056}" type="slidenum">
              <a:rPr lang="en-US" altLang="zh-CN" sz="900" b="0">
                <a:solidFill>
                  <a:schemeClr val="tx1"/>
                </a:solidFill>
              </a:rPr>
              <a:pPr/>
              <a:t>1</a:t>
            </a:fld>
            <a:endParaRPr lang="en-US" altLang="zh-CN" sz="900" b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24657" y="3800056"/>
            <a:ext cx="7701805" cy="2392783"/>
            <a:chOff x="824657" y="3800056"/>
            <a:chExt cx="7701805" cy="2392783"/>
          </a:xfrm>
        </p:grpSpPr>
        <p:sp>
          <p:nvSpPr>
            <p:cNvPr id="85" name="Oval 76"/>
            <p:cNvSpPr>
              <a:spLocks noChangeArrowheads="1"/>
            </p:cNvSpPr>
            <p:nvPr/>
          </p:nvSpPr>
          <p:spPr bwMode="auto">
            <a:xfrm>
              <a:off x="824657" y="3800056"/>
              <a:ext cx="3574918" cy="33165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86" name="Line 77"/>
            <p:cNvSpPr>
              <a:spLocks noChangeShapeType="1"/>
            </p:cNvSpPr>
            <p:nvPr/>
          </p:nvSpPr>
          <p:spPr bwMode="auto">
            <a:xfrm>
              <a:off x="4399575" y="4025183"/>
              <a:ext cx="4126887" cy="216765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2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PrimePath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10</a:t>
            </a:r>
          </a:p>
          <a:p>
            <a:r>
              <a:rPr lang="en-US" altLang="zh-CN" dirty="0"/>
              <a:t>[2, 3, 2]</a:t>
            </a:r>
          </a:p>
          <a:p>
            <a:r>
              <a:rPr lang="en-US" altLang="zh-CN" dirty="0"/>
              <a:t>[3, 2, 3]</a:t>
            </a:r>
          </a:p>
          <a:p>
            <a:r>
              <a:rPr lang="en-US" altLang="zh-CN" dirty="0"/>
              <a:t>[5, 6, 5]</a:t>
            </a:r>
          </a:p>
          <a:p>
            <a:r>
              <a:rPr lang="en-US" altLang="zh-CN" dirty="0"/>
              <a:t>[6, 5, 6]</a:t>
            </a:r>
          </a:p>
          <a:p>
            <a:r>
              <a:rPr lang="en-US" altLang="zh-CN" dirty="0"/>
              <a:t>[6, 5, 7]</a:t>
            </a:r>
          </a:p>
          <a:p>
            <a:r>
              <a:rPr lang="en-US" altLang="zh-CN" dirty="0"/>
              <a:t>[0, 1, 2, 3]</a:t>
            </a:r>
          </a:p>
          <a:p>
            <a:r>
              <a:rPr lang="en-US" altLang="zh-CN" dirty="0"/>
              <a:t>[3, 2, 4, 5, 6]</a:t>
            </a:r>
          </a:p>
          <a:p>
            <a:r>
              <a:rPr lang="en-US" altLang="zh-CN" dirty="0"/>
              <a:t>[3, 2, 4, 5, 7]</a:t>
            </a:r>
          </a:p>
          <a:p>
            <a:r>
              <a:rPr lang="en-US" altLang="zh-CN" dirty="0"/>
              <a:t>[0, 1, 2, 4, 5, 6]</a:t>
            </a:r>
          </a:p>
          <a:p>
            <a:r>
              <a:rPr lang="en-US" altLang="zh-CN" dirty="0"/>
              <a:t>[0, 1, 2, 4, 5, 7]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5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结点覆盖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[3, 2, 4, 5, 6]</a:t>
            </a:r>
          </a:p>
          <a:p>
            <a:r>
              <a:rPr lang="en-US" altLang="zh-CN" dirty="0"/>
              <a:t>[0, 1, 2, 4, 5, 7]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6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232</Words>
  <Application>Microsoft Office PowerPoint</Application>
  <PresentationFormat>全屏显示(4:3)</PresentationFormat>
  <Paragraphs>48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PrimePath</vt:lpstr>
      <vt:lpstr>结点覆盖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2017-05-17T08:46:42Z</dcterms:created>
  <dcterms:modified xsi:type="dcterms:W3CDTF">2017-05-19T05:23:04Z</dcterms:modified>
</cp:coreProperties>
</file>