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5"/>
  </p:notesMasterIdLst>
  <p:sldIdLst>
    <p:sldId id="256" r:id="rId2"/>
    <p:sldId id="271" r:id="rId3"/>
    <p:sldId id="257" r:id="rId4"/>
    <p:sldId id="272" r:id="rId5"/>
    <p:sldId id="258" r:id="rId6"/>
    <p:sldId id="273" r:id="rId7"/>
    <p:sldId id="259" r:id="rId8"/>
    <p:sldId id="263" r:id="rId9"/>
    <p:sldId id="275" r:id="rId10"/>
    <p:sldId id="261" r:id="rId11"/>
    <p:sldId id="262" r:id="rId12"/>
    <p:sldId id="267"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C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95A17-378C-874B-95AF-D56281F1D806}" type="datetimeFigureOut">
              <a:rPr lang="en-US" smtClean="0"/>
              <a:t>7/6/17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191E5-B4D7-C84C-AF83-A9FE84CFE9EF}" type="slidenum">
              <a:rPr lang="en-US" smtClean="0"/>
              <a:t>‹#›</a:t>
            </a:fld>
            <a:endParaRPr lang="en-US"/>
          </a:p>
        </p:txBody>
      </p:sp>
    </p:spTree>
    <p:extLst>
      <p:ext uri="{BB962C8B-B14F-4D97-AF65-F5344CB8AC3E}">
        <p14:creationId xmlns:p14="http://schemas.microsoft.com/office/powerpoint/2010/main" val="5580273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191E5-B4D7-C84C-AF83-A9FE84CFE9EF}" type="slidenum">
              <a:rPr lang="en-US" smtClean="0"/>
              <a:t>3</a:t>
            </a:fld>
            <a:endParaRPr lang="en-US"/>
          </a:p>
        </p:txBody>
      </p:sp>
    </p:spTree>
    <p:extLst>
      <p:ext uri="{BB962C8B-B14F-4D97-AF65-F5344CB8AC3E}">
        <p14:creationId xmlns:p14="http://schemas.microsoft.com/office/powerpoint/2010/main" val="420971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069C06D-4ED8-42C6-905D-CA84CA1B6CBF}" type="datetime2">
              <a:rPr lang="en-US" smtClean="0"/>
              <a:t>Thursday, July 6, 17</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89C0F2-17E0-497A-9BBE-0C73201AAFE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6EEE0E-EDB0-4D84-86B0-50833DF22902}" type="datetime2">
              <a:rPr lang="en-US" smtClean="0"/>
              <a:t>Thursday, July 6, 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114372C-B5AB-4C39-B273-B99224EB4DD5}" type="datetime2">
              <a:rPr lang="en-US" smtClean="0"/>
              <a:t>Thursday, July 6, 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89C0F2-17E0-497A-9BBE-0C73201AAF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4CB1CAA-32CD-4B55-B92A-B8F0843CACF4}" type="datetime2">
              <a:rPr lang="en-US" smtClean="0"/>
              <a:t>Thursday, July 6, 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89C0F2-17E0-497A-9BBE-0C73201AAFE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AD8CDC4-3D19-4983-B478-82F6B8E5AB66}" type="datetime2">
              <a:rPr lang="en-US" smtClean="0"/>
              <a:t>Thursday, July 6, 17</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4B82477-D5D3-4181-8C11-75D0F2433A87}" type="datetime2">
              <a:rPr lang="en-US" smtClean="0"/>
              <a:t>Thursday, July 6, 17</a:t>
            </a:fld>
            <a:endParaRPr lang="en-US" dirty="0"/>
          </a:p>
        </p:txBody>
      </p:sp>
      <p:sp>
        <p:nvSpPr>
          <p:cNvPr id="10" name="Slide Number Placeholder 9"/>
          <p:cNvSpPr>
            <a:spLocks noGrp="1"/>
          </p:cNvSpPr>
          <p:nvPr>
            <p:ph type="sldNum" sz="quarter" idx="16"/>
          </p:nvPr>
        </p:nvSpPr>
        <p:spPr/>
        <p:txBody>
          <a:bodyPr rtlCol="0"/>
          <a:lstStyle/>
          <a:p>
            <a:fld id="{1789C0F2-17E0-497A-9BBE-0C73201AAFE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13E253B-1893-4367-8BAE-DF4BC10DC578}" type="datetime2">
              <a:rPr lang="en-US" smtClean="0"/>
              <a:t>Thursday, July 6, 17</a:t>
            </a:fld>
            <a:endParaRPr lang="en-US" dirty="0"/>
          </a:p>
        </p:txBody>
      </p:sp>
      <p:sp>
        <p:nvSpPr>
          <p:cNvPr id="12" name="Slide Number Placeholder 11"/>
          <p:cNvSpPr>
            <a:spLocks noGrp="1"/>
          </p:cNvSpPr>
          <p:nvPr>
            <p:ph type="sldNum" sz="quarter" idx="16"/>
          </p:nvPr>
        </p:nvSpPr>
        <p:spPr/>
        <p:txBody>
          <a:bodyPr rtlCol="0"/>
          <a:lstStyle/>
          <a:p>
            <a:fld id="{1789C0F2-17E0-497A-9BBE-0C73201AAFE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62300D-25B3-4603-86C9-4CB776489F00}" type="datetime2">
              <a:rPr lang="en-US" smtClean="0"/>
              <a:t>Thursday, July 6, 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89C0F2-17E0-497A-9BBE-0C73201AAFE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t>Thursday, July 6, 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89C0F2-17E0-497A-9BBE-0C73201AAFE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182DC50-D5DB-4F94-B367-9876CD2C4012}" type="datetime2">
              <a:rPr lang="en-US" smtClean="0"/>
              <a:t>Thursday, July 6, 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89C0F2-17E0-497A-9BBE-0C73201AAFE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92EB412-E790-42EA-81FE-2925D3A43D91}" type="datetime2">
              <a:rPr lang="en-US" smtClean="0"/>
              <a:t>Thursday, July 6, 17</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B385921-A91A-409C-921C-0E0EC1E750EC}" type="datetime2">
              <a:rPr lang="en-US" smtClean="0"/>
              <a:t>Thursday, July 6, 17</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89C0F2-17E0-497A-9BBE-0C73201AAFE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Intracranial EEG Reconstruction Electrode </a:t>
            </a:r>
            <a:r>
              <a:rPr lang="en-US" dirty="0" smtClean="0"/>
              <a:t>Labeling</a:t>
            </a:r>
            <a:endParaRPr lang="en-US" dirty="0"/>
          </a:p>
        </p:txBody>
      </p:sp>
      <p:sp>
        <p:nvSpPr>
          <p:cNvPr id="3" name="Subtitle 2"/>
          <p:cNvSpPr>
            <a:spLocks noGrp="1"/>
          </p:cNvSpPr>
          <p:nvPr>
            <p:ph type="subTitle" idx="1"/>
          </p:nvPr>
        </p:nvSpPr>
        <p:spPr/>
        <p:txBody>
          <a:bodyPr/>
          <a:lstStyle/>
          <a:p>
            <a:r>
              <a:rPr lang="en-US" dirty="0" smtClean="0"/>
              <a:t>Draft version 1.0, 06/30/17</a:t>
            </a:r>
            <a:endParaRPr lang="en-US" dirty="0"/>
          </a:p>
        </p:txBody>
      </p:sp>
    </p:spTree>
    <p:extLst>
      <p:ext uri="{BB962C8B-B14F-4D97-AF65-F5344CB8AC3E}">
        <p14:creationId xmlns:p14="http://schemas.microsoft.com/office/powerpoint/2010/main" val="327310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Labeling Contacts</a:t>
            </a:r>
            <a:endParaRPr lang="en-US" dirty="0"/>
          </a:p>
        </p:txBody>
      </p:sp>
      <p:pic>
        <p:nvPicPr>
          <p:cNvPr id="4" name="Content Placeholder 3" descr="Screen Shot 2017-06-30 at 11.40.23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806" t="3411" r="709" b="944"/>
          <a:stretch/>
        </p:blipFill>
        <p:spPr>
          <a:xfrm>
            <a:off x="678356" y="1672346"/>
            <a:ext cx="8029840" cy="4466818"/>
          </a:xfrm>
        </p:spPr>
      </p:pic>
      <p:sp>
        <p:nvSpPr>
          <p:cNvPr id="5" name="TextBox 4"/>
          <p:cNvSpPr txBox="1"/>
          <p:nvPr/>
        </p:nvSpPr>
        <p:spPr>
          <a:xfrm>
            <a:off x="612648" y="6076060"/>
            <a:ext cx="8153400" cy="830997"/>
          </a:xfrm>
          <a:prstGeom prst="rect">
            <a:avLst/>
          </a:prstGeom>
          <a:noFill/>
        </p:spPr>
        <p:txBody>
          <a:bodyPr wrap="square" rtlCol="0">
            <a:spAutoFit/>
          </a:bodyPr>
          <a:lstStyle/>
          <a:p>
            <a:pPr marL="457200" indent="-457200">
              <a:buFont typeface="+mj-lt"/>
              <a:buAutoNum type="arabicPeriod" startAt="10"/>
            </a:pPr>
            <a:r>
              <a:rPr lang="en-US" sz="1600" dirty="0" smtClean="0"/>
              <a:t>Select the electrode you’d like to label from the dropdown menu</a:t>
            </a:r>
          </a:p>
          <a:p>
            <a:pPr marL="457200" indent="-457200">
              <a:buFont typeface="+mj-lt"/>
              <a:buAutoNum type="arabicPeriod" startAt="10"/>
            </a:pPr>
            <a:r>
              <a:rPr lang="en-US" sz="1600" dirty="0" smtClean="0"/>
              <a:t>Click on contact 1 of that electrode in the image</a:t>
            </a:r>
          </a:p>
          <a:p>
            <a:pPr marL="457200" indent="-457200">
              <a:buFont typeface="+mj-lt"/>
              <a:buAutoNum type="arabicPeriod" startAt="10"/>
            </a:pPr>
            <a:r>
              <a:rPr lang="en-US" sz="1600" dirty="0" smtClean="0"/>
              <a:t>Click Submit.</a:t>
            </a:r>
          </a:p>
        </p:txBody>
      </p:sp>
      <p:sp>
        <p:nvSpPr>
          <p:cNvPr id="6" name="Donut 5"/>
          <p:cNvSpPr/>
          <p:nvPr/>
        </p:nvSpPr>
        <p:spPr>
          <a:xfrm>
            <a:off x="853773" y="1600172"/>
            <a:ext cx="526604" cy="498150"/>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2875596" y="3874559"/>
            <a:ext cx="526604" cy="498150"/>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702086" y="2226669"/>
            <a:ext cx="1411863" cy="171411"/>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Donut 8"/>
          <p:cNvSpPr/>
          <p:nvPr/>
        </p:nvSpPr>
        <p:spPr>
          <a:xfrm>
            <a:off x="1308915" y="1672346"/>
            <a:ext cx="300209" cy="299760"/>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861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Labeled Contacts</a:t>
            </a:r>
            <a:endParaRPr lang="en-US" dirty="0"/>
          </a:p>
        </p:txBody>
      </p:sp>
      <p:pic>
        <p:nvPicPr>
          <p:cNvPr id="4" name="Content Placeholder 3" descr="Screen Shot 2017-06-30 at 11.40.41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000" t="3272" r="805" b="1723"/>
          <a:stretch/>
        </p:blipFill>
        <p:spPr>
          <a:xfrm>
            <a:off x="694132" y="1672346"/>
            <a:ext cx="8006176" cy="4423654"/>
          </a:xfrm>
        </p:spPr>
      </p:pic>
      <p:sp>
        <p:nvSpPr>
          <p:cNvPr id="5" name="Donut 4"/>
          <p:cNvSpPr/>
          <p:nvPr/>
        </p:nvSpPr>
        <p:spPr>
          <a:xfrm>
            <a:off x="2875596" y="3874559"/>
            <a:ext cx="526604" cy="498150"/>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Donut 5"/>
          <p:cNvSpPr/>
          <p:nvPr/>
        </p:nvSpPr>
        <p:spPr>
          <a:xfrm>
            <a:off x="649284" y="2471210"/>
            <a:ext cx="1411863" cy="171411"/>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1261587" y="1664458"/>
            <a:ext cx="300209" cy="299760"/>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12648" y="6047589"/>
            <a:ext cx="8153400" cy="830997"/>
          </a:xfrm>
          <a:prstGeom prst="rect">
            <a:avLst/>
          </a:prstGeom>
          <a:noFill/>
        </p:spPr>
        <p:txBody>
          <a:bodyPr wrap="square" rtlCol="0">
            <a:spAutoFit/>
          </a:bodyPr>
          <a:lstStyle/>
          <a:p>
            <a:r>
              <a:rPr lang="en-US" sz="1600" dirty="0" smtClean="0"/>
              <a:t>After clicking submit, the contact name (LDA1), index number (1,1), and coordinates will appear in the contacts list. The contact number will automatically increment and the contact will change from green to red in the image.  </a:t>
            </a:r>
          </a:p>
        </p:txBody>
      </p:sp>
    </p:spTree>
    <p:extLst>
      <p:ext uri="{BB962C8B-B14F-4D97-AF65-F5344CB8AC3E}">
        <p14:creationId xmlns:p14="http://schemas.microsoft.com/office/powerpoint/2010/main" val="240009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 Shot 2017-06-30 at 11.42.24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023" t="3076" r="729" b="2046"/>
          <a:stretch/>
        </p:blipFill>
        <p:spPr>
          <a:xfrm>
            <a:off x="696046" y="1648484"/>
            <a:ext cx="8010636" cy="4447516"/>
          </a:xfrm>
        </p:spPr>
      </p:pic>
      <p:sp>
        <p:nvSpPr>
          <p:cNvPr id="5" name="TextBox 4"/>
          <p:cNvSpPr txBox="1"/>
          <p:nvPr/>
        </p:nvSpPr>
        <p:spPr>
          <a:xfrm>
            <a:off x="587867" y="6045085"/>
            <a:ext cx="8680179" cy="830997"/>
          </a:xfrm>
          <a:prstGeom prst="rect">
            <a:avLst/>
          </a:prstGeom>
          <a:noFill/>
        </p:spPr>
        <p:txBody>
          <a:bodyPr wrap="square" rtlCol="0">
            <a:spAutoFit/>
          </a:bodyPr>
          <a:lstStyle/>
          <a:p>
            <a:pPr marL="457200" indent="-457200">
              <a:buFont typeface="+mj-lt"/>
              <a:buAutoNum type="arabicPeriod" startAt="13"/>
            </a:pPr>
            <a:r>
              <a:rPr lang="en-US" sz="1600" dirty="0" smtClean="0"/>
              <a:t>Repeat steps 10 – 12 until all electrode contacts are labeled. The amygdala and hippocampal depths are labeled </a:t>
            </a:r>
          </a:p>
          <a:p>
            <a:pPr marL="457200" indent="-457200">
              <a:buFont typeface="+mj-lt"/>
              <a:buAutoNum type="arabicPeriod" startAt="13"/>
            </a:pPr>
            <a:r>
              <a:rPr lang="en-US" sz="1600" dirty="0" smtClean="0"/>
              <a:t>Click Save Coordinates to export a .</a:t>
            </a:r>
            <a:r>
              <a:rPr lang="en-US" sz="1600" dirty="0" err="1" smtClean="0"/>
              <a:t>csv</a:t>
            </a:r>
            <a:r>
              <a:rPr lang="en-US" sz="1600" dirty="0" smtClean="0"/>
              <a:t> file of electrode coordinates in the Output Folder on XNAT</a:t>
            </a:r>
          </a:p>
        </p:txBody>
      </p:sp>
    </p:spTree>
    <p:extLst>
      <p:ext uri="{BB962C8B-B14F-4D97-AF65-F5344CB8AC3E}">
        <p14:creationId xmlns:p14="http://schemas.microsoft.com/office/powerpoint/2010/main" val="121098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3D image</a:t>
            </a:r>
            <a:endParaRPr lang="en-US" dirty="0"/>
          </a:p>
        </p:txBody>
      </p:sp>
      <p:sp>
        <p:nvSpPr>
          <p:cNvPr id="3" name="Content Placeholder 2"/>
          <p:cNvSpPr>
            <a:spLocks noGrp="1"/>
          </p:cNvSpPr>
          <p:nvPr>
            <p:ph sz="quarter" idx="1"/>
          </p:nvPr>
        </p:nvSpPr>
        <p:spPr/>
        <p:txBody>
          <a:bodyPr/>
          <a:lstStyle/>
          <a:p>
            <a:r>
              <a:rPr lang="en-US" dirty="0" smtClean="0"/>
              <a:t>How would you like the fellows to visualize the output?</a:t>
            </a:r>
          </a:p>
          <a:p>
            <a:pPr lvl="1"/>
            <a:r>
              <a:rPr lang="en-US" dirty="0" smtClean="0"/>
              <a:t>ITK-SNAP</a:t>
            </a:r>
          </a:p>
          <a:p>
            <a:pPr lvl="1"/>
            <a:r>
              <a:rPr lang="en-US" dirty="0" smtClean="0"/>
              <a:t>Online system?</a:t>
            </a:r>
          </a:p>
          <a:p>
            <a:endParaRPr lang="en-US" dirty="0" smtClean="0"/>
          </a:p>
        </p:txBody>
      </p:sp>
    </p:spTree>
    <p:extLst>
      <p:ext uri="{BB962C8B-B14F-4D97-AF65-F5344CB8AC3E}">
        <p14:creationId xmlns:p14="http://schemas.microsoft.com/office/powerpoint/2010/main" val="4723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list</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Determine system requirements to install </a:t>
            </a:r>
            <a:r>
              <a:rPr lang="en-US" dirty="0" err="1" smtClean="0"/>
              <a:t>VoxTool</a:t>
            </a:r>
            <a:endParaRPr lang="en-US" dirty="0" smtClean="0"/>
          </a:p>
          <a:p>
            <a:pPr lvl="1"/>
            <a:r>
              <a:rPr lang="en-US" dirty="0" smtClean="0"/>
              <a:t>PC computers in hospital</a:t>
            </a:r>
          </a:p>
          <a:p>
            <a:pPr lvl="1"/>
            <a:r>
              <a:rPr lang="en-US" dirty="0" smtClean="0"/>
              <a:t>Python, Python Charm IDE (?)</a:t>
            </a:r>
          </a:p>
          <a:p>
            <a:r>
              <a:rPr lang="en-US" dirty="0" smtClean="0"/>
              <a:t>Install </a:t>
            </a:r>
            <a:r>
              <a:rPr lang="en-US" dirty="0" err="1" smtClean="0"/>
              <a:t>VoxTool</a:t>
            </a:r>
            <a:r>
              <a:rPr lang="en-US" dirty="0" smtClean="0"/>
              <a:t> on computers for: </a:t>
            </a:r>
          </a:p>
          <a:p>
            <a:pPr lvl="1"/>
            <a:r>
              <a:rPr lang="en-US" dirty="0" smtClean="0"/>
              <a:t>EEG fellows. Kate, EMU and new EEG reading room?</a:t>
            </a:r>
          </a:p>
          <a:p>
            <a:pPr lvl="1"/>
            <a:r>
              <a:rPr lang="en-US" dirty="0" smtClean="0"/>
              <a:t>Kate</a:t>
            </a:r>
          </a:p>
          <a:p>
            <a:pPr lvl="1"/>
            <a:r>
              <a:rPr lang="en-US" dirty="0" smtClean="0"/>
              <a:t>Jacqueline</a:t>
            </a:r>
          </a:p>
          <a:p>
            <a:pPr lvl="1"/>
            <a:r>
              <a:rPr lang="en-US" dirty="0" smtClean="0"/>
              <a:t>Update </a:t>
            </a:r>
            <a:r>
              <a:rPr lang="en-US" dirty="0" err="1" smtClean="0"/>
              <a:t>Litt</a:t>
            </a:r>
            <a:r>
              <a:rPr lang="en-US" dirty="0" smtClean="0"/>
              <a:t> Lab mac mini’s version</a:t>
            </a:r>
          </a:p>
          <a:p>
            <a:r>
              <a:rPr lang="en-US" dirty="0" smtClean="0"/>
              <a:t>May need IS ticket for install on Hospital PCs</a:t>
            </a:r>
          </a:p>
          <a:p>
            <a:r>
              <a:rPr lang="en-US" dirty="0" smtClean="0"/>
              <a:t>Add how-to-open-</a:t>
            </a:r>
            <a:r>
              <a:rPr lang="en-US" dirty="0" err="1" smtClean="0"/>
              <a:t>VoxTool</a:t>
            </a:r>
            <a:r>
              <a:rPr lang="en-US" dirty="0" smtClean="0"/>
              <a:t> slides, if needed</a:t>
            </a:r>
          </a:p>
          <a:p>
            <a:pPr lvl="1"/>
            <a:r>
              <a:rPr lang="en-US" dirty="0" smtClean="0"/>
              <a:t>Does </a:t>
            </a:r>
            <a:r>
              <a:rPr lang="en-US" dirty="0" err="1" smtClean="0"/>
              <a:t>VoxTool</a:t>
            </a:r>
            <a:r>
              <a:rPr lang="en-US" dirty="0" smtClean="0"/>
              <a:t> have a </a:t>
            </a:r>
            <a:r>
              <a:rPr lang="en-US" dirty="0" err="1" smtClean="0"/>
              <a:t>usermanual</a:t>
            </a:r>
            <a:r>
              <a:rPr lang="en-US" dirty="0" smtClean="0"/>
              <a:t>? Has it been published yet</a:t>
            </a:r>
            <a:r>
              <a:rPr lang="en-US" dirty="0" smtClean="0"/>
              <a:t>?</a:t>
            </a:r>
          </a:p>
          <a:p>
            <a:pPr lvl="2"/>
            <a:r>
              <a:rPr lang="en-US" dirty="0" smtClean="0">
                <a:solidFill>
                  <a:srgbClr val="FF0000"/>
                </a:solidFill>
              </a:rPr>
              <a:t>LK: No manual yet but we can write one once I package </a:t>
            </a:r>
            <a:r>
              <a:rPr lang="en-US" dirty="0" err="1" smtClean="0">
                <a:solidFill>
                  <a:srgbClr val="FF0000"/>
                </a:solidFill>
              </a:rPr>
              <a:t>voxTool</a:t>
            </a:r>
            <a:r>
              <a:rPr lang="en-US" dirty="0" smtClean="0">
                <a:solidFill>
                  <a:srgbClr val="FF0000"/>
                </a:solidFill>
              </a:rPr>
              <a:t> into a standalone application</a:t>
            </a:r>
            <a:endParaRPr lang="en-US" dirty="0" smtClean="0">
              <a:solidFill>
                <a:srgbClr val="FF0000"/>
              </a:solidFill>
            </a:endParaRPr>
          </a:p>
          <a:p>
            <a:r>
              <a:rPr lang="en-US" dirty="0" smtClean="0"/>
              <a:t>Lohith, could you please discuss the threshold on it’s </a:t>
            </a:r>
            <a:r>
              <a:rPr lang="en-US" dirty="0" smtClean="0"/>
              <a:t>slide</a:t>
            </a:r>
          </a:p>
          <a:p>
            <a:pPr lvl="1"/>
            <a:r>
              <a:rPr lang="en-US" dirty="0" smtClean="0">
                <a:solidFill>
                  <a:srgbClr val="FF0000"/>
                </a:solidFill>
              </a:rPr>
              <a:t>LK: Next version of </a:t>
            </a:r>
            <a:r>
              <a:rPr lang="en-US" dirty="0" err="1" smtClean="0">
                <a:solidFill>
                  <a:srgbClr val="FF0000"/>
                </a:solidFill>
              </a:rPr>
              <a:t>voxTool</a:t>
            </a:r>
            <a:r>
              <a:rPr lang="en-US" dirty="0" smtClean="0">
                <a:solidFill>
                  <a:srgbClr val="FF0000"/>
                </a:solidFill>
              </a:rPr>
              <a:t> will have a threshold bar. For now, details are added to the slide.</a:t>
            </a:r>
            <a:endParaRPr lang="en-US" dirty="0" smtClean="0">
              <a:solidFill>
                <a:srgbClr val="FF0000"/>
              </a:solidFill>
            </a:endParaRPr>
          </a:p>
          <a:p>
            <a:r>
              <a:rPr lang="en-US" dirty="0" smtClean="0"/>
              <a:t>Location of input images (</a:t>
            </a:r>
            <a:r>
              <a:rPr lang="en-US" dirty="0" err="1" smtClean="0"/>
              <a:t>xnat</a:t>
            </a:r>
            <a:r>
              <a:rPr lang="en-US" dirty="0" smtClean="0"/>
              <a:t>/</a:t>
            </a:r>
            <a:r>
              <a:rPr lang="en-US" dirty="0" err="1" smtClean="0"/>
              <a:t>cfn</a:t>
            </a:r>
            <a:r>
              <a:rPr lang="en-US" dirty="0" smtClean="0"/>
              <a:t>)</a:t>
            </a:r>
          </a:p>
        </p:txBody>
      </p:sp>
    </p:spTree>
    <p:extLst>
      <p:ext uri="{BB962C8B-B14F-4D97-AF65-F5344CB8AC3E}">
        <p14:creationId xmlns:p14="http://schemas.microsoft.com/office/powerpoint/2010/main" val="379902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Threshold and Play</a:t>
            </a:r>
            <a:endParaRPr lang="en-US" dirty="0"/>
          </a:p>
        </p:txBody>
      </p:sp>
      <p:pic>
        <p:nvPicPr>
          <p:cNvPr id="6" name="Content Placeholder 5" descr="Screen Shot 2017-06-30 at 10.45.02 AM.png"/>
          <p:cNvPicPr>
            <a:picLocks noGrp="1" noChangeAspect="1"/>
          </p:cNvPicPr>
          <p:nvPr>
            <p:ph sz="quarter" idx="1"/>
          </p:nvPr>
        </p:nvPicPr>
        <p:blipFill>
          <a:blip r:embed="rId3">
            <a:extLst>
              <a:ext uri="{28A0092B-C50C-407E-A947-70E740481C1C}">
                <a14:useLocalDpi xmlns:a14="http://schemas.microsoft.com/office/drawing/2010/main" val="0"/>
              </a:ext>
            </a:extLst>
          </a:blip>
          <a:srcRect t="3593" b="3593"/>
          <a:stretch>
            <a:fillRect/>
          </a:stretch>
        </p:blipFill>
        <p:spPr/>
      </p:pic>
      <p:sp>
        <p:nvSpPr>
          <p:cNvPr id="8" name="TextBox 7"/>
          <p:cNvSpPr txBox="1"/>
          <p:nvPr/>
        </p:nvSpPr>
        <p:spPr>
          <a:xfrm>
            <a:off x="612648" y="6090320"/>
            <a:ext cx="8153400" cy="1046440"/>
          </a:xfrm>
          <a:prstGeom prst="rect">
            <a:avLst/>
          </a:prstGeom>
          <a:noFill/>
        </p:spPr>
        <p:txBody>
          <a:bodyPr wrap="square" rtlCol="0">
            <a:spAutoFit/>
          </a:bodyPr>
          <a:lstStyle/>
          <a:p>
            <a:pPr marL="457200" indent="-457200">
              <a:buFont typeface="+mj-lt"/>
              <a:buAutoNum type="arabicPeriod"/>
            </a:pPr>
            <a:r>
              <a:rPr lang="en-US" sz="2200" dirty="0" smtClean="0"/>
              <a:t>Set threshold within range (99.93 to 99.97) or use default 99.94 </a:t>
            </a:r>
          </a:p>
          <a:p>
            <a:pPr marL="457200" indent="-457200">
              <a:buFont typeface="+mj-lt"/>
              <a:buAutoNum type="arabicPeriod"/>
            </a:pPr>
            <a:r>
              <a:rPr lang="en-US" sz="2200" dirty="0" smtClean="0"/>
              <a:t>Click play to launch the </a:t>
            </a:r>
            <a:r>
              <a:rPr lang="en-US" sz="2200" dirty="0" err="1" smtClean="0"/>
              <a:t>VoxTool</a:t>
            </a:r>
            <a:r>
              <a:rPr lang="en-US" sz="2200" dirty="0" smtClean="0"/>
              <a:t> interface</a:t>
            </a:r>
            <a:endParaRPr lang="en-US" sz="2200" dirty="0"/>
          </a:p>
          <a:p>
            <a:pPr marL="342900" indent="-342900">
              <a:buFont typeface="+mj-lt"/>
              <a:buAutoNum type="arabicPeriod"/>
            </a:pPr>
            <a:endParaRPr lang="en-US" dirty="0"/>
          </a:p>
        </p:txBody>
      </p:sp>
      <p:sp>
        <p:nvSpPr>
          <p:cNvPr id="10" name="Donut 9"/>
          <p:cNvSpPr/>
          <p:nvPr/>
        </p:nvSpPr>
        <p:spPr>
          <a:xfrm>
            <a:off x="6961042" y="1404264"/>
            <a:ext cx="586193" cy="573917"/>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4817519" y="2723052"/>
            <a:ext cx="433793" cy="433253"/>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745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threshold</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Thresholds should be adjusted such that all electrodes should be easily visible in the 3D window (center window)</a:t>
            </a:r>
          </a:p>
          <a:p>
            <a:r>
              <a:rPr lang="en-US" dirty="0" smtClean="0"/>
              <a:t>Surgical Staples and wires will cause significant artifacts if the threshold is set too low (e.g. 99.0)</a:t>
            </a:r>
          </a:p>
          <a:p>
            <a:r>
              <a:rPr lang="en-US" dirty="0" smtClean="0"/>
              <a:t>High thresholds may remove some electrodes that are significantly attenuated in the image</a:t>
            </a:r>
          </a:p>
          <a:p>
            <a:r>
              <a:rPr lang="en-US" dirty="0" smtClean="0"/>
              <a:t>Pick a threshold which ensures all electrodes are visible and easily navigated to in the 3D window while minimizing artifacts that may hinder you from clicking on each electrode</a:t>
            </a:r>
            <a:endParaRPr lang="en-US" dirty="0" smtClean="0"/>
          </a:p>
          <a:p>
            <a:r>
              <a:rPr lang="en-US" dirty="0" smtClean="0"/>
              <a:t>Keep in mind some electrodes will overlap and should not be considered “missing” when choosing a threshold</a:t>
            </a:r>
          </a:p>
          <a:p>
            <a:pPr lvl="1"/>
            <a:r>
              <a:rPr lang="en-US" dirty="0" smtClean="0"/>
              <a:t>Both of these electrodes can be assigned the same centroid</a:t>
            </a:r>
            <a:endParaRPr lang="en-US" dirty="0"/>
          </a:p>
        </p:txBody>
      </p:sp>
    </p:spTree>
    <p:extLst>
      <p:ext uri="{BB962C8B-B14F-4D97-AF65-F5344CB8AC3E}">
        <p14:creationId xmlns:p14="http://schemas.microsoft.com/office/powerpoint/2010/main" val="240265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VoxTool</a:t>
            </a:r>
            <a:r>
              <a:rPr lang="en-US" dirty="0" smtClean="0"/>
              <a:t> Interface</a:t>
            </a:r>
            <a:endParaRPr lang="en-US" dirty="0"/>
          </a:p>
        </p:txBody>
      </p:sp>
      <p:pic>
        <p:nvPicPr>
          <p:cNvPr id="4" name="Content Placeholder 3" descr="Screen Shot 2017-06-30 at 10.46.02 AM.png"/>
          <p:cNvPicPr>
            <a:picLocks noGrp="1" noChangeAspect="1"/>
          </p:cNvPicPr>
          <p:nvPr>
            <p:ph sz="quarter" idx="1"/>
          </p:nvPr>
        </p:nvPicPr>
        <p:blipFill>
          <a:blip r:embed="rId2">
            <a:extLst>
              <a:ext uri="{28A0092B-C50C-407E-A947-70E740481C1C}">
                <a14:useLocalDpi xmlns:a14="http://schemas.microsoft.com/office/drawing/2010/main" val="0"/>
              </a:ext>
            </a:extLst>
          </a:blip>
          <a:srcRect t="1752" b="1752"/>
          <a:stretch>
            <a:fillRect/>
          </a:stretch>
        </p:blipFill>
        <p:spPr/>
      </p:pic>
      <p:sp>
        <p:nvSpPr>
          <p:cNvPr id="5" name="Donut 4"/>
          <p:cNvSpPr/>
          <p:nvPr/>
        </p:nvSpPr>
        <p:spPr>
          <a:xfrm>
            <a:off x="514952" y="5839570"/>
            <a:ext cx="1903099" cy="390752"/>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2648" y="6139164"/>
            <a:ext cx="8153400" cy="769441"/>
          </a:xfrm>
          <a:prstGeom prst="rect">
            <a:avLst/>
          </a:prstGeom>
          <a:noFill/>
        </p:spPr>
        <p:txBody>
          <a:bodyPr wrap="square" rtlCol="0">
            <a:spAutoFit/>
          </a:bodyPr>
          <a:lstStyle/>
          <a:p>
            <a:pPr marL="457200" indent="-457200">
              <a:buFont typeface="+mj-lt"/>
              <a:buAutoNum type="arabicPeriod" startAt="3"/>
            </a:pPr>
            <a:r>
              <a:rPr lang="en-US" sz="2200" dirty="0" smtClean="0"/>
              <a:t>Click Load Scan </a:t>
            </a:r>
          </a:p>
          <a:p>
            <a:pPr marL="457200" indent="-457200">
              <a:buFont typeface="+mj-lt"/>
              <a:buAutoNum type="arabicPeriod" startAt="3"/>
            </a:pPr>
            <a:r>
              <a:rPr lang="en-US" sz="2200" dirty="0"/>
              <a:t>S</a:t>
            </a:r>
            <a:r>
              <a:rPr lang="en-US" sz="2200" dirty="0" smtClean="0"/>
              <a:t>elect the NIFTI image from the reconstruction output</a:t>
            </a:r>
          </a:p>
        </p:txBody>
      </p:sp>
    </p:spTree>
    <p:extLst>
      <p:ext uri="{BB962C8B-B14F-4D97-AF65-F5344CB8AC3E}">
        <p14:creationId xmlns:p14="http://schemas.microsoft.com/office/powerpoint/2010/main" val="150018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your input image</a:t>
            </a:r>
            <a:endParaRPr lang="en-US" dirty="0"/>
          </a:p>
        </p:txBody>
      </p:sp>
      <p:sp>
        <p:nvSpPr>
          <p:cNvPr id="3" name="Content Placeholder 2"/>
          <p:cNvSpPr>
            <a:spLocks noGrp="1"/>
          </p:cNvSpPr>
          <p:nvPr>
            <p:ph sz="quarter" idx="1"/>
          </p:nvPr>
        </p:nvSpPr>
        <p:spPr/>
        <p:txBody>
          <a:bodyPr/>
          <a:lstStyle/>
          <a:p>
            <a:r>
              <a:rPr lang="en-US" dirty="0" smtClean="0"/>
              <a:t>I would like to give an example of where the output images will live on XNAT and how they will be named</a:t>
            </a:r>
            <a:endParaRPr lang="en-US" dirty="0"/>
          </a:p>
        </p:txBody>
      </p:sp>
    </p:spTree>
    <p:extLst>
      <p:ext uri="{BB962C8B-B14F-4D97-AF65-F5344CB8AC3E}">
        <p14:creationId xmlns:p14="http://schemas.microsoft.com/office/powerpoint/2010/main" val="4782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Scan loaded</a:t>
            </a:r>
            <a:endParaRPr lang="en-US" dirty="0"/>
          </a:p>
        </p:txBody>
      </p:sp>
      <p:pic>
        <p:nvPicPr>
          <p:cNvPr id="4" name="Content Placeholder 3" descr="Screen Shot 2017-06-30 at 11.28.54 AM.png"/>
          <p:cNvPicPr>
            <a:picLocks noGrp="1" noChangeAspect="1"/>
          </p:cNvPicPr>
          <p:nvPr>
            <p:ph sz="quarter" idx="1"/>
          </p:nvPr>
        </p:nvPicPr>
        <p:blipFill>
          <a:blip r:embed="rId2">
            <a:extLst>
              <a:ext uri="{28A0092B-C50C-407E-A947-70E740481C1C}">
                <a14:useLocalDpi xmlns:a14="http://schemas.microsoft.com/office/drawing/2010/main" val="0"/>
              </a:ext>
            </a:extLst>
          </a:blip>
          <a:srcRect t="1781" b="1781"/>
          <a:stretch>
            <a:fillRect/>
          </a:stretch>
        </p:blipFill>
        <p:spPr/>
      </p:pic>
      <p:sp>
        <p:nvSpPr>
          <p:cNvPr id="5" name="Donut 4"/>
          <p:cNvSpPr/>
          <p:nvPr/>
        </p:nvSpPr>
        <p:spPr>
          <a:xfrm>
            <a:off x="2090345" y="5839570"/>
            <a:ext cx="1903099" cy="390752"/>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2648" y="6139164"/>
            <a:ext cx="8153400" cy="430887"/>
          </a:xfrm>
          <a:prstGeom prst="rect">
            <a:avLst/>
          </a:prstGeom>
          <a:noFill/>
        </p:spPr>
        <p:txBody>
          <a:bodyPr wrap="square" rtlCol="0">
            <a:spAutoFit/>
          </a:bodyPr>
          <a:lstStyle/>
          <a:p>
            <a:pPr marL="457200" indent="-457200">
              <a:buFont typeface="+mj-lt"/>
              <a:buAutoNum type="arabicPeriod" startAt="5"/>
            </a:pPr>
            <a:r>
              <a:rPr lang="en-US" sz="2200" dirty="0" smtClean="0"/>
              <a:t>Click Define Labels</a:t>
            </a:r>
          </a:p>
        </p:txBody>
      </p:sp>
    </p:spTree>
    <p:extLst>
      <p:ext uri="{BB962C8B-B14F-4D97-AF65-F5344CB8AC3E}">
        <p14:creationId xmlns:p14="http://schemas.microsoft.com/office/powerpoint/2010/main" val="195946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Labels Pop-up Window</a:t>
            </a:r>
            <a:endParaRPr lang="en-US" dirty="0"/>
          </a:p>
        </p:txBody>
      </p:sp>
      <p:pic>
        <p:nvPicPr>
          <p:cNvPr id="4" name="Content Placeholder 3" descr="Screen Shot 2017-06-30 at 11.29.31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472" t="3671" r="729" b="1988"/>
          <a:stretch/>
        </p:blipFill>
        <p:spPr>
          <a:xfrm>
            <a:off x="732680" y="1679012"/>
            <a:ext cx="7974002" cy="4416988"/>
          </a:xfrm>
        </p:spPr>
      </p:pic>
    </p:spTree>
    <p:extLst>
      <p:ext uri="{BB962C8B-B14F-4D97-AF65-F5344CB8AC3E}">
        <p14:creationId xmlns:p14="http://schemas.microsoft.com/office/powerpoint/2010/main" val="89334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Electrodes</a:t>
            </a:r>
            <a:endParaRPr lang="en-US" dirty="0"/>
          </a:p>
        </p:txBody>
      </p:sp>
      <p:pic>
        <p:nvPicPr>
          <p:cNvPr id="6" name="Picture 5" descr="Screen Shot 2017-06-30 at 11.30.55 AM.png"/>
          <p:cNvPicPr>
            <a:picLocks noChangeAspect="1"/>
          </p:cNvPicPr>
          <p:nvPr/>
        </p:nvPicPr>
        <p:blipFill rotWithShape="1">
          <a:blip r:embed="rId2">
            <a:extLst>
              <a:ext uri="{28A0092B-C50C-407E-A947-70E740481C1C}">
                <a14:useLocalDpi xmlns:a14="http://schemas.microsoft.com/office/drawing/2010/main" val="0"/>
              </a:ext>
            </a:extLst>
          </a:blip>
          <a:srcRect l="4289" t="1596" r="4043" b="2700"/>
          <a:stretch/>
        </p:blipFill>
        <p:spPr>
          <a:xfrm>
            <a:off x="612648" y="1636081"/>
            <a:ext cx="1846804" cy="3883289"/>
          </a:xfrm>
          <a:prstGeom prst="rect">
            <a:avLst/>
          </a:prstGeom>
        </p:spPr>
      </p:pic>
      <p:pic>
        <p:nvPicPr>
          <p:cNvPr id="7" name="Picture 6" descr="Screen Shot 2017-06-30 at 11.31.02 AM.png"/>
          <p:cNvPicPr>
            <a:picLocks noChangeAspect="1"/>
          </p:cNvPicPr>
          <p:nvPr/>
        </p:nvPicPr>
        <p:blipFill rotWithShape="1">
          <a:blip r:embed="rId3">
            <a:extLst>
              <a:ext uri="{28A0092B-C50C-407E-A947-70E740481C1C}">
                <a14:useLocalDpi xmlns:a14="http://schemas.microsoft.com/office/drawing/2010/main" val="0"/>
              </a:ext>
            </a:extLst>
          </a:blip>
          <a:srcRect l="6175" t="3472" r="6175" b="4251"/>
          <a:stretch/>
        </p:blipFill>
        <p:spPr>
          <a:xfrm>
            <a:off x="2900976" y="1636081"/>
            <a:ext cx="1864910" cy="3883289"/>
          </a:xfrm>
          <a:prstGeom prst="rect">
            <a:avLst/>
          </a:prstGeom>
        </p:spPr>
      </p:pic>
      <p:pic>
        <p:nvPicPr>
          <p:cNvPr id="8" name="Picture 7" descr="Screen Shot 2017-06-30 at 11.34.18 AM.png"/>
          <p:cNvPicPr>
            <a:picLocks noChangeAspect="1"/>
          </p:cNvPicPr>
          <p:nvPr/>
        </p:nvPicPr>
        <p:blipFill rotWithShape="1">
          <a:blip r:embed="rId4">
            <a:extLst>
              <a:ext uri="{28A0092B-C50C-407E-A947-70E740481C1C}">
                <a14:useLocalDpi xmlns:a14="http://schemas.microsoft.com/office/drawing/2010/main" val="0"/>
              </a:ext>
            </a:extLst>
          </a:blip>
          <a:srcRect l="3321" t="1832" r="3559" b="1794"/>
          <a:stretch/>
        </p:blipFill>
        <p:spPr>
          <a:xfrm>
            <a:off x="5223646" y="1636081"/>
            <a:ext cx="1819641" cy="3912716"/>
          </a:xfrm>
          <a:prstGeom prst="rect">
            <a:avLst/>
          </a:prstGeom>
        </p:spPr>
      </p:pic>
      <p:sp>
        <p:nvSpPr>
          <p:cNvPr id="9" name="TextBox 8"/>
          <p:cNvSpPr txBox="1"/>
          <p:nvPr/>
        </p:nvSpPr>
        <p:spPr>
          <a:xfrm>
            <a:off x="84156" y="5548797"/>
            <a:ext cx="2375296" cy="1200329"/>
          </a:xfrm>
          <a:prstGeom prst="rect">
            <a:avLst/>
          </a:prstGeom>
          <a:noFill/>
        </p:spPr>
        <p:txBody>
          <a:bodyPr wrap="square" rtlCol="0">
            <a:spAutoFit/>
          </a:bodyPr>
          <a:lstStyle/>
          <a:p>
            <a:pPr marL="457200" indent="-457200">
              <a:buFont typeface="+mj-lt"/>
              <a:buAutoNum type="arabicPeriod" startAt="6"/>
            </a:pPr>
            <a:r>
              <a:rPr lang="en-US" sz="1600" dirty="0" smtClean="0"/>
              <a:t>Name each electrode and specify dimensions;   </a:t>
            </a:r>
            <a:r>
              <a:rPr lang="en-US" sz="1200" dirty="0" smtClean="0"/>
              <a:t>y = 1 for depths and strips, x = number of contacts</a:t>
            </a:r>
          </a:p>
        </p:txBody>
      </p:sp>
      <p:sp>
        <p:nvSpPr>
          <p:cNvPr id="10" name="TextBox 9"/>
          <p:cNvSpPr txBox="1"/>
          <p:nvPr/>
        </p:nvSpPr>
        <p:spPr>
          <a:xfrm>
            <a:off x="2459452" y="5542580"/>
            <a:ext cx="2375296" cy="830997"/>
          </a:xfrm>
          <a:prstGeom prst="rect">
            <a:avLst/>
          </a:prstGeom>
          <a:noFill/>
        </p:spPr>
        <p:txBody>
          <a:bodyPr wrap="square" rtlCol="0">
            <a:spAutoFit/>
          </a:bodyPr>
          <a:lstStyle/>
          <a:p>
            <a:pPr marL="342900" indent="-342900">
              <a:buFont typeface="+mj-lt"/>
              <a:buAutoNum type="arabicPeriod" startAt="7"/>
            </a:pPr>
            <a:r>
              <a:rPr lang="en-US" sz="1600" dirty="0"/>
              <a:t>Choose the electrode type from the dropdown menu</a:t>
            </a:r>
          </a:p>
        </p:txBody>
      </p:sp>
      <p:sp>
        <p:nvSpPr>
          <p:cNvPr id="11" name="TextBox 10"/>
          <p:cNvSpPr txBox="1"/>
          <p:nvPr/>
        </p:nvSpPr>
        <p:spPr>
          <a:xfrm>
            <a:off x="4804665" y="5548797"/>
            <a:ext cx="2375296" cy="1323439"/>
          </a:xfrm>
          <a:prstGeom prst="rect">
            <a:avLst/>
          </a:prstGeom>
          <a:noFill/>
        </p:spPr>
        <p:txBody>
          <a:bodyPr wrap="square" rtlCol="0">
            <a:spAutoFit/>
          </a:bodyPr>
          <a:lstStyle/>
          <a:p>
            <a:pPr marL="342900" indent="-342900">
              <a:buFont typeface="+mj-lt"/>
              <a:buAutoNum type="arabicPeriod" startAt="8"/>
            </a:pPr>
            <a:r>
              <a:rPr lang="en-US" sz="1600" dirty="0" smtClean="0"/>
              <a:t>Click submit. You will see the electrode and its dimensions appear in the white box below the controls. </a:t>
            </a:r>
            <a:endParaRPr lang="en-US" sz="1600" dirty="0"/>
          </a:p>
        </p:txBody>
      </p:sp>
      <p:sp>
        <p:nvSpPr>
          <p:cNvPr id="12" name="TextBox 11"/>
          <p:cNvSpPr txBox="1"/>
          <p:nvPr/>
        </p:nvSpPr>
        <p:spPr>
          <a:xfrm>
            <a:off x="7047827" y="1636081"/>
            <a:ext cx="1904892" cy="1569660"/>
          </a:xfrm>
          <a:prstGeom prst="rect">
            <a:avLst/>
          </a:prstGeom>
          <a:noFill/>
        </p:spPr>
        <p:txBody>
          <a:bodyPr wrap="square" rtlCol="0">
            <a:spAutoFit/>
          </a:bodyPr>
          <a:lstStyle/>
          <a:p>
            <a:pPr marL="342900" indent="-342900">
              <a:buFont typeface="+mj-lt"/>
              <a:buAutoNum type="arabicPeriod" startAt="9"/>
            </a:pPr>
            <a:r>
              <a:rPr lang="en-US" sz="1600" dirty="0" smtClean="0"/>
              <a:t>Repeat steps 6, 7 &amp; 8 until all electrodes have been added. Then click Confirm. </a:t>
            </a:r>
            <a:endParaRPr lang="en-US" sz="1600" dirty="0"/>
          </a:p>
        </p:txBody>
      </p:sp>
      <p:sp>
        <p:nvSpPr>
          <p:cNvPr id="13" name="Donut 12"/>
          <p:cNvSpPr/>
          <p:nvPr/>
        </p:nvSpPr>
        <p:spPr>
          <a:xfrm>
            <a:off x="5184206" y="2814989"/>
            <a:ext cx="1903099" cy="390752"/>
          </a:xfrm>
          <a:prstGeom prst="donut">
            <a:avLst>
              <a:gd name="adj" fmla="val 7977"/>
            </a:avLst>
          </a:prstGeom>
          <a:solidFill>
            <a:srgbClr val="3BCB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5" name="Straight Arrow Connector 4"/>
          <p:cNvCxnSpPr/>
          <p:nvPr/>
        </p:nvCxnSpPr>
        <p:spPr>
          <a:xfrm flipH="1">
            <a:off x="6901876" y="3139593"/>
            <a:ext cx="914992" cy="2074656"/>
          </a:xfrm>
          <a:prstGeom prst="straightConnector1">
            <a:avLst/>
          </a:prstGeom>
          <a:ln>
            <a:solidFill>
              <a:srgbClr val="3BCB1E"/>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322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7229</TotalTime>
  <Words>545</Words>
  <Application>Microsoft Macintosh PowerPoint</Application>
  <PresentationFormat>On-screen Show (4:3)</PresentationFormat>
  <Paragraphs>54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Intracranial EEG Reconstruction Electrode Labeling</vt:lpstr>
      <vt:lpstr>To-do list</vt:lpstr>
      <vt:lpstr>Threshold and Play</vt:lpstr>
      <vt:lpstr>How to choose a threshold</vt:lpstr>
      <vt:lpstr>VoxTool Interface</vt:lpstr>
      <vt:lpstr>Choosing your input image</vt:lpstr>
      <vt:lpstr>Scan loaded</vt:lpstr>
      <vt:lpstr>Define Labels Pop-up Window</vt:lpstr>
      <vt:lpstr>Specify Electrodes</vt:lpstr>
      <vt:lpstr>Begin Labeling Contacts</vt:lpstr>
      <vt:lpstr>Submitted Labeled Contacts</vt:lpstr>
      <vt:lpstr>PowerPoint Presentation</vt:lpstr>
      <vt:lpstr>Create 3D image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Intracranial EEG Reconstruction Electrode Lableing</dc:title>
  <dc:creator>Jacqueline Boccanfuso</dc:creator>
  <cp:lastModifiedBy>Lohith Kini</cp:lastModifiedBy>
  <cp:revision>23</cp:revision>
  <dcterms:created xsi:type="dcterms:W3CDTF">2017-06-30T17:33:04Z</dcterms:created>
  <dcterms:modified xsi:type="dcterms:W3CDTF">2017-07-06T04:28:26Z</dcterms:modified>
</cp:coreProperties>
</file>