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57" r:id="rId3"/>
    <p:sldId id="260" r:id="rId4"/>
    <p:sldId id="259" r:id="rId5"/>
    <p:sldId id="256" r:id="rId6"/>
    <p:sldId id="258" r:id="rId7"/>
    <p:sldId id="261" r:id="rId8"/>
    <p:sldId id="262" r:id="rId9"/>
    <p:sldId id="263" r:id="rId10"/>
    <p:sldId id="264" r:id="rId11"/>
  </p:sldIdLst>
  <p:sldSz cx="6858000" cy="9144000" type="overhead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50" d="100"/>
          <a:sy n="50" d="100"/>
        </p:scale>
        <p:origin x="2168" y="52"/>
      </p:cViewPr>
      <p:guideLst>
        <p:guide orient="horz" pos="2880"/>
        <p:guide pos="21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2022/9/29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376809" y="3451041"/>
            <a:ext cx="6104383" cy="1198889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376809" y="4754880"/>
            <a:ext cx="6104383" cy="1267979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76836" y="1270011"/>
            <a:ext cx="6104383" cy="672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376809" y="3451041"/>
            <a:ext cx="6104383" cy="1198889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05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6809" y="576000"/>
            <a:ext cx="6104383" cy="864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76809" y="1728000"/>
            <a:ext cx="6104383" cy="672180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6836" y="5078307"/>
            <a:ext cx="6104383" cy="833127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7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76833" y="6015567"/>
            <a:ext cx="6104383" cy="1437313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6809" y="576000"/>
            <a:ext cx="6104383" cy="864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76836" y="1728000"/>
            <a:ext cx="2971824" cy="672000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3509368" y="1728000"/>
            <a:ext cx="2971824" cy="6720000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6809" y="576000"/>
            <a:ext cx="6104383" cy="864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76836" y="1728000"/>
            <a:ext cx="2971824" cy="508004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376833" y="2385391"/>
            <a:ext cx="2971800" cy="606964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3507609" y="1728000"/>
            <a:ext cx="2971824" cy="50800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3507609" y="2385391"/>
            <a:ext cx="2971824" cy="606964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376836" y="1728000"/>
            <a:ext cx="2971824" cy="672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3509395" y="1728000"/>
            <a:ext cx="2971824" cy="67200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2022/9/29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5946263" y="1270011"/>
            <a:ext cx="534929" cy="7185209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376833" y="1270000"/>
            <a:ext cx="5528307" cy="7185209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376809" y="576000"/>
            <a:ext cx="6104383" cy="864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76809" y="1728000"/>
            <a:ext cx="6104383" cy="672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94855" y="8466444"/>
            <a:ext cx="1518750" cy="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2315250" y="8466444"/>
            <a:ext cx="2227500" cy="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4843463" y="8466444"/>
            <a:ext cx="1518750" cy="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0ACE37-D1B0-F6CB-5220-00B38EA7C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800" b="1" spc="-5" dirty="0">
                <a:solidFill>
                  <a:srgbClr val="111111"/>
                </a:solidFill>
                <a:latin typeface="Arial" panose="020B0604020202020204"/>
                <a:cs typeface="Arial" panose="020B0604020202020204"/>
                <a:sym typeface="+mn-ea"/>
              </a:rPr>
              <a:t>算法集训队</a:t>
            </a:r>
            <a:r>
              <a:rPr lang="en-US" altLang="zh-CN" sz="4800" b="1" spc="-5" dirty="0">
                <a:solidFill>
                  <a:srgbClr val="111111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zh-CN" altLang="en-US" sz="4800" b="1" spc="-5" dirty="0">
                <a:solidFill>
                  <a:srgbClr val="111111"/>
                </a:solidFill>
                <a:latin typeface="Arial" panose="020B0604020202020204"/>
                <a:cs typeface="Arial" panose="020B0604020202020204"/>
                <a:sym typeface="+mn-ea"/>
              </a:rPr>
              <a:t>招新</a:t>
            </a:r>
            <a:br>
              <a:rPr lang="zh-CN" altLang="en-US" b="1" spc="-5" dirty="0">
                <a:solidFill>
                  <a:srgbClr val="111111"/>
                </a:solidFill>
                <a:latin typeface="Arial" panose="020B0604020202020204"/>
                <a:cs typeface="Arial" panose="020B0604020202020204"/>
                <a:sym typeface="+mn-ea"/>
              </a:rPr>
            </a:br>
            <a:br>
              <a:rPr lang="zh-CN" altLang="en-US" b="1" spc="-5" dirty="0">
                <a:solidFill>
                  <a:srgbClr val="111111"/>
                </a:solidFill>
                <a:latin typeface="Arial" panose="020B0604020202020204"/>
                <a:cs typeface="Arial" panose="020B0604020202020204"/>
                <a:sym typeface="+mn-ea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49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125AA-5A39-F1CD-4DF0-9E96DCF4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3316C-6DCD-334F-AE7E-4DAC503B3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+mj-lt"/>
              </a:rPr>
              <a:t>欢迎对算法感兴趣，并且愿意持续投入精力的同学加入集训小组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32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444" y="668075"/>
            <a:ext cx="6104383" cy="864000"/>
          </a:xfrm>
        </p:spPr>
        <p:txBody>
          <a:bodyPr/>
          <a:lstStyle/>
          <a:p>
            <a:r>
              <a:rPr lang="zh-CN" altLang="en-US" dirty="0"/>
              <a:t>算法类相关</a:t>
            </a:r>
            <a:r>
              <a:rPr dirty="0"/>
              <a:t>竞赛级别认定</a:t>
            </a:r>
            <a:r>
              <a:rPr lang="en-US" altLang="zh-CN" dirty="0"/>
              <a:t>&amp;</a:t>
            </a:r>
            <a:r>
              <a:rPr dirty="0"/>
              <a:t>竞赛时间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555" y="1308100"/>
            <a:ext cx="6104255" cy="5003800"/>
          </a:xfrm>
        </p:spPr>
        <p:txBody>
          <a:bodyPr>
            <a:normAutofit lnSpcReduction="10000"/>
          </a:bodyPr>
          <a:lstStyle/>
          <a:p>
            <a:endParaRPr lang="zh-CN" altLang="en-US" sz="1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校赛：个人赛，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10-11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（校级）</a:t>
            </a:r>
          </a:p>
          <a:p>
            <a:r>
              <a:rPr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省赛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（江苏省大学生程序设计大赛）</a:t>
            </a:r>
            <a:r>
              <a:rPr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：三人组队，五月份（省级）</a:t>
            </a:r>
          </a:p>
          <a:p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国赛：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ICPC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亚洲区域赛（每一年下半年）三人组队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国赛：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CCPC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（每一年下半年）三人组队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国赛：蓝桥杯（每一年上半年）个人比赛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国赛：中国高校计算机大赛 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团体程序设计天梯赛（每一年上半年）一组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人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sz="1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总结：可以参加的比赛较多</a:t>
            </a:r>
            <a:endParaRPr sz="1800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06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444" y="208335"/>
            <a:ext cx="6104383" cy="864000"/>
          </a:xfrm>
        </p:spPr>
        <p:txBody>
          <a:bodyPr/>
          <a:lstStyle/>
          <a:p>
            <a:r>
              <a:rPr dirty="0"/>
              <a:t>适应人群</a:t>
            </a:r>
            <a:r>
              <a:rPr lang="en-US" altLang="zh-CN" dirty="0"/>
              <a:t>&amp;</a:t>
            </a:r>
            <a:r>
              <a:rPr dirty="0"/>
              <a:t>训练安排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042" y="1255752"/>
            <a:ext cx="6771957" cy="8383548"/>
          </a:xfrm>
        </p:spPr>
        <p:txBody>
          <a:bodyPr/>
          <a:lstStyle/>
          <a:p>
            <a:pPr marL="88900" marR="5080" indent="-88900">
              <a:lnSpc>
                <a:spcPct val="116000"/>
              </a:lnSpc>
              <a:spcBef>
                <a:spcPts val="100"/>
              </a:spcBef>
              <a:buSzPct val="90000"/>
              <a:buChar char="•"/>
              <a:tabLst>
                <a:tab pos="88900" algn="l"/>
              </a:tabLst>
            </a:pP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适应人群：</a:t>
            </a:r>
          </a:p>
          <a:p>
            <a:pPr marL="546100" marR="5080" lvl="1" indent="-88900">
              <a:lnSpc>
                <a:spcPct val="116000"/>
              </a:lnSpc>
              <a:spcBef>
                <a:spcPts val="100"/>
              </a:spcBef>
              <a:buSzPct val="90000"/>
              <a:buChar char="•"/>
              <a:tabLst>
                <a:tab pos="88900" algn="l"/>
              </a:tabLst>
            </a:pP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需要使</a:t>
            </a:r>
            <a:r>
              <a:rPr sz="1800" b="1" spc="15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计算机进行</a:t>
            </a:r>
            <a:r>
              <a:rPr sz="1800" b="1" spc="15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据处理与分</a:t>
            </a:r>
            <a:r>
              <a:rPr sz="1800" b="1" spc="15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析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、需要计算</a:t>
            </a:r>
            <a:r>
              <a:rPr sz="1800" b="1" spc="15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机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控制和嵌入</a:t>
            </a:r>
            <a:r>
              <a:rPr sz="1800" b="1" spc="15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式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系统编程技术</a:t>
            </a:r>
            <a:r>
              <a:rPr sz="1800" b="1" spc="15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相关专业学</a:t>
            </a:r>
            <a:r>
              <a:rPr sz="1800" b="1" spc="15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生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均可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 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过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参加</a:t>
            </a:r>
            <a:r>
              <a:rPr sz="1800" b="1" spc="-245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ACM-ICPC</a:t>
            </a:r>
            <a:r>
              <a:rPr sz="1800" b="1" spc="-26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训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练与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竞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赛提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升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实际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编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程能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力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，进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而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促进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各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专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业相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关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课程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学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习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sz="1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33400" lvl="1" indent="-64135">
              <a:lnSpc>
                <a:spcPct val="100000"/>
              </a:lnSpc>
              <a:spcBef>
                <a:spcPts val="190"/>
              </a:spcBef>
              <a:buSzPct val="90000"/>
              <a:buChar char="•"/>
              <a:tabLst>
                <a:tab pos="76835" algn="l"/>
              </a:tabLst>
            </a:pP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面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向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全校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喜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欢数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学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或者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喜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欢思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考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并且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计算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机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感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兴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趣的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志学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子。</a:t>
            </a:r>
            <a:endParaRPr sz="1800" b="1" spc="-1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33400" lvl="1" indent="-64135">
              <a:lnSpc>
                <a:spcPct val="100000"/>
              </a:lnSpc>
              <a:spcBef>
                <a:spcPts val="190"/>
              </a:spcBef>
              <a:buSzPct val="90000"/>
              <a:buChar char="•"/>
              <a:tabLst>
                <a:tab pos="76835" algn="l"/>
              </a:tabLst>
            </a:pPr>
            <a:r>
              <a:rPr sz="1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勤奋努力</a:t>
            </a:r>
            <a:r>
              <a:rPr lang="zh-CN" altLang="en-US" sz="1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，并且能够坚持训练</a:t>
            </a:r>
            <a:r>
              <a:rPr sz="1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zh-CN" altLang="en-US" sz="1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同学，需要做大量的算法题目</a:t>
            </a:r>
            <a:endParaRPr sz="1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76200" lvl="0" indent="-64135">
              <a:lnSpc>
                <a:spcPct val="100000"/>
              </a:lnSpc>
              <a:spcBef>
                <a:spcPts val="190"/>
              </a:spcBef>
              <a:buSzPct val="90000"/>
              <a:buChar char="•"/>
              <a:tabLst>
                <a:tab pos="76835" algn="l"/>
              </a:tabLst>
            </a:pPr>
            <a:r>
              <a:rPr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训练安排：</a:t>
            </a:r>
            <a:endParaRPr sz="1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72465" marR="5080" lvl="1" algn="just">
              <a:lnSpc>
                <a:spcPct val="129000"/>
              </a:lnSpc>
              <a:spcBef>
                <a:spcPts val="235"/>
              </a:spcBef>
            </a:pPr>
            <a:r>
              <a:rPr sz="1800"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新生：整</a:t>
            </a:r>
            <a:r>
              <a:rPr sz="1800"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</a:t>
            </a:r>
            <a:r>
              <a:rPr sz="1800"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大一期</a:t>
            </a:r>
            <a:r>
              <a:rPr sz="1800"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间</a:t>
            </a:r>
            <a:r>
              <a:rPr sz="1800"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</a:t>
            </a:r>
            <a:r>
              <a:rPr sz="1800" b="1" spc="-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，10</a:t>
            </a:r>
            <a:r>
              <a:rPr sz="1800" b="1" spc="-26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月</a:t>
            </a:r>
            <a:r>
              <a:rPr sz="1800"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</a:t>
            </a:r>
            <a:r>
              <a:rPr sz="1800"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下旬</a:t>
            </a:r>
            <a:r>
              <a:rPr sz="1800"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新</a:t>
            </a:r>
            <a:r>
              <a:rPr sz="1800"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生入门</a:t>
            </a:r>
            <a:r>
              <a:rPr sz="1800"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选</a:t>
            </a:r>
            <a:r>
              <a:rPr sz="1800"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拔，50</a:t>
            </a:r>
            <a:r>
              <a:rPr sz="1800" b="1" spc="-26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多道题，完成要求题数即可成功预选，12 月份开始普及常 用算法，第二学期进行校内选拔赛，暑假留校进行一个月集训（暂定）。</a:t>
            </a:r>
            <a:endParaRPr lang="en-US" altLang="zh-CN" sz="1800" b="1" spc="-1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72465" marR="5080" lvl="1" algn="just">
              <a:lnSpc>
                <a:spcPct val="129000"/>
              </a:lnSpc>
              <a:spcBef>
                <a:spcPts val="235"/>
              </a:spcBef>
            </a:pPr>
            <a:r>
              <a:rPr lang="zh-CN" altLang="en-US"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高年级：以自学为主、团队之间加强交流和讨论；一般情况下，每周末均组织训练赛。 在省赛和区域赛准备期间，每周会组织多场强化训练赛。</a:t>
            </a:r>
            <a:endParaRPr lang="en-US" altLang="zh-CN" sz="1800" b="1" spc="-1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72465" marR="5080" lvl="1" algn="just">
              <a:lnSpc>
                <a:spcPct val="129000"/>
              </a:lnSpc>
              <a:spcBef>
                <a:spcPts val="235"/>
              </a:spcBef>
            </a:pPr>
            <a:r>
              <a:rPr lang="zh-CN" altLang="en-US"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每个暑假，均组织集训并与其他高校进行模拟竞赛。 </a:t>
            </a:r>
            <a:r>
              <a:rPr lang="en-US" altLang="zh-CN" sz="1800" b="1" spc="-10" dirty="0" err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lang="zh-CN" altLang="en-US"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：有基础的新生请积极联系负责人并由负责人另行安排。</a:t>
            </a:r>
          </a:p>
          <a:p>
            <a:pPr marL="533400" lvl="1" indent="-64135">
              <a:lnSpc>
                <a:spcPct val="100000"/>
              </a:lnSpc>
              <a:spcBef>
                <a:spcPts val="190"/>
              </a:spcBef>
              <a:buSzPct val="90000"/>
              <a:buChar char="•"/>
              <a:tabLst>
                <a:tab pos="76835" algn="l"/>
              </a:tabLst>
            </a:pPr>
            <a:endParaRPr lang="zh-CN" b="1" u="sng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" indent="-64135">
              <a:lnSpc>
                <a:spcPct val="100000"/>
              </a:lnSpc>
              <a:spcBef>
                <a:spcPts val="300"/>
              </a:spcBef>
              <a:buClr>
                <a:srgbClr val="333333"/>
              </a:buClr>
              <a:buSzPct val="90000"/>
              <a:buChar char="•"/>
              <a:tabLst>
                <a:tab pos="76835" algn="l"/>
              </a:tabLst>
            </a:pPr>
            <a:r>
              <a:rPr sz="1800"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参</a:t>
            </a:r>
            <a:r>
              <a:rPr sz="1800"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</a:t>
            </a:r>
            <a:r>
              <a:rPr sz="1800" b="1" spc="-24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 spc="-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ACM-ICPC</a:t>
            </a:r>
            <a:r>
              <a:rPr sz="1800" b="1" spc="-26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sz="1800"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意义</a:t>
            </a:r>
            <a:endParaRPr sz="1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31800">
              <a:lnSpc>
                <a:spcPct val="100000"/>
              </a:lnSpc>
              <a:spcBef>
                <a:spcPts val="700"/>
              </a:spcBef>
            </a:pP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码和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算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法训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</a:t>
            </a:r>
            <a:r>
              <a:rPr sz="1800" b="1" spc="-5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——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锻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炼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专业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本功，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培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养抽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象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化思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维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，养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成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模型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匹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配的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习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惯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sz="1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31800">
              <a:lnSpc>
                <a:spcPct val="100000"/>
              </a:lnSpc>
              <a:spcBef>
                <a:spcPts val="95"/>
              </a:spcBef>
            </a:pP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sz="1800" b="1" spc="-265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人</a:t>
            </a:r>
            <a:r>
              <a:rPr sz="1800" b="1" spc="-27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sz="1800" b="1" spc="-265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</a:t>
            </a:r>
            <a:r>
              <a:rPr sz="1800" b="1" spc="-5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——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培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养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团队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精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神与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合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作能力，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竞争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合作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同时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也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更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全面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认识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自己。</a:t>
            </a:r>
            <a:endParaRPr sz="1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31800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</a:t>
            </a:r>
            <a:r>
              <a:rPr sz="1800" b="1" spc="-26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题目</a:t>
            </a:r>
            <a:r>
              <a:rPr sz="1800" b="1" spc="-25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sz="1800" b="1" spc="-26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小时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——考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察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程序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计能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力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增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强时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间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管理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能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力和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高解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决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问题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效率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sz="1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17830">
              <a:lnSpc>
                <a:spcPct val="100000"/>
              </a:lnSpc>
            </a:pP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过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指定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时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间内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做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题的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量多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少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和速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度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即失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误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决定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成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绩</a:t>
            </a:r>
            <a:r>
              <a:rPr sz="1800" b="1" spc="-5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——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检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验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竞技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意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识和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水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平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sz="1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17830">
              <a:lnSpc>
                <a:spcPct val="100000"/>
              </a:lnSpc>
              <a:spcBef>
                <a:spcPts val="275"/>
              </a:spcBef>
            </a:pP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机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器实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时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评测</a:t>
            </a:r>
            <a:r>
              <a:rPr sz="1800" b="1" spc="-5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——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真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正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公平</a:t>
            </a:r>
            <a:r>
              <a:rPr sz="1800" b="1" spc="-2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公正</a:t>
            </a:r>
            <a:r>
              <a:rPr sz="1800" b="1" spc="-5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开。</a:t>
            </a:r>
            <a:endParaRPr sz="1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17830">
              <a:lnSpc>
                <a:spcPct val="100000"/>
              </a:lnSpc>
              <a:spcBef>
                <a:spcPts val="280"/>
              </a:spcBef>
            </a:pP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测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试：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运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行时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间</a:t>
            </a:r>
            <a:r>
              <a:rPr sz="1800" b="1" spc="5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占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存</a:t>
            </a:r>
            <a:r>
              <a:rPr sz="1800" b="1" spc="-5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输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入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输出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格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式</a:t>
            </a:r>
            <a:r>
              <a:rPr sz="1800" b="1" spc="-5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——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强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化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软件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发基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准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要素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训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sz="1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17830">
              <a:lnSpc>
                <a:spcPct val="100000"/>
              </a:lnSpc>
              <a:spcBef>
                <a:spcPts val="275"/>
              </a:spcBef>
            </a:pP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英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文描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述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——提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升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外语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阅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读能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力。</a:t>
            </a:r>
            <a:endParaRPr sz="1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76809" y="3366830"/>
            <a:ext cx="6104383" cy="2835762"/>
          </a:xfrm>
          <a:prstGeom prst="rect">
            <a:avLst/>
          </a:prstGeom>
        </p:spPr>
        <p:txBody>
          <a:bodyPr vert="horz" lIns="57150" tIns="0" rIns="46434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9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76555" y="416560"/>
            <a:ext cx="6104255" cy="146304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76555" y="1574165"/>
            <a:ext cx="6104255" cy="7307580"/>
          </a:xfrm>
        </p:spPr>
        <p:txBody>
          <a:bodyPr/>
          <a:lstStyle/>
          <a:p>
            <a:pPr algn="l"/>
            <a:r>
              <a:rPr b="1" spc="-5" dirty="0">
                <a:solidFill>
                  <a:srgbClr val="111111"/>
                </a:solidFill>
                <a:latin typeface="Arial" panose="020B0604020202020204"/>
                <a:cs typeface="Arial" panose="020B0604020202020204"/>
                <a:sym typeface="+mn-ea"/>
              </a:rPr>
              <a:t>1.</a:t>
            </a:r>
            <a:r>
              <a:rPr b="1" spc="-35" dirty="0">
                <a:solidFill>
                  <a:srgbClr val="111111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b="1" dirty="0">
                <a:solidFill>
                  <a:srgbClr val="11111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什么是</a:t>
            </a:r>
            <a:r>
              <a:rPr b="1" spc="30" dirty="0">
                <a:solidFill>
                  <a:srgbClr val="11111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b="1" spc="-5" dirty="0">
                <a:solidFill>
                  <a:srgbClr val="111111"/>
                </a:solidFill>
                <a:latin typeface="Arial" panose="020B0604020202020204"/>
                <a:cs typeface="Arial" panose="020B0604020202020204"/>
                <a:sym typeface="+mn-ea"/>
              </a:rPr>
              <a:t>ACM</a:t>
            </a:r>
            <a:r>
              <a:rPr lang="en-US" b="1" spc="-5" dirty="0">
                <a:solidFill>
                  <a:srgbClr val="111111"/>
                </a:solidFill>
                <a:latin typeface="Arial" panose="020B0604020202020204"/>
                <a:cs typeface="Arial" panose="020B0604020202020204"/>
                <a:sym typeface="+mn-ea"/>
              </a:rPr>
              <a:t>-ICPC</a:t>
            </a:r>
            <a:r>
              <a:rPr b="1" spc="-5" dirty="0">
                <a:solidFill>
                  <a:srgbClr val="111111"/>
                </a:solidFill>
                <a:latin typeface="Arial" panose="020B0604020202020204"/>
                <a:cs typeface="Arial" panose="020B0604020202020204"/>
                <a:sym typeface="+mn-ea"/>
              </a:rPr>
              <a:t>?</a:t>
            </a:r>
            <a:endParaRPr b="1">
              <a:latin typeface="Arial" panose="020B0604020202020204"/>
              <a:cs typeface="Arial" panose="020B0604020202020204"/>
            </a:endParaRPr>
          </a:p>
          <a:p>
            <a:pPr marL="12700" indent="720090" algn="l">
              <a:lnSpc>
                <a:spcPct val="100000"/>
              </a:lnSpc>
              <a:spcBef>
                <a:spcPts val="405"/>
              </a:spcBef>
            </a:pPr>
            <a:r>
              <a:rPr b="1" spc="-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ACM</a:t>
            </a:r>
            <a:r>
              <a:rPr b="1" spc="6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5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国</a:t>
            </a:r>
            <a:r>
              <a:rPr b="1" spc="3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际</a:t>
            </a:r>
            <a:r>
              <a:rPr b="1" spc="5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大学</a:t>
            </a:r>
            <a:r>
              <a:rPr b="1" spc="3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生</a:t>
            </a:r>
            <a:r>
              <a:rPr b="1" spc="5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程序设</a:t>
            </a:r>
            <a:r>
              <a:rPr b="1" spc="3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</a:t>
            </a:r>
            <a:r>
              <a:rPr b="1" spc="5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竞</a:t>
            </a:r>
            <a:r>
              <a:rPr b="1" spc="3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赛</a:t>
            </a:r>
            <a:r>
              <a:rPr b="1" spc="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（ACM</a:t>
            </a:r>
            <a:r>
              <a:rPr b="1" spc="6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International</a:t>
            </a:r>
            <a:r>
              <a:rPr b="1" spc="5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Collegiate</a:t>
            </a:r>
            <a:r>
              <a:rPr b="1" spc="6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Programming</a:t>
            </a:r>
            <a:r>
              <a:rPr b="1" spc="6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Contest，</a:t>
            </a:r>
            <a:r>
              <a:rPr b="1" spc="3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简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称</a:t>
            </a:r>
            <a:r>
              <a:rPr b="1" spc="114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ACM-ICPC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</a:t>
            </a:r>
            <a:r>
              <a:rPr b="1" spc="-2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ICPC）</a:t>
            </a:r>
            <a:r>
              <a:rPr b="1" spc="3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</a:t>
            </a:r>
            <a:r>
              <a:rPr b="1" spc="2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由</a:t>
            </a:r>
            <a:r>
              <a:rPr b="1" spc="3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国际</a:t>
            </a:r>
            <a:r>
              <a:rPr b="1" spc="2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</a:t>
            </a:r>
            <a:r>
              <a:rPr b="1" spc="3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算</a:t>
            </a:r>
            <a:r>
              <a:rPr b="1" spc="2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机</a:t>
            </a:r>
            <a:r>
              <a:rPr b="1" spc="3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界具</a:t>
            </a:r>
            <a:r>
              <a:rPr b="1" spc="2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</a:t>
            </a:r>
            <a:r>
              <a:rPr b="1" spc="3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悠久</a:t>
            </a:r>
            <a:r>
              <a:rPr b="1" spc="2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历</a:t>
            </a:r>
            <a:r>
              <a:rPr b="1" spc="3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史的</a:t>
            </a:r>
            <a:r>
              <a:rPr b="1" spc="2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权</a:t>
            </a:r>
            <a:r>
              <a:rPr b="1" spc="3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威</a:t>
            </a:r>
            <a:r>
              <a:rPr b="1" spc="2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性</a:t>
            </a:r>
            <a:r>
              <a:rPr b="1" spc="3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</a:t>
            </a:r>
            <a:r>
              <a:rPr b="1" spc="2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织</a:t>
            </a:r>
            <a:r>
              <a:rPr b="1" spc="3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b="1" spc="3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美国</a:t>
            </a:r>
            <a:r>
              <a:rPr b="1" spc="3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b="1" spc="3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</a:t>
            </a:r>
            <a:r>
              <a:rPr b="1" spc="2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算</a:t>
            </a:r>
            <a:r>
              <a:rPr b="1" spc="3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机协</a:t>
            </a:r>
            <a:r>
              <a:rPr b="1" spc="2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会</a:t>
            </a:r>
            <a:r>
              <a:rPr b="1" spc="-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(Association</a:t>
            </a:r>
            <a:r>
              <a:rPr b="1" spc="5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for</a:t>
            </a:r>
            <a:r>
              <a:rPr b="1" spc="4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Computing  </a:t>
            </a:r>
            <a:r>
              <a:rPr b="1" spc="-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Machinery，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简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称</a:t>
            </a:r>
            <a:r>
              <a:rPr b="1" spc="-28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ACM)主办的一项旨</a:t>
            </a:r>
            <a:r>
              <a:rPr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展示大学生创新能力</a:t>
            </a:r>
            <a:r>
              <a:rPr b="1" spc="-13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团队精神和在</a:t>
            </a:r>
            <a:r>
              <a:rPr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压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力下编写程序</a:t>
            </a:r>
            <a:r>
              <a:rPr b="1" spc="-13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分析和解决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问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题能力的年度</a:t>
            </a:r>
            <a:r>
              <a:rPr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竞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赛</a:t>
            </a:r>
            <a:r>
              <a:rPr lang="zh-CN"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r>
              <a:rPr b="1" spc="-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ACM</a:t>
            </a:r>
            <a:r>
              <a:rPr b="1" spc="-254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国际大学生程</a:t>
            </a:r>
            <a:r>
              <a:rPr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序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设计竞赛始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于</a:t>
            </a:r>
            <a:r>
              <a:rPr b="1" spc="-26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1970</a:t>
            </a:r>
            <a:r>
              <a:rPr b="1" spc="-23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年，成形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于</a:t>
            </a:r>
            <a:r>
              <a:rPr b="1" spc="-14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1977</a:t>
            </a:r>
            <a:r>
              <a:rPr b="1" spc="-24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年，并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于</a:t>
            </a:r>
            <a:r>
              <a:rPr b="1" spc="-24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1996</a:t>
            </a:r>
            <a:r>
              <a:rPr b="1" spc="-25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年由上海大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学 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引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入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中国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陆，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前已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发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展成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最具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影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响力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学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生计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算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机竞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赛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，被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誉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序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设计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竞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赛的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奥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林匹克”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6350" indent="720090" algn="l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参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加</a:t>
            </a:r>
            <a:r>
              <a:rPr b="1" spc="-254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ACM-ICPC</a:t>
            </a:r>
            <a:r>
              <a:rPr b="1" spc="-254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可很好地锻炼团队成员的算法设计</a:t>
            </a:r>
            <a:r>
              <a:rPr b="1" spc="-3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逻辑推</a:t>
            </a:r>
            <a:r>
              <a:rPr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理</a:t>
            </a:r>
            <a:r>
              <a:rPr b="1" spc="-3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数学建模</a:t>
            </a:r>
            <a:r>
              <a:rPr b="1" spc="-3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程序设计和英语阅读能</a:t>
            </a:r>
            <a:r>
              <a:rPr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力</a:t>
            </a:r>
            <a:r>
              <a:rPr b="1" spc="-3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该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竞 </a:t>
            </a:r>
            <a:r>
              <a:rPr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赛题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</a:t>
            </a:r>
            <a:r>
              <a:rPr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使用英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</a:t>
            </a:r>
            <a:r>
              <a:rPr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描述，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</a:t>
            </a:r>
            <a:r>
              <a:rPr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求参赛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者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b="1" spc="-24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b="1" spc="-26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小时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</a:t>
            </a:r>
            <a:r>
              <a:rPr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完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成</a:t>
            </a:r>
            <a:r>
              <a:rPr b="1" spc="-24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10-13</a:t>
            </a:r>
            <a:r>
              <a:rPr b="1" spc="-24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道题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</a:t>
            </a:r>
            <a:r>
              <a:rPr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的读题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算法设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</a:t>
            </a:r>
            <a:r>
              <a:rPr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、编码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调试并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</a:t>
            </a:r>
            <a:r>
              <a:rPr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交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裁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判实际运行通过，能够全面考察学生的基础理论和实际动手能力。竞赛成绩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已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成为通往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行</a:t>
            </a:r>
            <a:r>
              <a:rPr b="1" spc="-15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业内著名企业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 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就业通行证</a:t>
            </a:r>
            <a:r>
              <a:rPr b="1" spc="-6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参与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过</a:t>
            </a:r>
            <a:r>
              <a:rPr b="1" spc="-254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ACM-ICPC</a:t>
            </a:r>
            <a:r>
              <a:rPr b="1" spc="-254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竞赛训练的学生因其扎</a:t>
            </a:r>
            <a:r>
              <a:rPr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的理论功底和实践动手能力</a:t>
            </a:r>
            <a:r>
              <a:rPr b="1" spc="-7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也成为各高校研究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生 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导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师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争抢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对象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 indent="720090" algn="l">
              <a:lnSpc>
                <a:spcPct val="100000"/>
              </a:lnSpc>
            </a:pP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通过参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</a:t>
            </a:r>
            <a:r>
              <a:rPr b="1" spc="-25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2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ACM-ICPC，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大批学生得到良好的锻炼并因</a:t>
            </a:r>
            <a:r>
              <a:rPr b="1" spc="1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此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到行业内著名企业高薪就业或者考取国内一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流</a:t>
            </a:r>
            <a:r>
              <a:rPr b="1" spc="-235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大学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 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研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究</a:t>
            </a:r>
            <a:r>
              <a:rPr b="1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生</a:t>
            </a:r>
            <a:r>
              <a:rPr b="1" spc="-1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555" y="1727835"/>
            <a:ext cx="6104255" cy="328485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 spc="-5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ACM-ICPC</a:t>
            </a:r>
            <a:r>
              <a:rPr sz="1800" b="1" spc="-245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竞</a:t>
            </a:r>
            <a:r>
              <a:rPr sz="1800" b="1" spc="-1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赛</a:t>
            </a:r>
            <a:r>
              <a:rPr sz="1800" b="1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形</a:t>
            </a:r>
            <a:r>
              <a:rPr sz="1800" b="1" spc="-1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式</a:t>
            </a:r>
            <a:endParaRPr sz="1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31800">
              <a:lnSpc>
                <a:spcPct val="100000"/>
              </a:lnSpc>
              <a:spcBef>
                <a:spcPts val="1025"/>
              </a:spcBef>
            </a:pP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伍人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数≤3</a:t>
            </a:r>
            <a:r>
              <a:rPr sz="1800" b="1" spc="-254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人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人都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女生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则为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女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sz="1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318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机编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解决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问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题（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带纸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质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资料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）。</a:t>
            </a:r>
            <a:endParaRPr sz="1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31800">
              <a:lnSpc>
                <a:spcPct val="100000"/>
              </a:lnSpc>
              <a:spcBef>
                <a:spcPts val="105"/>
              </a:spcBef>
            </a:pP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每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队使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</a:t>
            </a:r>
            <a:r>
              <a:rPr sz="1800" b="1" spc="-27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sz="1800" b="1" spc="-25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台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电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脑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sz="1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31800">
              <a:lnSpc>
                <a:spcPct val="100000"/>
              </a:lnSpc>
              <a:spcBef>
                <a:spcPts val="95"/>
              </a:spcBef>
            </a:pP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比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赛时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间为</a:t>
            </a:r>
            <a:r>
              <a:rPr sz="1800" b="1" spc="-254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sz="1800" b="1" spc="-25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小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时（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络赛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般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</a:t>
            </a:r>
            <a:r>
              <a:rPr sz="1800" b="1" spc="-24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 spc="-5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12:00—17:00,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现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场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赛一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般为</a:t>
            </a:r>
            <a:r>
              <a:rPr sz="1800" b="1" spc="-24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 spc="-5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9:00---14:00）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sz="1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318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比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赛题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目为</a:t>
            </a:r>
            <a:r>
              <a:rPr sz="1800" b="1" spc="-26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 spc="-5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</a:t>
            </a:r>
            <a:r>
              <a:rPr sz="1800" b="1" spc="5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sz="1800" b="1" spc="5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 spc="-5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12</a:t>
            </a:r>
            <a:r>
              <a:rPr sz="1800" b="1" spc="-25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道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英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文题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sz="1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31800">
              <a:lnSpc>
                <a:spcPct val="100000"/>
              </a:lnSpc>
              <a:spcBef>
                <a:spcPts val="95"/>
              </a:spcBef>
            </a:pP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每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题可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选用</a:t>
            </a:r>
            <a:r>
              <a:rPr sz="1800" b="1" spc="-26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 spc="-5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sz="1800" b="1" spc="-5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C++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</a:t>
            </a:r>
            <a:r>
              <a:rPr sz="1800" b="1" spc="-254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 spc="-5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sz="1800" b="1" spc="-25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语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言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之一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编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写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sz="1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31800">
              <a:lnSpc>
                <a:spcPct val="100000"/>
              </a:lnSpc>
              <a:spcBef>
                <a:spcPts val="285"/>
              </a:spcBef>
            </a:pP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序实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时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测试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动态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排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名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sz="1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31800">
              <a:lnSpc>
                <a:spcPct val="100000"/>
              </a:lnSpc>
              <a:spcBef>
                <a:spcPts val="300"/>
              </a:spcBef>
            </a:pP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正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确完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成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一题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得到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只代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该题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颜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色的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气</a:t>
            </a:r>
            <a:r>
              <a:rPr sz="18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球</a:t>
            </a:r>
            <a:r>
              <a:rPr sz="1800" b="1" spc="-1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sz="1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352099B-8795-0767-EE38-EF34C078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833" y="530741"/>
            <a:ext cx="6104334" cy="436840"/>
          </a:xfrm>
        </p:spPr>
        <p:txBody>
          <a:bodyPr/>
          <a:lstStyle/>
          <a:p>
            <a:br>
              <a:rPr lang="en-US" altLang="zh-CN"/>
            </a:br>
            <a:br>
              <a:rPr lang="en-US" altLang="zh-CN"/>
            </a:br>
            <a:r>
              <a:rPr lang="en-US" altLang="zh-CN"/>
              <a:t>5.</a:t>
            </a:r>
            <a:r>
              <a:rPr spc="40">
                <a:solidFill>
                  <a:srgbClr val="11111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竞赛承办学院负责人、联系方式</a:t>
            </a:r>
            <a:br>
              <a:rPr>
                <a:latin typeface="微软雅黑" panose="020B0503020204020204" charset="-122"/>
                <a:cs typeface="微软雅黑" panose="020B0503020204020204" charset="-122"/>
              </a:rPr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444" y="1688630"/>
            <a:ext cx="6104383" cy="6721807"/>
          </a:xfrm>
        </p:spPr>
        <p:txBody>
          <a:bodyPr/>
          <a:lstStyle/>
          <a:p>
            <a:pPr marL="469265" lvl="1" indent="0">
              <a:lnSpc>
                <a:spcPct val="100000"/>
              </a:lnSpc>
              <a:spcBef>
                <a:spcPts val="185"/>
              </a:spcBef>
              <a:buSzPct val="90000"/>
              <a:buNone/>
              <a:tabLst>
                <a:tab pos="76835" algn="l"/>
              </a:tabLst>
            </a:pPr>
            <a:endParaRPr sz="1800" b="1" dirty="0">
              <a:solidFill>
                <a:srgbClr val="333333"/>
              </a:solidFill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533400" lvl="1" indent="-64135">
              <a:lnSpc>
                <a:spcPct val="100000"/>
              </a:lnSpc>
              <a:spcBef>
                <a:spcPts val="185"/>
              </a:spcBef>
              <a:buSzPct val="90000"/>
              <a:buChar char="•"/>
              <a:tabLst>
                <a:tab pos="76835" algn="l"/>
              </a:tabLst>
            </a:pP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承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办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学院：信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息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科学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技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术学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院</a:t>
            </a:r>
            <a:endParaRPr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33400" lvl="1" indent="-64135">
              <a:lnSpc>
                <a:spcPct val="100000"/>
              </a:lnSpc>
              <a:spcBef>
                <a:spcPts val="80"/>
              </a:spcBef>
              <a:buSzPct val="90000"/>
              <a:buChar char="•"/>
              <a:tabLst>
                <a:tab pos="76835" algn="l"/>
              </a:tabLst>
            </a:pP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联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系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人：</a:t>
            </a:r>
            <a:r>
              <a:rPr lang="zh-CN" altLang="en-US" sz="1800" b="1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孙长江 周杰 张世梁</a:t>
            </a:r>
            <a:endParaRPr lang="en-US" altLang="zh-CN" sz="1800" b="1" dirty="0">
              <a:solidFill>
                <a:srgbClr val="333333"/>
              </a:solidFill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533400" lvl="1" indent="-64135">
              <a:lnSpc>
                <a:spcPct val="100000"/>
              </a:lnSpc>
              <a:spcBef>
                <a:spcPts val="100"/>
              </a:spcBef>
              <a:buSzPct val="90000"/>
              <a:buChar char="•"/>
              <a:tabLst>
                <a:tab pos="76835" algn="l"/>
              </a:tabLst>
            </a:pPr>
            <a:r>
              <a:rPr sz="1800" b="1" spc="-5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20</a:t>
            </a:r>
            <a:r>
              <a:rPr lang="en-US" altLang="zh-CN" sz="1800" b="1" spc="-5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22 </a:t>
            </a:r>
            <a:r>
              <a:rPr lang="zh-CN" altLang="en-US" sz="1800" b="1" spc="-5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算法集训小组的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招</a:t>
            </a:r>
            <a:r>
              <a:rPr sz="1800" b="1" spc="-1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新</a:t>
            </a:r>
            <a:r>
              <a:rPr sz="1800" b="1" spc="-27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QQ</a:t>
            </a:r>
            <a:r>
              <a:rPr sz="1800" b="1" spc="-265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1800" b="1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群</a:t>
            </a:r>
            <a:r>
              <a:rPr sz="1800" b="1" spc="-5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：491133586</a:t>
            </a:r>
          </a:p>
          <a:p>
            <a:pPr marL="76200" indent="-64135">
              <a:lnSpc>
                <a:spcPct val="100000"/>
              </a:lnSpc>
              <a:spcBef>
                <a:spcPts val="100"/>
              </a:spcBef>
              <a:buSzPct val="90000"/>
              <a:buChar char="•"/>
              <a:tabLst>
                <a:tab pos="76835" algn="l"/>
              </a:tabLst>
            </a:pPr>
            <a:endParaRPr lang="zh-CN" altLang="en-US" sz="1800" dirty="0"/>
          </a:p>
        </p:txBody>
      </p:sp>
      <p:sp>
        <p:nvSpPr>
          <p:cNvPr id="4" name="object 2"/>
          <p:cNvSpPr/>
          <p:nvPr/>
        </p:nvSpPr>
        <p:spPr>
          <a:xfrm>
            <a:off x="1452245" y="4189849"/>
            <a:ext cx="3503295" cy="3788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5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503D5-FB58-482C-8BF5-CD5E9F45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往年成绩回顾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5EE6F-8E9F-414A-9F58-3EF725564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400" dirty="0"/>
              <a:t>2022</a:t>
            </a:r>
            <a:r>
              <a:rPr lang="zh-CN" altLang="en-US" sz="2400" dirty="0"/>
              <a:t>年的代表性获奖</a:t>
            </a:r>
            <a:endParaRPr lang="en-US" altLang="zh-CN" sz="2400" dirty="0"/>
          </a:p>
          <a:p>
            <a:pPr lvl="1"/>
            <a:r>
              <a:rPr lang="zh-CN" altLang="en-US" sz="2400" dirty="0"/>
              <a:t>第 </a:t>
            </a:r>
            <a:r>
              <a:rPr lang="en-US" altLang="zh-CN" sz="2400" dirty="0"/>
              <a:t>46 </a:t>
            </a:r>
            <a:r>
              <a:rPr lang="zh-CN" altLang="en-US" sz="2400" dirty="0"/>
              <a:t>届</a:t>
            </a:r>
            <a:r>
              <a:rPr lang="en-US" altLang="zh-CN" sz="2400" dirty="0"/>
              <a:t>ACM-ICPC</a:t>
            </a:r>
            <a:r>
              <a:rPr lang="zh-CN" altLang="en-US" sz="2400" dirty="0"/>
              <a:t>国际大学生程序设计竞赛亚洲区总决赛</a:t>
            </a:r>
            <a:r>
              <a:rPr lang="en-US" altLang="zh-CN" sz="2400" dirty="0"/>
              <a:t>EC Final </a:t>
            </a:r>
            <a:r>
              <a:rPr lang="zh-CN" altLang="en-US" sz="2400" dirty="0"/>
              <a:t>银奖 （实现历史突破）</a:t>
            </a:r>
            <a:endParaRPr lang="en-US" altLang="zh-CN" sz="2400" dirty="0"/>
          </a:p>
          <a:p>
            <a:pPr lvl="1"/>
            <a:r>
              <a:rPr lang="en-US" altLang="zh-CN" sz="2400" dirty="0"/>
              <a:t>ICPC</a:t>
            </a:r>
            <a:r>
              <a:rPr lang="zh-CN" altLang="en-US" sz="2400" dirty="0"/>
              <a:t>银牌</a:t>
            </a:r>
            <a:r>
              <a:rPr lang="en-US" altLang="zh-CN" sz="2400" dirty="0"/>
              <a:t>1</a:t>
            </a:r>
            <a:r>
              <a:rPr lang="zh-CN" altLang="en-US" sz="2400" dirty="0"/>
              <a:t>枚、铜牌</a:t>
            </a:r>
            <a:r>
              <a:rPr lang="en-US" altLang="zh-CN" sz="2400" dirty="0"/>
              <a:t>1</a:t>
            </a:r>
            <a:r>
              <a:rPr lang="zh-CN" altLang="en-US" sz="2400" dirty="0"/>
              <a:t>枚，</a:t>
            </a:r>
            <a:r>
              <a:rPr lang="en-US" altLang="zh-CN" sz="2400" dirty="0"/>
              <a:t>CCPC</a:t>
            </a:r>
            <a:r>
              <a:rPr lang="zh-CN" altLang="en-US" sz="2400" dirty="0"/>
              <a:t>银牌</a:t>
            </a:r>
            <a:r>
              <a:rPr lang="en-US" altLang="zh-CN" sz="2400" dirty="0"/>
              <a:t>1</a:t>
            </a:r>
            <a:r>
              <a:rPr lang="zh-CN" altLang="en-US" sz="2400" dirty="0"/>
              <a:t>枚 （首次在</a:t>
            </a:r>
            <a:r>
              <a:rPr lang="en-US" altLang="zh-CN" sz="2400" dirty="0"/>
              <a:t>ICPC</a:t>
            </a:r>
            <a:r>
              <a:rPr lang="zh-CN" altLang="en-US" sz="2400" dirty="0"/>
              <a:t>和</a:t>
            </a:r>
            <a:r>
              <a:rPr lang="en-US" altLang="zh-CN" sz="2400" dirty="0"/>
              <a:t>CCPC</a:t>
            </a:r>
            <a:r>
              <a:rPr lang="zh-CN" altLang="en-US" sz="2400" dirty="0"/>
              <a:t>获得银牌）</a:t>
            </a:r>
            <a:endParaRPr lang="en-US" altLang="zh-CN" sz="2400" dirty="0"/>
          </a:p>
          <a:p>
            <a:pPr lvl="1"/>
            <a:r>
              <a:rPr lang="zh-CN" altLang="en-US" sz="2400" dirty="0"/>
              <a:t>第十三届蓝桥杯 </a:t>
            </a:r>
            <a:r>
              <a:rPr lang="en-US" altLang="zh-CN" sz="2400" dirty="0"/>
              <a:t>C/C++</a:t>
            </a:r>
            <a:r>
              <a:rPr lang="zh-CN" altLang="en-US" sz="2400" dirty="0"/>
              <a:t>程序设计</a:t>
            </a:r>
            <a:r>
              <a:rPr lang="en-US" altLang="zh-CN" sz="2400" dirty="0"/>
              <a:t>B</a:t>
            </a:r>
            <a:r>
              <a:rPr lang="zh-CN" altLang="en-US" sz="2400" dirty="0"/>
              <a:t>组总决赛一等奖</a:t>
            </a:r>
            <a:r>
              <a:rPr lang="en-US" altLang="zh-CN" sz="2400" dirty="0"/>
              <a:t>3</a:t>
            </a:r>
            <a:r>
              <a:rPr lang="zh-CN" altLang="en-US" sz="2400" dirty="0"/>
              <a:t>人，二等奖</a:t>
            </a:r>
            <a:r>
              <a:rPr lang="en-US" altLang="zh-CN" sz="2400" dirty="0"/>
              <a:t>1</a:t>
            </a:r>
            <a:r>
              <a:rPr lang="zh-CN" altLang="en-US" sz="2400" dirty="0"/>
              <a:t>人，三等奖</a:t>
            </a:r>
            <a:r>
              <a:rPr lang="en-US" altLang="zh-CN" sz="2400" dirty="0"/>
              <a:t>2</a:t>
            </a:r>
            <a:r>
              <a:rPr lang="zh-CN" altLang="en-US" sz="2400" dirty="0"/>
              <a:t>人 （一等奖人数取得历史突破）</a:t>
            </a:r>
            <a:endParaRPr lang="en-US" altLang="zh-CN" sz="2400" dirty="0"/>
          </a:p>
          <a:p>
            <a:pPr lvl="1"/>
            <a:r>
              <a:rPr lang="en-US" altLang="zh-CN" sz="2400" dirty="0"/>
              <a:t>2022</a:t>
            </a:r>
            <a:r>
              <a:rPr lang="zh-CN" altLang="en-US" sz="2400" dirty="0"/>
              <a:t>年江苏省大学生程序设计大赛（金奖</a:t>
            </a:r>
            <a:r>
              <a:rPr lang="en-US" altLang="zh-CN" sz="2400" dirty="0"/>
              <a:t>1</a:t>
            </a:r>
            <a:r>
              <a:rPr lang="zh-CN" altLang="en-US" sz="2400" dirty="0"/>
              <a:t>枚和铜牌</a:t>
            </a:r>
            <a:r>
              <a:rPr lang="en-US" altLang="zh-CN" sz="2400" dirty="0"/>
              <a:t>2</a:t>
            </a:r>
            <a:r>
              <a:rPr lang="zh-CN" altLang="en-US" sz="2400" dirty="0"/>
              <a:t>枚）</a:t>
            </a:r>
            <a:endParaRPr lang="en-US" altLang="zh-CN" sz="2400" dirty="0"/>
          </a:p>
          <a:p>
            <a:pPr lvl="1"/>
            <a:r>
              <a:rPr lang="zh-CN" altLang="en-US" sz="2400" dirty="0"/>
              <a:t>中国高校计算机大赛 </a:t>
            </a:r>
            <a:r>
              <a:rPr lang="en-US" altLang="zh-CN" sz="2400" dirty="0"/>
              <a:t>- </a:t>
            </a:r>
            <a:r>
              <a:rPr lang="zh-CN" altLang="en-US" sz="2400" dirty="0"/>
              <a:t>团体程序设计天梯赛（团队全国二等奖、江苏省一等奖）中国高校计算机大赛 </a:t>
            </a:r>
            <a:r>
              <a:rPr lang="en-US" altLang="zh-CN" sz="2400" dirty="0"/>
              <a:t>- </a:t>
            </a:r>
            <a:r>
              <a:rPr lang="zh-CN" altLang="en-US" sz="2400" dirty="0"/>
              <a:t>团体程序设计天梯赛（个人全国一等奖）（首次获得全国二等奖）</a:t>
            </a:r>
            <a:endParaRPr lang="en-US" altLang="zh-CN" sz="2400" dirty="0"/>
          </a:p>
          <a:p>
            <a:r>
              <a:rPr lang="zh-CN" altLang="en-US" sz="2400" dirty="0"/>
              <a:t>更多往年算法类比赛的获奖信息可访问：</a:t>
            </a:r>
            <a:endParaRPr lang="en-US" altLang="zh-CN" sz="2400" dirty="0"/>
          </a:p>
          <a:p>
            <a:r>
              <a:rPr lang="en-US" altLang="zh-CN" sz="2400" dirty="0"/>
              <a:t>https://smartse.github.io/honors.html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117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129E0-39F6-7018-1A78-E0375745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部分学生去向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35F8A-B7A9-466E-C235-C31ECC5C1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09" y="1575600"/>
            <a:ext cx="6104383" cy="6721807"/>
          </a:xfrm>
        </p:spPr>
        <p:txBody>
          <a:bodyPr/>
          <a:lstStyle/>
          <a:p>
            <a:r>
              <a:rPr lang="zh-CN" altLang="en-US" sz="2200" dirty="0">
                <a:latin typeface="+mj-lt"/>
              </a:rPr>
              <a:t>一些优秀学生选择了继续深造</a:t>
            </a:r>
            <a:endParaRPr lang="en-US" altLang="zh-CN" sz="2200" dirty="0">
              <a:latin typeface="+mj-lt"/>
            </a:endParaRPr>
          </a:p>
          <a:p>
            <a:pPr lvl="1"/>
            <a:r>
              <a:rPr lang="zh-CN" altLang="en-US" sz="2200" dirty="0">
                <a:latin typeface="+mj-lt"/>
              </a:rPr>
              <a:t>苏展 保研浙江大学  </a:t>
            </a:r>
            <a:r>
              <a:rPr lang="en-US" altLang="zh-CN" sz="2200" dirty="0">
                <a:latin typeface="+mj-lt"/>
              </a:rPr>
              <a:t>2022</a:t>
            </a:r>
          </a:p>
          <a:p>
            <a:pPr lvl="1"/>
            <a:r>
              <a:rPr lang="zh-CN" altLang="en-US" sz="2200" dirty="0">
                <a:latin typeface="+mj-lt"/>
              </a:rPr>
              <a:t>缪芸 保研 南京大学 </a:t>
            </a:r>
            <a:r>
              <a:rPr lang="en-US" altLang="zh-CN" sz="2200" dirty="0">
                <a:latin typeface="+mj-lt"/>
              </a:rPr>
              <a:t>2022</a:t>
            </a:r>
          </a:p>
          <a:p>
            <a:pPr lvl="1"/>
            <a:r>
              <a:rPr lang="zh-CN" altLang="en-US" sz="2200" dirty="0">
                <a:latin typeface="+mj-lt"/>
              </a:rPr>
              <a:t>林浩 保研 大连理工大学 </a:t>
            </a:r>
            <a:r>
              <a:rPr lang="en-US" altLang="zh-CN" sz="2200" dirty="0">
                <a:latin typeface="+mj-lt"/>
              </a:rPr>
              <a:t>2021</a:t>
            </a:r>
          </a:p>
          <a:p>
            <a:pPr lvl="1"/>
            <a:r>
              <a:rPr lang="zh-CN" altLang="en-US" sz="2200" dirty="0">
                <a:latin typeface="+mj-lt"/>
              </a:rPr>
              <a:t>吴媛媛 保研 南京大学 </a:t>
            </a:r>
            <a:r>
              <a:rPr lang="en-US" altLang="zh-CN" sz="2200" dirty="0">
                <a:latin typeface="+mj-lt"/>
              </a:rPr>
              <a:t>2021</a:t>
            </a:r>
          </a:p>
          <a:p>
            <a:pPr lvl="1"/>
            <a:r>
              <a:rPr lang="zh-CN" altLang="en-US" sz="2200" dirty="0">
                <a:latin typeface="+mj-lt"/>
              </a:rPr>
              <a:t>赵静珂</a:t>
            </a:r>
            <a:r>
              <a:rPr lang="en-US" altLang="zh-CN" sz="2200" dirty="0">
                <a:latin typeface="+mj-lt"/>
              </a:rPr>
              <a:t> </a:t>
            </a:r>
            <a:r>
              <a:rPr lang="zh-CN" altLang="en-US" sz="2200" dirty="0">
                <a:latin typeface="+mj-lt"/>
              </a:rPr>
              <a:t>保研 天津大学 </a:t>
            </a:r>
            <a:r>
              <a:rPr lang="en-US" altLang="zh-CN" sz="2200" dirty="0">
                <a:latin typeface="+mj-lt"/>
              </a:rPr>
              <a:t>2020</a:t>
            </a:r>
          </a:p>
          <a:p>
            <a:pPr lvl="1"/>
            <a:r>
              <a:rPr lang="zh-CN" altLang="en-US" sz="2200" dirty="0">
                <a:latin typeface="+mj-lt"/>
              </a:rPr>
              <a:t>王淦 保研 天津大学 </a:t>
            </a:r>
            <a:r>
              <a:rPr lang="en-US" altLang="zh-CN" sz="2200" dirty="0">
                <a:latin typeface="+mj-lt"/>
              </a:rPr>
              <a:t>2019 </a:t>
            </a:r>
          </a:p>
          <a:p>
            <a:pPr lvl="1"/>
            <a:r>
              <a:rPr lang="zh-CN" altLang="en-US" sz="2200" dirty="0">
                <a:latin typeface="+mj-lt"/>
              </a:rPr>
              <a:t>李昊洋 保研 同济大学 </a:t>
            </a:r>
            <a:r>
              <a:rPr lang="en-US" altLang="zh-CN" sz="2200" dirty="0">
                <a:latin typeface="+mj-lt"/>
              </a:rPr>
              <a:t>2019</a:t>
            </a:r>
          </a:p>
          <a:p>
            <a:pPr lvl="1"/>
            <a:r>
              <a:rPr lang="zh-CN" altLang="en-US" sz="2200" dirty="0">
                <a:latin typeface="+mj-lt"/>
              </a:rPr>
              <a:t>沈宇翔 考研 苏州大学 </a:t>
            </a:r>
            <a:r>
              <a:rPr lang="en-US" altLang="zh-CN" sz="2200" dirty="0">
                <a:latin typeface="+mj-lt"/>
              </a:rPr>
              <a:t>2018</a:t>
            </a:r>
          </a:p>
          <a:p>
            <a:pPr lvl="1"/>
            <a:r>
              <a:rPr lang="zh-CN" altLang="en-US" sz="2200" dirty="0">
                <a:latin typeface="+mj-lt"/>
              </a:rPr>
              <a:t>谢隽丰 考研 复旦大学 </a:t>
            </a:r>
            <a:r>
              <a:rPr lang="en-US" altLang="zh-CN" sz="2200" dirty="0">
                <a:latin typeface="+mj-lt"/>
              </a:rPr>
              <a:t>2018</a:t>
            </a:r>
          </a:p>
          <a:p>
            <a:pPr lvl="1"/>
            <a:r>
              <a:rPr lang="zh-CN" altLang="en-US" sz="2200" dirty="0">
                <a:latin typeface="+mj-lt"/>
              </a:rPr>
              <a:t>刘猛 考研 南京大学 </a:t>
            </a:r>
            <a:r>
              <a:rPr lang="en-US" altLang="zh-CN" sz="2200" dirty="0">
                <a:latin typeface="+mj-lt"/>
              </a:rPr>
              <a:t>2018</a:t>
            </a:r>
          </a:p>
          <a:p>
            <a:r>
              <a:rPr lang="zh-CN" altLang="en-US" sz="2200" dirty="0">
                <a:latin typeface="+mj-lt"/>
              </a:rPr>
              <a:t>一些优秀学生（例如叶盛、季炎、李佳帆）选择就业，并且得到用人单位的高度认可</a:t>
            </a:r>
            <a:endParaRPr lang="en-US" altLang="zh-CN" sz="2200" dirty="0">
              <a:latin typeface="+mj-lt"/>
            </a:endParaRPr>
          </a:p>
          <a:p>
            <a:pPr lvl="1"/>
            <a:endParaRPr lang="en-US" altLang="zh-CN" sz="2200" dirty="0">
              <a:latin typeface="+mj-lt"/>
            </a:endParaRPr>
          </a:p>
          <a:p>
            <a:pPr lvl="1"/>
            <a:endParaRPr lang="zh-CN" alt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3804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759</Words>
  <Application>Microsoft Office PowerPoint</Application>
  <PresentationFormat>顶置</PresentationFormat>
  <Paragraphs>71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微软雅黑</vt:lpstr>
      <vt:lpstr>Arial</vt:lpstr>
      <vt:lpstr>Office 主题​​</vt:lpstr>
      <vt:lpstr>PowerPoint 演示文稿</vt:lpstr>
      <vt:lpstr>算法类相关竞赛级别认定&amp;竞赛时间</vt:lpstr>
      <vt:lpstr>适应人群&amp;训练安排</vt:lpstr>
      <vt:lpstr>PowerPoint 演示文稿</vt:lpstr>
      <vt:lpstr>PowerPoint 演示文稿</vt:lpstr>
      <vt:lpstr>PowerPoint 演示文稿</vt:lpstr>
      <vt:lpstr>  5.竞赛承办学院负责人、联系方式 </vt:lpstr>
      <vt:lpstr>往年成绩回顾</vt:lpstr>
      <vt:lpstr>部分学生去向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 招新简介   </dc:title>
  <dc:creator/>
  <cp:lastModifiedBy>陈 翔</cp:lastModifiedBy>
  <cp:revision>36</cp:revision>
  <dcterms:created xsi:type="dcterms:W3CDTF">2019-06-19T02:08:00Z</dcterms:created>
  <dcterms:modified xsi:type="dcterms:W3CDTF">2022-09-29T00:40:35Z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