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2" r:id="rId3"/>
    <p:sldId id="273" r:id="rId4"/>
    <p:sldId id="274" r:id="rId5"/>
    <p:sldId id="275" r:id="rId6"/>
    <p:sldId id="271" r:id="rId7"/>
    <p:sldId id="257" r:id="rId8"/>
    <p:sldId id="259" r:id="rId9"/>
    <p:sldId id="261" r:id="rId10"/>
    <p:sldId id="260" r:id="rId11"/>
    <p:sldId id="262" r:id="rId12"/>
    <p:sldId id="263" r:id="rId13"/>
    <p:sldId id="265" r:id="rId14"/>
    <p:sldId id="264" r:id="rId15"/>
    <p:sldId id="266" r:id="rId16"/>
    <p:sldId id="267" r:id="rId17"/>
    <p:sldId id="258" r:id="rId18"/>
    <p:sldId id="268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B99CC-D8DE-41AB-883D-F5F7BC20C7E1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FFC50-8066-4701-AB04-300A41B0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41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From issue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FFC50-8066-4701-AB04-300A41B0E5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44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From issue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FFC50-8066-4701-AB04-300A41B0E5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44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to add scale to 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FFC50-8066-4701-AB04-300A41B0E5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82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9CD5171-7179-4F04-A64F-2EAF54D6A33D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67192F2-2DE4-4D9B-A3BC-D4B8C6A85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CD5171-7179-4F04-A64F-2EAF54D6A33D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92F2-2DE4-4D9B-A3BC-D4B8C6A85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CD5171-7179-4F04-A64F-2EAF54D6A33D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92F2-2DE4-4D9B-A3BC-D4B8C6A85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CD5171-7179-4F04-A64F-2EAF54D6A33D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92F2-2DE4-4D9B-A3BC-D4B8C6A851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CD5171-7179-4F04-A64F-2EAF54D6A33D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92F2-2DE4-4D9B-A3BC-D4B8C6A851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CD5171-7179-4F04-A64F-2EAF54D6A33D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92F2-2DE4-4D9B-A3BC-D4B8C6A851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CD5171-7179-4F04-A64F-2EAF54D6A33D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92F2-2DE4-4D9B-A3BC-D4B8C6A8516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CD5171-7179-4F04-A64F-2EAF54D6A33D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92F2-2DE4-4D9B-A3BC-D4B8C6A8516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CD5171-7179-4F04-A64F-2EAF54D6A33D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92F2-2DE4-4D9B-A3BC-D4B8C6A85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9CD5171-7179-4F04-A64F-2EAF54D6A33D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92F2-2DE4-4D9B-A3BC-D4B8C6A8516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9CD5171-7179-4F04-A64F-2EAF54D6A33D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7192F2-2DE4-4D9B-A3BC-D4B8C6A8516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9CD5171-7179-4F04-A64F-2EAF54D6A33D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67192F2-2DE4-4D9B-A3BC-D4B8C6A851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371600"/>
            <a:ext cx="8610600" cy="1600200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People's involvement analysis in committed issue types </a:t>
            </a:r>
            <a:br>
              <a:rPr lang="en-US" sz="2400" dirty="0"/>
            </a:br>
            <a:r>
              <a:rPr lang="en-US" sz="2400" dirty="0"/>
              <a:t>&amp;</a:t>
            </a:r>
            <a:br>
              <a:rPr lang="en-US" sz="2400" dirty="0"/>
            </a:br>
            <a:r>
              <a:rPr lang="en-US" sz="2400" dirty="0"/>
              <a:t>Forecasting issue frequency using time </a:t>
            </a:r>
            <a:r>
              <a:rPr lang="en-US" sz="2400" dirty="0" smtClean="0"/>
              <a:t>series analysis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819400" y="3705761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Mainul</a:t>
            </a:r>
            <a:r>
              <a:rPr lang="en-US" sz="2000" dirty="0" smtClean="0"/>
              <a:t> </a:t>
            </a:r>
            <a:r>
              <a:rPr lang="en-US" sz="2000" dirty="0" err="1" smtClean="0"/>
              <a:t>Quraishi</a:t>
            </a:r>
            <a:endParaRPr lang="en-US" sz="2000" dirty="0" smtClean="0"/>
          </a:p>
          <a:p>
            <a:pPr algn="ctr"/>
            <a:r>
              <a:rPr lang="en-US" sz="2000" dirty="0" err="1" smtClean="0"/>
              <a:t>Md</a:t>
            </a:r>
            <a:r>
              <a:rPr lang="en-US" sz="2000" dirty="0" smtClean="0"/>
              <a:t> </a:t>
            </a:r>
            <a:r>
              <a:rPr lang="en-US" sz="2000" dirty="0" err="1" smtClean="0"/>
              <a:t>Rubayet</a:t>
            </a:r>
            <a:r>
              <a:rPr lang="en-US" sz="2000" dirty="0" smtClean="0"/>
              <a:t> Hasan</a:t>
            </a:r>
          </a:p>
          <a:p>
            <a:pPr algn="ctr"/>
            <a:r>
              <a:rPr lang="en-US" sz="2000" dirty="0" smtClean="0"/>
              <a:t>Bikash Chandra </a:t>
            </a:r>
            <a:r>
              <a:rPr lang="en-US" sz="2000" dirty="0" smtClean="0"/>
              <a:t>Karmokar</a:t>
            </a:r>
            <a:endParaRPr lang="en-US" sz="2000" dirty="0" smtClean="0"/>
          </a:p>
          <a:p>
            <a:pPr algn="ctr"/>
            <a:r>
              <a:rPr lang="en-US" sz="2000" dirty="0" smtClean="0"/>
              <a:t>Al </a:t>
            </a:r>
            <a:r>
              <a:rPr lang="en-US" sz="2000" dirty="0" err="1" smtClean="0"/>
              <a:t>Kafi</a:t>
            </a:r>
            <a:r>
              <a:rPr lang="en-US" sz="2000" dirty="0" smtClean="0"/>
              <a:t> </a:t>
            </a:r>
            <a:r>
              <a:rPr lang="en-US" sz="2000" dirty="0" smtClean="0"/>
              <a:t>Khan</a:t>
            </a:r>
            <a:endParaRPr lang="en-US" sz="20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86000" y="304319"/>
            <a:ext cx="5067300" cy="610081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3200" dirty="0"/>
              <a:t>Data Science Challenge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76200"/>
            <a:ext cx="1422400" cy="100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ARIMA</a:t>
            </a:r>
          </a:p>
          <a:p>
            <a:pPr lvl="1"/>
            <a:r>
              <a:rPr lang="en-US" sz="2800" dirty="0"/>
              <a:t>Autoregressive integrated moving </a:t>
            </a:r>
            <a:r>
              <a:rPr lang="en-US" sz="2800" dirty="0" smtClean="0"/>
              <a:t>average</a:t>
            </a:r>
          </a:p>
          <a:p>
            <a:pPr lvl="1"/>
            <a:endParaRPr lang="en-US" sz="2800" dirty="0"/>
          </a:p>
          <a:p>
            <a:r>
              <a:rPr lang="en-US" sz="4000" dirty="0" smtClean="0">
                <a:solidFill>
                  <a:srgbClr val="0070C0"/>
                </a:solidFill>
              </a:rPr>
              <a:t>forecast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Algorithm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rgbClr val="0070C0"/>
                </a:solidFill>
              </a:rPr>
              <a:t>Library</a:t>
            </a:r>
            <a:r>
              <a:rPr lang="en-US" dirty="0" smtClean="0"/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8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610600" cy="4525963"/>
          </a:xfrm>
        </p:spPr>
        <p:txBody>
          <a:bodyPr/>
          <a:lstStyle/>
          <a:p>
            <a:pPr marL="624078" indent="-514350" algn="just">
              <a:buFont typeface="+mj-lt"/>
              <a:buAutoNum type="arabicPeriod"/>
            </a:pPr>
            <a:r>
              <a:rPr lang="en-US" dirty="0" smtClean="0"/>
              <a:t>Fetched data only for New Feature from server</a:t>
            </a:r>
          </a:p>
          <a:p>
            <a:pPr marL="624078" indent="-514350" algn="just">
              <a:buFont typeface="+mj-lt"/>
              <a:buAutoNum type="arabicPeriod"/>
            </a:pPr>
            <a:endParaRPr lang="en-US" dirty="0" smtClean="0"/>
          </a:p>
          <a:p>
            <a:pPr marL="624078" indent="-514350" algn="just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Collect only created date and issue type into another data frame from the fetched data. </a:t>
            </a:r>
          </a:p>
          <a:p>
            <a:pPr marL="624078" indent="-514350" algn="just">
              <a:buFont typeface="+mj-lt"/>
              <a:buAutoNum type="arabicPeriod"/>
            </a:pPr>
            <a:endParaRPr lang="en-US" dirty="0"/>
          </a:p>
          <a:p>
            <a:pPr marL="624078" indent="-514350" algn="just">
              <a:buFont typeface="+mj-lt"/>
              <a:buAutoNum type="arabicPeriod"/>
            </a:pPr>
            <a:r>
              <a:rPr lang="en-US" dirty="0" smtClean="0"/>
              <a:t>Arranged the data by month and year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6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05" y="1142999"/>
            <a:ext cx="7691989" cy="472440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2400" dirty="0" smtClean="0"/>
              <a:t>Observed Data: January 2008 - December 2016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912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2999"/>
            <a:ext cx="8077200" cy="472440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2400" dirty="0" smtClean="0"/>
              <a:t>Observed Data: January 2008 - December 2016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22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>
            <a:normAutofit/>
          </a:bodyPr>
          <a:lstStyle/>
          <a:p>
            <a:pPr marL="624078" indent="-514350" algn="just">
              <a:buFont typeface="+mj-lt"/>
              <a:buAutoNum type="arabicPeriod" startAt="4"/>
            </a:pPr>
            <a:r>
              <a:rPr lang="en-US" dirty="0" smtClean="0"/>
              <a:t>Data is decomposed into trend, seasonal </a:t>
            </a:r>
            <a:r>
              <a:rPr lang="en-US" dirty="0"/>
              <a:t>and random </a:t>
            </a:r>
            <a:r>
              <a:rPr lang="en-US" dirty="0" smtClean="0"/>
              <a:t>influences</a:t>
            </a:r>
          </a:p>
          <a:p>
            <a:pPr marL="624078" indent="-514350" algn="just"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</a:t>
            </a:r>
            <a:r>
              <a:rPr lang="en-US" sz="1800" dirty="0" smtClean="0"/>
              <a:t>(continue)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6156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66800"/>
            <a:ext cx="7772399" cy="487680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2400" dirty="0" smtClean="0"/>
              <a:t>Decomposed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068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 algn="just">
              <a:buFont typeface="+mj-lt"/>
              <a:buAutoNum type="arabicPeriod" startAt="5"/>
            </a:pPr>
            <a:r>
              <a:rPr lang="en-US" dirty="0" smtClean="0">
                <a:solidFill>
                  <a:srgbClr val="C00000"/>
                </a:solidFill>
              </a:rPr>
              <a:t>Then </a:t>
            </a:r>
            <a:r>
              <a:rPr lang="en-US" dirty="0">
                <a:solidFill>
                  <a:srgbClr val="C00000"/>
                </a:solidFill>
              </a:rPr>
              <a:t>Calculated adjusted time series without the seasonal effects.</a:t>
            </a:r>
          </a:p>
          <a:p>
            <a:pPr marL="624078" indent="-514350" algn="just">
              <a:buFont typeface="+mj-lt"/>
              <a:buAutoNum type="arabicPeriod" startAt="5"/>
            </a:pPr>
            <a:endParaRPr lang="en-US" dirty="0"/>
          </a:p>
          <a:p>
            <a:pPr marL="624078" indent="-514350" algn="just">
              <a:buFont typeface="+mj-lt"/>
              <a:buAutoNum type="arabicPeriod" startAt="5"/>
            </a:pPr>
            <a:r>
              <a:rPr lang="en-US" dirty="0"/>
              <a:t>Used that adjusted time series data to train an ARIMA model with automatically guessed parameters for p, q and </a:t>
            </a:r>
            <a:r>
              <a:rPr lang="en-US" dirty="0" smtClean="0"/>
              <a:t>d</a:t>
            </a:r>
          </a:p>
          <a:p>
            <a:pPr marL="624078" indent="-514350" algn="just">
              <a:buFont typeface="+mj-lt"/>
              <a:buAutoNum type="arabicPeriod" startAt="5"/>
            </a:pPr>
            <a:endParaRPr lang="en-US" dirty="0" smtClean="0"/>
          </a:p>
          <a:p>
            <a:pPr marL="624078" indent="-514350" algn="just">
              <a:buFont typeface="+mj-lt"/>
              <a:buAutoNum type="arabicPeriod" startAt="5"/>
            </a:pPr>
            <a:r>
              <a:rPr lang="en-US" dirty="0" smtClean="0">
                <a:solidFill>
                  <a:srgbClr val="C00000"/>
                </a:solidFill>
              </a:rPr>
              <a:t>Finally </a:t>
            </a:r>
            <a:r>
              <a:rPr lang="en-US" dirty="0" smtClean="0">
                <a:solidFill>
                  <a:srgbClr val="C00000"/>
                </a:solidFill>
              </a:rPr>
              <a:t>using trained module forecasting is done for year 2017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</a:t>
            </a:r>
            <a:r>
              <a:rPr lang="en-US" sz="1800" dirty="0"/>
              <a:t>(continue)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02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543800" cy="5257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Result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877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10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48208"/>
            <a:ext cx="6273800" cy="474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8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0" y="2159001"/>
            <a:ext cx="83724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lang="en-US" sz="2400" dirty="0" smtClean="0"/>
              <a:t>Finding peoples’ involvement in different committed issue types.</a:t>
            </a:r>
          </a:p>
          <a:p>
            <a:pPr marL="285750" indent="-285750" algn="just">
              <a:buFont typeface="Wingdings" charset="2"/>
              <a:buChar char="Ø"/>
            </a:pPr>
            <a:endParaRPr lang="en-US" sz="2400" dirty="0" smtClean="0"/>
          </a:p>
          <a:p>
            <a:pPr marL="285750" indent="-285750" algn="just">
              <a:buFont typeface="Wingdings" charset="2"/>
              <a:buChar char="Ø"/>
            </a:pPr>
            <a:endParaRPr lang="en-US" sz="2400" dirty="0"/>
          </a:p>
          <a:p>
            <a:pPr marL="285750" indent="-285750" algn="just">
              <a:buFont typeface="Wingdings" charset="2"/>
              <a:buChar char="Ø"/>
            </a:pPr>
            <a:r>
              <a:rPr lang="en-US" sz="2400" dirty="0" smtClean="0"/>
              <a:t>Forecasting  the frequency of a particular issue in next year. </a:t>
            </a:r>
            <a:endParaRPr lang="en-US" sz="2400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</p:spPr>
        <p:txBody>
          <a:bodyPr/>
          <a:lstStyle/>
          <a:p>
            <a:r>
              <a:rPr lang="en-US" sz="4400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09679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10600" cy="1143000"/>
          </a:xfrm>
        </p:spPr>
        <p:txBody>
          <a:bodyPr>
            <a:noAutofit/>
          </a:bodyPr>
          <a:lstStyle/>
          <a:p>
            <a:r>
              <a:rPr lang="en-US" sz="2800" dirty="0"/>
              <a:t>People's involvement analysis in committed issue types </a:t>
            </a:r>
            <a:br>
              <a:rPr lang="en-US" sz="2800" dirty="0"/>
            </a:b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449659" y="1683322"/>
            <a:ext cx="8237141" cy="3955478"/>
            <a:chOff x="387861" y="1536532"/>
            <a:chExt cx="10466866" cy="3727618"/>
          </a:xfrm>
        </p:grpSpPr>
        <p:sp>
          <p:nvSpPr>
            <p:cNvPr id="6" name="TextBox 5"/>
            <p:cNvSpPr txBox="1"/>
            <p:nvPr/>
          </p:nvSpPr>
          <p:spPr>
            <a:xfrm>
              <a:off x="3628145" y="1641494"/>
              <a:ext cx="914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extracting</a:t>
              </a:r>
              <a:endParaRPr lang="en-US" sz="14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87861" y="1536532"/>
              <a:ext cx="10466866" cy="1158161"/>
              <a:chOff x="425961" y="1467077"/>
              <a:chExt cx="10466866" cy="115816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25961" y="1467077"/>
                <a:ext cx="10466866" cy="1158161"/>
                <a:chOff x="387861" y="2026381"/>
                <a:chExt cx="10466866" cy="1158161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9521227" y="2064878"/>
                  <a:ext cx="1333500" cy="914400"/>
                  <a:chOff x="708173" y="3459573"/>
                  <a:chExt cx="1333500" cy="914400"/>
                </a:xfrm>
              </p:grpSpPr>
              <p:sp>
                <p:nvSpPr>
                  <p:cNvPr id="35" name="Rectangle 34"/>
                  <p:cNvSpPr/>
                  <p:nvPr/>
                </p:nvSpPr>
                <p:spPr>
                  <a:xfrm>
                    <a:off x="708173" y="3459573"/>
                    <a:ext cx="1333500" cy="9144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764626" y="3732251"/>
                    <a:ext cx="6543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issue</a:t>
                    </a:r>
                    <a:endParaRPr lang="en-US" dirty="0"/>
                  </a:p>
                </p:txBody>
              </p:sp>
            </p:grpSp>
            <p:sp>
              <p:nvSpPr>
                <p:cNvPr id="12" name="TextBox 11"/>
                <p:cNvSpPr txBox="1"/>
                <p:nvPr/>
              </p:nvSpPr>
              <p:spPr>
                <a:xfrm>
                  <a:off x="4811917" y="2174821"/>
                  <a:ext cx="1418106" cy="2900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External id</a:t>
                  </a:r>
                  <a:endParaRPr lang="en-US" sz="1400" dirty="0"/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7492461" y="2026381"/>
                  <a:ext cx="1563158" cy="514183"/>
                  <a:chOff x="2959100" y="2227600"/>
                  <a:chExt cx="1563158" cy="514183"/>
                </a:xfrm>
              </p:grpSpPr>
              <p:sp>
                <p:nvSpPr>
                  <p:cNvPr id="33" name="Oval 32"/>
                  <p:cNvSpPr/>
                  <p:nvPr/>
                </p:nvSpPr>
                <p:spPr>
                  <a:xfrm>
                    <a:off x="2959100" y="2372451"/>
                    <a:ext cx="1511300" cy="36933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3010958" y="2227600"/>
                    <a:ext cx="1511300" cy="4930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    </a:t>
                    </a:r>
                    <a:r>
                      <a:rPr lang="en-US" sz="1400" dirty="0" err="1" smtClean="0"/>
                      <a:t>external_id</a:t>
                    </a:r>
                    <a:endParaRPr lang="en-US" sz="1400" dirty="0"/>
                  </a:p>
                </p:txBody>
              </p:sp>
            </p:grpSp>
            <p:cxnSp>
              <p:nvCxnSpPr>
                <p:cNvPr id="14" name="Straight Connector 13"/>
                <p:cNvCxnSpPr>
                  <a:stCxn id="33" idx="6"/>
                </p:cNvCxnSpPr>
                <p:nvPr/>
              </p:nvCxnSpPr>
              <p:spPr>
                <a:xfrm>
                  <a:off x="9003761" y="2355898"/>
                  <a:ext cx="54985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Group 14"/>
                <p:cNvGrpSpPr/>
                <p:nvPr/>
              </p:nvGrpSpPr>
              <p:grpSpPr>
                <a:xfrm>
                  <a:off x="7175313" y="2706887"/>
                  <a:ext cx="1839706" cy="395501"/>
                  <a:chOff x="2624979" y="2372450"/>
                  <a:chExt cx="1839706" cy="395501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2716090" y="2372450"/>
                    <a:ext cx="1748595" cy="39550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2624979" y="2403526"/>
                    <a:ext cx="1792711" cy="3190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/>
                      <a:t>   </a:t>
                    </a:r>
                    <a:r>
                      <a:rPr lang="en-US" sz="1600" dirty="0" err="1" smtClean="0"/>
                      <a:t>issue_type</a:t>
                    </a:r>
                    <a:endParaRPr lang="en-US" sz="1600" dirty="0"/>
                  </a:p>
                </p:txBody>
              </p:sp>
            </p:grpSp>
            <p:cxnSp>
              <p:nvCxnSpPr>
                <p:cNvPr id="16" name="Straight Connector 15"/>
                <p:cNvCxnSpPr>
                  <a:stCxn id="31" idx="6"/>
                </p:cNvCxnSpPr>
                <p:nvPr/>
              </p:nvCxnSpPr>
              <p:spPr>
                <a:xfrm flipV="1">
                  <a:off x="9015020" y="2870538"/>
                  <a:ext cx="517466" cy="341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oup 16"/>
                <p:cNvGrpSpPr/>
                <p:nvPr/>
              </p:nvGrpSpPr>
              <p:grpSpPr>
                <a:xfrm>
                  <a:off x="387861" y="2187989"/>
                  <a:ext cx="7028103" cy="996553"/>
                  <a:chOff x="387861" y="2187989"/>
                  <a:chExt cx="7028103" cy="996553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387861" y="2187989"/>
                    <a:ext cx="1320800" cy="914400"/>
                    <a:chOff x="647700" y="1943100"/>
                    <a:chExt cx="1320800" cy="914400"/>
                  </a:xfrm>
                </p:grpSpPr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647700" y="1943100"/>
                      <a:ext cx="1320800" cy="9144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705721" y="2194231"/>
                      <a:ext cx="1192008" cy="31905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 smtClean="0"/>
                        <a:t>commit</a:t>
                      </a:r>
                      <a:endParaRPr lang="en-US" sz="1600" dirty="0"/>
                    </a:p>
                  </p:txBody>
                </p:sp>
              </p:grp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1899665" y="2187989"/>
                    <a:ext cx="1858691" cy="369332"/>
                    <a:chOff x="2611709" y="2372451"/>
                    <a:chExt cx="1858691" cy="369332"/>
                  </a:xfrm>
                </p:grpSpPr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2959100" y="2372451"/>
                      <a:ext cx="1511300" cy="36933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2611709" y="2406403"/>
                      <a:ext cx="1674759" cy="31905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 smtClean="0"/>
                        <a:t>    message</a:t>
                      </a:r>
                      <a:endParaRPr lang="en-US" sz="1600" dirty="0"/>
                    </a:p>
                  </p:txBody>
                </p:sp>
              </p:grpSp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2247056" y="2815210"/>
                    <a:ext cx="1824824" cy="369332"/>
                    <a:chOff x="2844800" y="1425881"/>
                    <a:chExt cx="1824824" cy="369332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2844800" y="1425881"/>
                      <a:ext cx="1824824" cy="36933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2931722" y="1489448"/>
                      <a:ext cx="1737902" cy="29004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/>
                        <a:t>Committer_id</a:t>
                      </a:r>
                      <a:endParaRPr lang="en-US" sz="1400" dirty="0"/>
                    </a:p>
                  </p:txBody>
                </p:sp>
              </p:grpSp>
              <p:cxnSp>
                <p:nvCxnSpPr>
                  <p:cNvPr id="21" name="Straight Arrow Connector 20"/>
                  <p:cNvCxnSpPr>
                    <a:stCxn id="27" idx="6"/>
                  </p:cNvCxnSpPr>
                  <p:nvPr/>
                </p:nvCxnSpPr>
                <p:spPr>
                  <a:xfrm>
                    <a:off x="3758356" y="2372655"/>
                    <a:ext cx="1105744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737235" y="2999876"/>
                    <a:ext cx="50982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1708661" y="2372655"/>
                    <a:ext cx="56697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>
                    <a:stCxn id="12" idx="3"/>
                  </p:cNvCxnSpPr>
                  <p:nvPr/>
                </p:nvCxnSpPr>
                <p:spPr>
                  <a:xfrm>
                    <a:off x="6230024" y="2319846"/>
                    <a:ext cx="1185940" cy="23749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" name="TextBox 9"/>
              <p:cNvSpPr txBox="1"/>
              <p:nvPr/>
            </p:nvSpPr>
            <p:spPr>
              <a:xfrm>
                <a:off x="6240764" y="1505574"/>
                <a:ext cx="8621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matching</a:t>
                </a:r>
                <a:endParaRPr lang="en-US" sz="1400" dirty="0"/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8759" y="3333750"/>
              <a:ext cx="6440394" cy="193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35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10600" cy="1143000"/>
          </a:xfrm>
        </p:spPr>
        <p:txBody>
          <a:bodyPr>
            <a:noAutofit/>
          </a:bodyPr>
          <a:lstStyle/>
          <a:p>
            <a:r>
              <a:rPr lang="en-US" sz="2800" dirty="0"/>
              <a:t>People's involvement analysis in committed issue types 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95400"/>
            <a:ext cx="6163912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5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10600" cy="1143000"/>
          </a:xfrm>
        </p:spPr>
        <p:txBody>
          <a:bodyPr>
            <a:noAutofit/>
          </a:bodyPr>
          <a:lstStyle/>
          <a:p>
            <a:r>
              <a:rPr lang="en-US" sz="2800" dirty="0"/>
              <a:t>People's involvement analysis in committed issue types 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19200"/>
            <a:ext cx="5568337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4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4039"/>
            <a:ext cx="7772400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Forecasting Number </a:t>
            </a:r>
            <a:br>
              <a:rPr lang="en-US" dirty="0" smtClean="0"/>
            </a:br>
            <a:r>
              <a:rPr lang="en-US" dirty="0" smtClean="0"/>
              <a:t>of </a:t>
            </a:r>
            <a:br>
              <a:rPr lang="en-US" dirty="0" smtClean="0"/>
            </a:br>
            <a:r>
              <a:rPr lang="en-US" dirty="0" smtClean="0"/>
              <a:t>New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5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321258"/>
              </p:ext>
            </p:extLst>
          </p:nvPr>
        </p:nvGraphicFramePr>
        <p:xfrm>
          <a:off x="609600" y="1838958"/>
          <a:ext cx="4419600" cy="334264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667000"/>
                <a:gridCol w="1752600"/>
              </a:tblGrid>
              <a:tr h="418547">
                <a:tc>
                  <a:txBody>
                    <a:bodyPr/>
                    <a:lstStyle/>
                    <a:p>
                      <a:r>
                        <a:rPr lang="en-US" dirty="0" smtClean="0"/>
                        <a:t>Issue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</a:tr>
              <a:tr h="418547">
                <a:tc>
                  <a:txBody>
                    <a:bodyPr/>
                    <a:lstStyle/>
                    <a:p>
                      <a:r>
                        <a:rPr lang="en-US" dirty="0" smtClean="0"/>
                        <a:t>Bug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1552</a:t>
                      </a:r>
                      <a:endParaRPr lang="en-US" dirty="0"/>
                    </a:p>
                  </a:txBody>
                  <a:tcPr/>
                </a:tc>
              </a:tr>
              <a:tr h="418547">
                <a:tc>
                  <a:txBody>
                    <a:bodyPr/>
                    <a:lstStyle/>
                    <a:p>
                      <a:r>
                        <a:rPr lang="en-US" dirty="0" smtClean="0"/>
                        <a:t>Improvement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609</a:t>
                      </a:r>
                      <a:endParaRPr lang="en-US" dirty="0"/>
                    </a:p>
                  </a:txBody>
                  <a:tcPr/>
                </a:tc>
              </a:tr>
              <a:tr h="412813">
                <a:tc>
                  <a:txBody>
                    <a:bodyPr/>
                    <a:lstStyle/>
                    <a:p>
                      <a:r>
                        <a:rPr lang="en-US" dirty="0" smtClean="0"/>
                        <a:t>New Feature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</a:t>
                      </a:r>
                      <a:endParaRPr lang="en-US" dirty="0"/>
                    </a:p>
                  </a:txBody>
                  <a:tcPr/>
                </a:tc>
              </a:tr>
              <a:tr h="418547">
                <a:tc>
                  <a:txBody>
                    <a:bodyPr/>
                    <a:lstStyle/>
                    <a:p>
                      <a:r>
                        <a:rPr lang="en-US" dirty="0" smtClean="0"/>
                        <a:t>Sub-task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</a:t>
                      </a:r>
                      <a:endParaRPr lang="en-US" dirty="0"/>
                    </a:p>
                  </a:txBody>
                  <a:tcPr/>
                </a:tc>
              </a:tr>
              <a:tr h="418547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  <a:tr h="418547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</a:tr>
              <a:tr h="418547">
                <a:tc>
                  <a:txBody>
                    <a:bodyPr/>
                    <a:lstStyle/>
                    <a:p>
                      <a:r>
                        <a:rPr lang="en-US" dirty="0" smtClean="0"/>
                        <a:t>Wish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Summary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1200" y="1676400"/>
            <a:ext cx="266700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Duration</a:t>
            </a:r>
          </a:p>
          <a:p>
            <a:pPr algn="ctr"/>
            <a:endParaRPr lang="en-US" sz="32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2008-2016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676400"/>
            <a:ext cx="46482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7030A0"/>
                </a:solidFill>
              </a:rPr>
              <a:t>How many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7600" y="4114800"/>
            <a:ext cx="160020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b="1" dirty="0">
              <a:solidFill>
                <a:srgbClr val="C00000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3124200" y="2667000"/>
            <a:ext cx="57912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4800" dirty="0" smtClean="0">
                <a:solidFill>
                  <a:srgbClr val="0070C0"/>
                </a:solidFill>
              </a:rPr>
              <a:t>New Features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6477000" y="3581400"/>
            <a:ext cx="2590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4800" dirty="0" smtClean="0">
                <a:solidFill>
                  <a:srgbClr val="C00000"/>
                </a:solidFill>
              </a:rPr>
              <a:t>In 2017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8800" dirty="0">
                <a:solidFill>
                  <a:srgbClr val="C00000"/>
                </a:solidFill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03171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6400" y="1981200"/>
            <a:ext cx="46482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7030A0"/>
                </a:solidFill>
              </a:rPr>
              <a:t>We Can Predict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7600" y="4114800"/>
            <a:ext cx="160020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b="1" dirty="0">
              <a:solidFill>
                <a:srgbClr val="C00000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4876800" y="3352800"/>
            <a:ext cx="42672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4800" dirty="0" smtClean="0">
                <a:solidFill>
                  <a:srgbClr val="0070C0"/>
                </a:solidFill>
              </a:rPr>
              <a:t>New Features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4800" dirty="0" smtClean="0">
                <a:solidFill>
                  <a:srgbClr val="C00000"/>
                </a:solidFill>
              </a:rPr>
              <a:t>No Problem</a:t>
            </a:r>
            <a:endParaRPr lang="en-US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77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1353</TotalTime>
  <Words>255</Words>
  <Application>Microsoft Office PowerPoint</Application>
  <PresentationFormat>On-screen Show (4:3)</PresentationFormat>
  <Paragraphs>81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People's involvement analysis in committed issue types  &amp; Forecasting issue frequency using time series analysis</vt:lpstr>
      <vt:lpstr>Motivation</vt:lpstr>
      <vt:lpstr>People's involvement analysis in committed issue types  </vt:lpstr>
      <vt:lpstr>People's involvement analysis in committed issue types  </vt:lpstr>
      <vt:lpstr>People's involvement analysis in committed issue types  </vt:lpstr>
      <vt:lpstr>Forecasting Number  of  New Feature</vt:lpstr>
      <vt:lpstr>Issues Summary</vt:lpstr>
      <vt:lpstr>How many</vt:lpstr>
      <vt:lpstr>We Can Predict</vt:lpstr>
      <vt:lpstr>Algorithm and Library </vt:lpstr>
      <vt:lpstr>Procedure</vt:lpstr>
      <vt:lpstr>Observed Data: January 2008 - December 2016</vt:lpstr>
      <vt:lpstr>Observed Data: January 2008 - December 2016</vt:lpstr>
      <vt:lpstr>Procedure (continue)</vt:lpstr>
      <vt:lpstr>Decomposed Data</vt:lpstr>
      <vt:lpstr>Procedure (continue)</vt:lpstr>
      <vt:lpstr>Result</vt:lpstr>
      <vt:lpstr>Thank You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Bikash Karmokar</dc:creator>
  <cp:lastModifiedBy>Bikash Karmokar</cp:lastModifiedBy>
  <cp:revision>27</cp:revision>
  <dcterms:created xsi:type="dcterms:W3CDTF">2017-01-30T01:12:21Z</dcterms:created>
  <dcterms:modified xsi:type="dcterms:W3CDTF">2017-01-31T09:40:33Z</dcterms:modified>
</cp:coreProperties>
</file>