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7" r:id="rId5"/>
    <p:sldId id="259" r:id="rId6"/>
    <p:sldId id="258" r:id="rId7"/>
    <p:sldId id="260" r:id="rId8"/>
    <p:sldId id="261" r:id="rId9"/>
    <p:sldId id="265"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ABC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91" d="100"/>
          <a:sy n="91" d="100"/>
        </p:scale>
        <p:origin x="139"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_rels/data1.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1.xml.rels><?xml version="1.0" encoding="UTF-8" standalone="yes"?>
<Relationships xmlns="http://schemas.openxmlformats.org/package/2006/relationships"><Relationship Id="rId1" Type="http://schemas.openxmlformats.org/officeDocument/2006/relationships/image" Target="../media/image2.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701476C1-867E-4CA5-9DC3-5B0112868DF5}" type="doc">
      <dgm:prSet loTypeId="urn:microsoft.com/office/officeart/2005/8/layout/hList7" loCatId="list" qsTypeId="urn:microsoft.com/office/officeart/2005/8/quickstyle/simple1" qsCatId="simple" csTypeId="urn:microsoft.com/office/officeart/2005/8/colors/accent1_2" csCatId="accent1" phldr="1"/>
      <dgm:spPr/>
    </dgm:pt>
    <dgm:pt modelId="{295F404C-6864-47B9-8311-4174AB6C8F4D}">
      <dgm:prSet/>
      <dgm:spPr>
        <a:solidFill>
          <a:srgbClr val="4ABCE4"/>
        </a:solidFill>
      </dgm:spPr>
      <dgm:t>
        <a:bodyPr/>
        <a:lstStyle/>
        <a:p>
          <a:r>
            <a:rPr lang="en-US" dirty="0">
              <a:solidFill>
                <a:schemeClr val="accent1">
                  <a:lumMod val="50000"/>
                </a:schemeClr>
              </a:solidFill>
              <a:latin typeface="Algerian" panose="04020705040A02060702" pitchFamily="82" charset="0"/>
              <a:ea typeface="Arial Unicode MS" pitchFamily="34" charset="-128"/>
              <a:cs typeface="Arial Unicode MS" pitchFamily="34" charset="-128"/>
            </a:rPr>
            <a:t>FOR  PUBLIC SAFETY  SERVICES  TRAFFIC CONTROLS ARE USEFUL BUT IN A PLACE OF MILLIONS SOME  WILL VIOLATE THE  RULES BECAUSE  THE CHANCE OF GETTING CAUGHT IS VERY LESS DUE TO MANUAL DETECTION SYSTEM </a:t>
          </a:r>
          <a:endParaRPr lang="en-IN" dirty="0">
            <a:solidFill>
              <a:schemeClr val="accent1">
                <a:lumMod val="50000"/>
              </a:schemeClr>
            </a:solidFill>
            <a:latin typeface="Algerian" panose="04020705040A02060702" pitchFamily="82" charset="0"/>
          </a:endParaRPr>
        </a:p>
      </dgm:t>
    </dgm:pt>
    <dgm:pt modelId="{5637B7E8-22C3-4F20-84AE-298F83C60F21}" cxnId="{7454A73D-9E82-4985-BE2C-6B7CE9C4BE2A}" type="parTrans">
      <dgm:prSet/>
      <dgm:spPr/>
      <dgm:t>
        <a:bodyPr/>
        <a:lstStyle/>
        <a:p>
          <a:endParaRPr lang="en-IN"/>
        </a:p>
      </dgm:t>
    </dgm:pt>
    <dgm:pt modelId="{E10F4B98-B05F-44F3-9578-F308C88E496B}" cxnId="{7454A73D-9E82-4985-BE2C-6B7CE9C4BE2A}" type="sibTrans">
      <dgm:prSet/>
      <dgm:spPr/>
      <dgm:t>
        <a:bodyPr/>
        <a:lstStyle/>
        <a:p>
          <a:endParaRPr lang="en-IN"/>
        </a:p>
      </dgm:t>
    </dgm:pt>
    <dgm:pt modelId="{5558B985-FC8D-4E0A-8F61-E6FE333BC02C}" type="pres">
      <dgm:prSet presAssocID="{701476C1-867E-4CA5-9DC3-5B0112868DF5}" presName="Name0" presStyleCnt="0">
        <dgm:presLayoutVars>
          <dgm:dir/>
          <dgm:resizeHandles val="exact"/>
        </dgm:presLayoutVars>
      </dgm:prSet>
      <dgm:spPr/>
    </dgm:pt>
    <dgm:pt modelId="{B4412282-1A36-4236-89C7-D49C54DFE94A}" type="pres">
      <dgm:prSet presAssocID="{701476C1-867E-4CA5-9DC3-5B0112868DF5}" presName="fgShape" presStyleLbl="fgShp" presStyleIdx="0" presStyleCnt="1"/>
      <dgm:spPr/>
    </dgm:pt>
    <dgm:pt modelId="{3564CB33-8E3C-4776-A4EB-62BFDB332C6E}" type="pres">
      <dgm:prSet presAssocID="{701476C1-867E-4CA5-9DC3-5B0112868DF5}" presName="linComp" presStyleCnt="0"/>
      <dgm:spPr/>
    </dgm:pt>
    <dgm:pt modelId="{E24D6044-D1A1-4C0B-A18F-7131F89B6A8B}" type="pres">
      <dgm:prSet presAssocID="{295F404C-6864-47B9-8311-4174AB6C8F4D}" presName="compNode" presStyleCnt="0"/>
      <dgm:spPr/>
    </dgm:pt>
    <dgm:pt modelId="{F130CF46-E04E-4386-A644-973A91912A6B}" type="pres">
      <dgm:prSet presAssocID="{295F404C-6864-47B9-8311-4174AB6C8F4D}" presName="bkgdShape" presStyleLbl="node1" presStyleIdx="0" presStyleCnt="1" custAng="0" custLinFactNeighborX="-24" custLinFactNeighborY="-1169"/>
      <dgm:spPr/>
    </dgm:pt>
    <dgm:pt modelId="{E511F7AB-C332-4CB2-96E4-C10E3FC330B1}" type="pres">
      <dgm:prSet presAssocID="{295F404C-6864-47B9-8311-4174AB6C8F4D}" presName="nodeTx" presStyleLbl="node1" presStyleIdx="0" presStyleCnt="1">
        <dgm:presLayoutVars>
          <dgm:bulletEnabled val="1"/>
        </dgm:presLayoutVars>
      </dgm:prSet>
      <dgm:spPr/>
    </dgm:pt>
    <dgm:pt modelId="{4D844716-717E-47F0-9F38-37E02EACC17F}" type="pres">
      <dgm:prSet presAssocID="{295F404C-6864-47B9-8311-4174AB6C8F4D}" presName="invisiNode" presStyleLbl="node1" presStyleIdx="0" presStyleCnt="1"/>
      <dgm:spPr/>
    </dgm:pt>
    <dgm:pt modelId="{10BE8DFE-C628-419B-B96F-30A20FFDE648}" type="pres">
      <dgm:prSet presAssocID="{295F404C-6864-47B9-8311-4174AB6C8F4D}" presName="imagNode" presStyleLbl="fgImgPlace1" presStyleIdx="0" presStyleCnt="1"/>
      <dgm:spPr>
        <a:blipFill>
          <a:blip xmlns:r="http://schemas.openxmlformats.org/officeDocument/2006/relationships" r:embed="rId1"/>
          <a:srcRect/>
          <a:stretch>
            <a:fillRect l="-63000" r="-63000"/>
          </a:stretch>
        </a:blipFill>
      </dgm:spPr>
    </dgm:pt>
  </dgm:ptLst>
  <dgm:cxnLst>
    <dgm:cxn modelId="{4116FD1A-D88E-458E-B488-222F1BBD5626}" type="presOf" srcId="{295F404C-6864-47B9-8311-4174AB6C8F4D}" destId="{E511F7AB-C332-4CB2-96E4-C10E3FC330B1}" srcOrd="1" destOrd="0" presId="urn:microsoft.com/office/officeart/2005/8/layout/hList7"/>
    <dgm:cxn modelId="{60501D29-572B-4030-B3E0-EBB00F5C51C2}" type="presOf" srcId="{295F404C-6864-47B9-8311-4174AB6C8F4D}" destId="{F130CF46-E04E-4386-A644-973A91912A6B}" srcOrd="0" destOrd="0" presId="urn:microsoft.com/office/officeart/2005/8/layout/hList7"/>
    <dgm:cxn modelId="{7454A73D-9E82-4985-BE2C-6B7CE9C4BE2A}" srcId="{701476C1-867E-4CA5-9DC3-5B0112868DF5}" destId="{295F404C-6864-47B9-8311-4174AB6C8F4D}" srcOrd="0" destOrd="0" parTransId="{5637B7E8-22C3-4F20-84AE-298F83C60F21}" sibTransId="{E10F4B98-B05F-44F3-9578-F308C88E496B}"/>
    <dgm:cxn modelId="{A4EF5ACB-D7B1-4D40-B580-78DD4E43691D}" type="presOf" srcId="{701476C1-867E-4CA5-9DC3-5B0112868DF5}" destId="{5558B985-FC8D-4E0A-8F61-E6FE333BC02C}" srcOrd="0" destOrd="0" presId="urn:microsoft.com/office/officeart/2005/8/layout/hList7"/>
    <dgm:cxn modelId="{DA3B6A44-8B17-46EE-9C93-B88117C0C121}" type="presParOf" srcId="{5558B985-FC8D-4E0A-8F61-E6FE333BC02C}" destId="{B4412282-1A36-4236-89C7-D49C54DFE94A}" srcOrd="0" destOrd="0" presId="urn:microsoft.com/office/officeart/2005/8/layout/hList7"/>
    <dgm:cxn modelId="{D5FB9979-ECDC-4E0E-9865-734410D860E7}" type="presParOf" srcId="{5558B985-FC8D-4E0A-8F61-E6FE333BC02C}" destId="{3564CB33-8E3C-4776-A4EB-62BFDB332C6E}" srcOrd="1" destOrd="0" presId="urn:microsoft.com/office/officeart/2005/8/layout/hList7"/>
    <dgm:cxn modelId="{BF726795-3654-4112-AB1C-BE437349FCEF}" type="presParOf" srcId="{3564CB33-8E3C-4776-A4EB-62BFDB332C6E}" destId="{E24D6044-D1A1-4C0B-A18F-7131F89B6A8B}" srcOrd="0" destOrd="0" presId="urn:microsoft.com/office/officeart/2005/8/layout/hList7"/>
    <dgm:cxn modelId="{AF212920-1978-4337-B053-1BE95A796A6B}" type="presParOf" srcId="{E24D6044-D1A1-4C0B-A18F-7131F89B6A8B}" destId="{F130CF46-E04E-4386-A644-973A91912A6B}" srcOrd="0" destOrd="0" presId="urn:microsoft.com/office/officeart/2005/8/layout/hList7"/>
    <dgm:cxn modelId="{0ED50217-FC3D-4D80-9F75-724C6B038BCF}" type="presParOf" srcId="{E24D6044-D1A1-4C0B-A18F-7131F89B6A8B}" destId="{E511F7AB-C332-4CB2-96E4-C10E3FC330B1}" srcOrd="1" destOrd="0" presId="urn:microsoft.com/office/officeart/2005/8/layout/hList7"/>
    <dgm:cxn modelId="{E1788ED9-1937-4D07-A125-E96C9CB0B4C7}" type="presParOf" srcId="{E24D6044-D1A1-4C0B-A18F-7131F89B6A8B}" destId="{4D844716-717E-47F0-9F38-37E02EACC17F}" srcOrd="2" destOrd="0" presId="urn:microsoft.com/office/officeart/2005/8/layout/hList7"/>
    <dgm:cxn modelId="{716EE418-F8A0-48F8-A351-C6AEB088F485}" type="presParOf" srcId="{E24D6044-D1A1-4C0B-A18F-7131F89B6A8B}" destId="{10BE8DFE-C628-419B-B96F-30A20FFDE648}" srcOrd="3" destOrd="0" presId="urn:microsoft.com/office/officeart/2005/8/layout/hList7"/>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1442583" cy="6082017"/>
        <a:chOff x="0" y="0"/>
        <a:chExt cx="11442583" cy="6082017"/>
      </a:xfrm>
    </dsp:grpSpPr>
    <dsp:sp modelId="{F130CF46-E04E-4386-A644-973A91912A6B}">
      <dsp:nvSpPr>
        <dsp:cNvPr id="4" name="Rounded Rectangle 3"/>
        <dsp:cNvSpPr/>
      </dsp:nvSpPr>
      <dsp:spPr bwMode="white">
        <a:xfrm>
          <a:off x="0" y="0"/>
          <a:ext cx="11442583" cy="6082017"/>
        </a:xfrm>
        <a:prstGeom prst="roundRect">
          <a:avLst>
            <a:gd name="adj" fmla="val 10000"/>
          </a:avLst>
        </a:prstGeom>
        <a:solidFill>
          <a:srgbClr val="4ABCE4"/>
        </a:solidFill>
      </dsp:spPr>
      <dsp:style>
        <a:lnRef idx="2">
          <a:schemeClr val="lt1"/>
        </a:lnRef>
        <a:fillRef idx="1">
          <a:schemeClr val="accent1"/>
        </a:fillRef>
        <a:effectRef idx="0">
          <a:scrgbClr r="0" g="0" b="0"/>
        </a:effectRef>
        <a:fontRef idx="minor">
          <a:schemeClr val="lt1"/>
        </a:fontRef>
      </dsp:style>
      <dsp:txBody>
        <a:bodyPr lIns="227584" tIns="227584" rIns="227584" bIns="227584" anchor="ctr"/>
        <a:lstStyle>
          <a:lvl1pPr algn="ctr">
            <a:defRPr sz="3200"/>
          </a:lvl1pPr>
          <a:lvl2pPr marL="228600" indent="-228600" algn="ctr">
            <a:defRPr sz="2400"/>
          </a:lvl2pPr>
          <a:lvl3pPr marL="457200" indent="-228600" algn="ctr">
            <a:defRPr sz="2400"/>
          </a:lvl3pPr>
          <a:lvl4pPr marL="685800" indent="-228600" algn="ctr">
            <a:defRPr sz="2400"/>
          </a:lvl4pPr>
          <a:lvl5pPr marL="914400" indent="-228600" algn="ctr">
            <a:defRPr sz="2400"/>
          </a:lvl5pPr>
          <a:lvl6pPr marL="1143000" indent="-228600" algn="ctr">
            <a:defRPr sz="2400"/>
          </a:lvl6pPr>
          <a:lvl7pPr marL="1371600" indent="-228600" algn="ctr">
            <a:defRPr sz="2400"/>
          </a:lvl7pPr>
          <a:lvl8pPr marL="1600200" indent="-228600" algn="ctr">
            <a:defRPr sz="2400"/>
          </a:lvl8pPr>
          <a:lvl9pPr marL="1828800" indent="-228600" algn="ctr">
            <a:defRPr sz="2400"/>
          </a:lvl9pPr>
        </a:lstStyle>
        <a:p>
          <a:pPr lvl="0">
            <a:lnSpc>
              <a:spcPct val="100000"/>
            </a:lnSpc>
            <a:spcBef>
              <a:spcPct val="0"/>
            </a:spcBef>
            <a:spcAft>
              <a:spcPct val="35000"/>
            </a:spcAft>
          </a:pPr>
          <a:r>
            <a:rPr lang="en-US" dirty="0">
              <a:solidFill>
                <a:schemeClr val="accent1">
                  <a:lumMod val="50000"/>
                </a:schemeClr>
              </a:solidFill>
              <a:latin typeface="Algerian" panose="04020705040A02060702" pitchFamily="82" charset="0"/>
              <a:ea typeface="Arial Unicode MS" pitchFamily="34" charset="-128"/>
              <a:cs typeface="Arial Unicode MS" pitchFamily="34" charset="-128"/>
            </a:rPr>
            <a:t>FOR  PUBLIC SAFETY  SERVICES  TRAFFIC CONTROLS ARE USEFUL BUT IN A PLACE OF MILLIONS SOME  WILL VIOLATE THE  RULES BECAUSE  THE CHANCE OF GETTING CAUGHT IS VERY LESS DUE TO MANUAL DETECTION SYSTEM </a:t>
          </a:r>
          <a:endParaRPr lang="en-IN" dirty="0">
            <a:solidFill>
              <a:schemeClr val="accent1">
                <a:lumMod val="50000"/>
              </a:schemeClr>
            </a:solidFill>
            <a:latin typeface="Algerian" panose="04020705040A02060702" pitchFamily="82" charset="0"/>
          </a:endParaRPr>
        </a:p>
      </dsp:txBody>
      <dsp:txXfrm>
        <a:off x="0" y="0"/>
        <a:ext cx="11442583" cy="6082017"/>
      </dsp:txXfrm>
    </dsp:sp>
    <dsp:sp modelId="{10BE8DFE-C628-419B-B96F-30A20FFDE648}">
      <dsp:nvSpPr>
        <dsp:cNvPr id="6" name="Oval 5"/>
        <dsp:cNvSpPr/>
      </dsp:nvSpPr>
      <dsp:spPr bwMode="white">
        <a:xfrm>
          <a:off x="4708636" y="364921"/>
          <a:ext cx="2025312" cy="2025312"/>
        </a:xfrm>
        <a:prstGeom prst="ellipse">
          <a:avLst/>
        </a:prstGeom>
        <a:blipFill>
          <a:blip r:embed="rId1"/>
          <a:srcRect/>
          <a:stretch>
            <a:fillRect l="-63000" r="-63000"/>
          </a:stretch>
        </a:blipFill>
      </dsp:spPr>
      <dsp:style>
        <a:lnRef idx="2">
          <a:schemeClr val="lt1"/>
        </a:lnRef>
        <a:fillRef idx="1">
          <a:schemeClr val="accent1">
            <a:tint val="50000"/>
          </a:schemeClr>
        </a:fillRef>
        <a:effectRef idx="0">
          <a:scrgbClr r="0" g="0" b="0"/>
        </a:effectRef>
        <a:fontRef idx="minor"/>
      </dsp:style>
      <dsp:txXfrm>
        <a:off x="4708636" y="364921"/>
        <a:ext cx="2025312" cy="2025312"/>
      </dsp:txXfrm>
    </dsp:sp>
    <dsp:sp modelId="{B4412282-1A36-4236-89C7-D49C54DFE94A}">
      <dsp:nvSpPr>
        <dsp:cNvPr id="3" name="Left-Right Arrow 2"/>
        <dsp:cNvSpPr/>
      </dsp:nvSpPr>
      <dsp:spPr bwMode="white">
        <a:xfrm>
          <a:off x="457703" y="4865614"/>
          <a:ext cx="10527176" cy="912303"/>
        </a:xfrm>
        <a:prstGeom prst="leftRightArrow">
          <a:avLst/>
        </a:prstGeom>
      </dsp:spPr>
      <dsp:style>
        <a:lnRef idx="2">
          <a:schemeClr val="lt1"/>
        </a:lnRef>
        <a:fillRef idx="1">
          <a:schemeClr val="accent1">
            <a:tint val="60000"/>
          </a:schemeClr>
        </a:fillRef>
        <a:effectRef idx="0">
          <a:scrgbClr r="0" g="0" b="0"/>
        </a:effectRef>
        <a:fontRef idx="minor"/>
      </dsp:style>
      <dsp:txXfrm>
        <a:off x="457703" y="4865614"/>
        <a:ext cx="10527176" cy="912303"/>
      </dsp:txXfrm>
    </dsp:sp>
    <dsp:sp modelId="{4D844716-717E-47F0-9F38-37E02EACC17F}">
      <dsp:nvSpPr>
        <dsp:cNvPr id="5" name="Rounded Rectangle 4" hidden="1"/>
        <dsp:cNvSpPr/>
      </dsp:nvSpPr>
      <dsp:spPr>
        <a:xfrm>
          <a:off x="5664079" y="0"/>
          <a:ext cx="114426" cy="364921"/>
        </a:xfrm>
        <a:prstGeom prst="roundRect">
          <a:avLst>
            <a:gd name="adj" fmla="val 10000"/>
          </a:avLst>
        </a:prstGeom>
      </dsp:spPr>
      <dsp:txXfrm>
        <a:off x="5664079" y="0"/>
        <a:ext cx="114426" cy="364921"/>
      </dsp:txXfrm>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stBulletLvl" val="2"/>
              <dgm:param type="txAnchorHorzCh" val="ctr"/>
              <dgm:param type="txAnchorVert" val="mid"/>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F6FA2B21-3FCD-4721-B95C-427943F61125}" type="datetime1">
              <a:rPr lang="en-US" smtClean="0"/>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6FA2B21-3FCD-4721-B95C-427943F61125}" type="datetime1">
              <a:rPr lang="en-US" smtClean="0"/>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6FA2B21-3FCD-4721-B95C-427943F61125}" type="datetime1">
              <a:rPr lang="en-US" smtClean="0"/>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endParaRPr lang="en-US" sz="8000" dirty="0">
              <a:solidFill>
                <a:schemeClr val="tx1"/>
              </a:solidFill>
              <a:effectLst/>
            </a:endParaRP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6FA2B21-3FCD-4721-B95C-427943F61125}" type="datetime1">
              <a:rPr lang="en-US" smtClean="0"/>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fld>
            <a:endParaRPr lang="en-US"/>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endParaRPr lang="en-US"/>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6FA2B21-3FCD-4721-B95C-427943F61125}" type="datetime1">
              <a:rPr lang="en-US" smtClean="0"/>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endParaRPr lang="en-US" sz="8000" dirty="0">
              <a:solidFill>
                <a:schemeClr val="tx1"/>
              </a:solidFill>
              <a:effectLst/>
            </a:endParaRP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endParaRPr lang="en-US"/>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6FA2B21-3FCD-4721-B95C-427943F61125}" type="datetime1">
              <a:rPr lang="en-US" smtClean="0"/>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fld>
            <a:endParaRPr lang="en-US"/>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9C646AA-F36E-4540-911D-FFFC0A0EF24A}"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8D12A6-918A-48BD-8CB9-CA713993B0EA}"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778CE86-875F-4587-BCF6-FA054AFC0D53}" type="datetime1">
              <a:rPr lang="en-US" smtClean="0"/>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F6FA2B21-3FCD-4721-B95C-427943F61125}" type="datetime1">
              <a:rPr lang="en-US" smtClean="0"/>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34B7E4EF-A1BD-40F4-AB7B-04F084DD991D}" type="slidenum">
              <a:rPr lang="en-US" smtClean="0"/>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normAutofit/>
          </a:bodyPr>
          <a:lstStyle/>
          <a:p>
            <a:endParaRPr lang="en-US"/>
          </a:p>
        </p:txBody>
      </p:sp>
      <p:pic>
        <p:nvPicPr>
          <p:cNvPr id="4" name="Picture 4" descr="A picture containing text&#10;&#10;Description automatically generated"/>
          <p:cNvPicPr>
            <a:picLocks noChangeAspect="1"/>
          </p:cNvPicPr>
          <p:nvPr/>
        </p:nvPicPr>
        <p:blipFill>
          <a:blip r:embed="rId1"/>
          <a:stretch>
            <a:fillRect/>
          </a:stretch>
        </p:blipFill>
        <p:spPr>
          <a:xfrm>
            <a:off x="1" y="1361"/>
            <a:ext cx="12268199" cy="725804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gradFill>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57655" y="2660463"/>
            <a:ext cx="10058400" cy="1371600"/>
          </a:xfrm>
        </p:spPr>
        <p:txBody>
          <a:bodyPr/>
          <a:lstStyle/>
          <a:p>
            <a:r>
              <a:rPr lang="en-IN" sz="2400" dirty="0">
                <a:solidFill>
                  <a:srgbClr val="FF0000"/>
                </a:solidFill>
                <a:latin typeface="Algerian" panose="04020705040A02060702" pitchFamily="82" charset="0"/>
              </a:rPr>
              <a:t>TRAFFIC SIGNAL</a:t>
            </a:r>
            <a:br>
              <a:rPr lang="en-IN" sz="2400" strike="sngStrike" dirty="0">
                <a:solidFill>
                  <a:srgbClr val="FF0000"/>
                </a:solidFill>
                <a:latin typeface="Algerian" panose="04020705040A02060702" pitchFamily="82" charset="0"/>
              </a:rPr>
            </a:br>
            <a:r>
              <a:rPr lang="en-IN" sz="2400" strike="sngStrike" dirty="0">
                <a:solidFill>
                  <a:srgbClr val="FF0000"/>
                </a:solidFill>
                <a:latin typeface="Algerian" panose="04020705040A02060702" pitchFamily="82" charset="0"/>
              </a:rPr>
              <a:t>VIOLATION</a:t>
            </a:r>
            <a:br>
              <a:rPr lang="en-IN" sz="2400" strike="sngStrike" dirty="0">
                <a:solidFill>
                  <a:srgbClr val="FF0000"/>
                </a:solidFill>
                <a:latin typeface="Algerian" panose="04020705040A02060702" pitchFamily="82" charset="0"/>
              </a:rPr>
            </a:br>
            <a:r>
              <a:rPr lang="en-IN" sz="2400" dirty="0">
                <a:solidFill>
                  <a:srgbClr val="FF0000"/>
                </a:solidFill>
                <a:latin typeface="Algerian" panose="04020705040A02060702" pitchFamily="82" charset="0"/>
              </a:rPr>
              <a:t>DETECTEOR</a:t>
            </a:r>
            <a:endParaRPr lang="en-IN" sz="2400" dirty="0">
              <a:solidFill>
                <a:srgbClr val="FF0000"/>
              </a:solidFill>
              <a:latin typeface="Algerian" panose="04020705040A02060702" pitchFamily="82" charset="0"/>
            </a:endParaRPr>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5040386" y="0"/>
            <a:ext cx="7151614" cy="6857999"/>
          </a:xfrm>
        </p:spPr>
      </p:pic>
      <p:sp>
        <p:nvSpPr>
          <p:cNvPr id="11" name="Rectangle 10"/>
          <p:cNvSpPr/>
          <p:nvPr/>
        </p:nvSpPr>
        <p:spPr>
          <a:xfrm>
            <a:off x="293614" y="343949"/>
            <a:ext cx="4664279" cy="6277062"/>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IN" b="1">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3" name="Rectangle: Rounded Corners 2"/>
          <p:cNvSpPr/>
          <p:nvPr/>
        </p:nvSpPr>
        <p:spPr>
          <a:xfrm>
            <a:off x="1157655" y="2533475"/>
            <a:ext cx="2835505" cy="1498588"/>
          </a:xfrm>
          <a:prstGeom prst="roundRect">
            <a:avLst/>
          </a:prstGeom>
          <a:solidFill>
            <a:schemeClr val="dk1">
              <a:alpha val="50000"/>
            </a:schemeClr>
          </a:solidFill>
          <a:ln>
            <a:noFill/>
          </a:ln>
          <a:effectLst>
            <a:glow rad="228600">
              <a:srgbClr val="FF0000">
                <a:alpha val="40000"/>
              </a:srgbClr>
            </a:glow>
            <a:reflection blurRad="6350" stA="50000" endA="300" endPos="90000" dir="5400000" sy="-100000" algn="bl" rotWithShape="0"/>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 y="1148083"/>
            <a:ext cx="9824720" cy="4561834"/>
          </a:xfrm>
        </p:spPr>
        <p:txBody>
          <a:bodyPr>
            <a:noAutofit/>
          </a:bodyPr>
          <a:lstStyle/>
          <a:p>
            <a:r>
              <a:rPr lang="en-US" sz="2400" b="0" i="0" dirty="0">
                <a:solidFill>
                  <a:schemeClr val="bg1">
                    <a:lumMod val="95000"/>
                    <a:lumOff val="5000"/>
                  </a:schemeClr>
                </a:solidFill>
                <a:effectLst/>
                <a:latin typeface="Bahnschrift Light Condensed" panose="020B0502040204020203" pitchFamily="34" charset="0"/>
              </a:rPr>
              <a:t>The increasing number of cars in cities can cause high volume of traffic, and implies that traffic violations become more critical nowadays in Bangladesh and also around the world. This causes severe destruction of property and more accidents that may endanger the lives of the people. To solve the alarming problem and prevent such unfathomable consequences, traffic violation detection systems are needed. For which the system enforces proper traffic regulations at all times, and apprehend those who does not comply. A traffic violation detection system must be realized in real-time as the authorities track the roads all the time. Hence, traffic enforcers will not only be at ease in implementing safe roads accurately, but also efficiently; as the traffic detection system detects violations faster than humans. This system can detect traffic light violation in real-time. A user friendly graphical interface is associated with the system to make it simple for the user to operate the system. monitor traffic and take action against the violations of traffic rules</a:t>
            </a:r>
            <a:endParaRPr lang="en-IN" sz="2400" dirty="0">
              <a:solidFill>
                <a:schemeClr val="bg1">
                  <a:lumMod val="95000"/>
                  <a:lumOff val="5000"/>
                </a:schemeClr>
              </a:solidFill>
              <a:latin typeface="Bahnschrift Light Condensed" panose="020B0502040204020203" pitchFamily="34" charset="0"/>
            </a:endParaRPr>
          </a:p>
        </p:txBody>
      </p:sp>
      <p:sp>
        <p:nvSpPr>
          <p:cNvPr id="3" name="Content Placeholder 2"/>
          <p:cNvSpPr>
            <a:spLocks noGrp="1"/>
          </p:cNvSpPr>
          <p:nvPr>
            <p:ph idx="1"/>
          </p:nvPr>
        </p:nvSpPr>
        <p:spPr>
          <a:xfrm>
            <a:off x="226377" y="-2213610"/>
            <a:ext cx="8534400" cy="3615267"/>
          </a:xfrm>
        </p:spPr>
        <p:txBody>
          <a:bodyPr/>
          <a:lstStyle/>
          <a:p>
            <a:pPr lvl="1"/>
            <a:r>
              <a:rPr lang="en-IN" dirty="0">
                <a:solidFill>
                  <a:srgbClr val="C00000"/>
                </a:solidFill>
                <a:latin typeface="Algerian" panose="04020705040A02060702" pitchFamily="82" charset="0"/>
              </a:rPr>
              <a:t>INTRODUCTION:</a:t>
            </a:r>
            <a:endParaRPr lang="en-IN" dirty="0">
              <a:solidFill>
                <a:srgbClr val="C00000"/>
              </a:solidFill>
              <a:latin typeface="Algerian" panose="04020705040A02060702" pitchFamily="82" charset="0"/>
            </a:endParaRPr>
          </a:p>
        </p:txBody>
      </p:sp>
      <p:cxnSp>
        <p:nvCxnSpPr>
          <p:cNvPr id="5" name="Straight Arrow Connector 4"/>
          <p:cNvCxnSpPr/>
          <p:nvPr/>
        </p:nvCxnSpPr>
        <p:spPr>
          <a:xfrm>
            <a:off x="955040" y="-258445"/>
            <a:ext cx="1676400" cy="0"/>
          </a:xfrm>
          <a:prstGeom prst="straightConnector1">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377505" y="385894"/>
          <a:ext cx="11442583" cy="608201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3" name="Content Placeholder 2"/>
          <p:cNvSpPr>
            <a:spLocks noGrp="1"/>
          </p:cNvSpPr>
          <p:nvPr>
            <p:ph idx="1"/>
          </p:nvPr>
        </p:nvSpPr>
        <p:spPr>
          <a:xfrm>
            <a:off x="1089171" y="5794276"/>
            <a:ext cx="10058400" cy="3849624"/>
          </a:xfrm>
        </p:spPr>
        <p:txBody>
          <a:bodyPr/>
          <a:lstStyle/>
          <a:p>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746620" y="1066374"/>
            <a:ext cx="9529893" cy="3983793"/>
          </a:xfrm>
        </p:spPr>
        <p:txBody>
          <a:bodyPr/>
          <a:lstStyle/>
          <a:p>
            <a:r>
              <a:rPr lang="en-US" sz="2000" dirty="0">
                <a:solidFill>
                  <a:srgbClr val="FF0000"/>
                </a:solidFill>
                <a:latin typeface="Algerian" panose="04020705040A02060702" pitchFamily="82" charset="0"/>
                <a:cs typeface="Arial" panose="020B0604020202020204" pitchFamily="34" charset="0"/>
              </a:rPr>
              <a:t>OUR SOLUTION :</a:t>
            </a:r>
            <a:endParaRPr lang="en-US" sz="2000" dirty="0">
              <a:solidFill>
                <a:srgbClr val="FF0000"/>
              </a:solidFill>
              <a:latin typeface="Algerian" panose="04020705040A02060702" pitchFamily="82" charset="0"/>
              <a:cs typeface="Arial" panose="020B0604020202020204" pitchFamily="34" charset="0"/>
            </a:endParaRPr>
          </a:p>
          <a:p>
            <a:r>
              <a:rPr lang="en-US" sz="2000" dirty="0">
                <a:solidFill>
                  <a:schemeClr val="bg1">
                    <a:lumMod val="95000"/>
                    <a:lumOff val="5000"/>
                  </a:schemeClr>
                </a:solidFill>
                <a:latin typeface="Bahnschrift Light SemiCondensed" panose="020B0502040204020203" pitchFamily="34" charset="0"/>
                <a:ea typeface="Arial Unicode MS" pitchFamily="34" charset="-128"/>
                <a:cs typeface="Arial Unicode MS" pitchFamily="34" charset="-128"/>
              </a:rPr>
              <a:t>WE HAVE COME UP WITH A SOLUTION  TO SAVE INNOCENT HUMAN LIVES FROM OFFENSIVE DRIVERS ,WHERE BY IMPLEMENTING AN AUTOMATED ENFORCEMENT SYSTEM TO IDENTIFY AND CAPTURE IMAGES OF VEHICLES VIOLATING THE TRAFFIC RULES AND SEND THEM TO TRAFFIC CONTROL OFFICE TO GENERATE  VIOLATION EVENTS AND CHALLANS</a:t>
            </a:r>
            <a:endParaRPr lang="en-US" sz="2000" dirty="0">
              <a:solidFill>
                <a:schemeClr val="bg1">
                  <a:lumMod val="95000"/>
                  <a:lumOff val="5000"/>
                </a:schemeClr>
              </a:solidFill>
              <a:latin typeface="Bahnschrift Light SemiCondensed" panose="020B0502040204020203" pitchFamily="34" charset="0"/>
              <a:ea typeface="Arial Unicode MS" pitchFamily="34" charset="-128"/>
              <a:cs typeface="Arial Unicode MS" pitchFamily="34" charset="-128"/>
            </a:endParaRPr>
          </a:p>
          <a:p>
            <a:endParaRPr lang="en-IN" dirty="0"/>
          </a:p>
        </p:txBody>
      </p:sp>
      <p:cxnSp>
        <p:nvCxnSpPr>
          <p:cNvPr id="5" name="Straight Arrow Connector 4"/>
          <p:cNvCxnSpPr/>
          <p:nvPr/>
        </p:nvCxnSpPr>
        <p:spPr>
          <a:xfrm>
            <a:off x="1174459" y="2281805"/>
            <a:ext cx="1619075" cy="0"/>
          </a:xfrm>
          <a:prstGeom prst="straightConnector1">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6623618" y="1036234"/>
            <a:ext cx="8534400" cy="3615267"/>
          </a:xfrm>
        </p:spPr>
        <p:txBody>
          <a:bodyPr>
            <a:normAutofit/>
          </a:bodyPr>
          <a:lstStyle/>
          <a:p>
            <a:pPr marL="0" indent="0">
              <a:buNone/>
            </a:pPr>
            <a:r>
              <a:rPr lang="en-US" sz="2000" dirty="0">
                <a:solidFill>
                  <a:srgbClr val="FF0000"/>
                </a:solidFill>
                <a:latin typeface="Algerian" panose="04020705040A02060702" pitchFamily="82" charset="0"/>
              </a:rPr>
              <a:t>ADVANTAGES:</a:t>
            </a:r>
            <a:endParaRPr lang="en-US" sz="2000" dirty="0">
              <a:solidFill>
                <a:srgbClr val="FF0000"/>
              </a:solidFill>
              <a:latin typeface="Algerian" panose="04020705040A02060702" pitchFamily="82" charset="0"/>
            </a:endParaRPr>
          </a:p>
          <a:p>
            <a:pPr marL="0" indent="0">
              <a:buNone/>
            </a:pPr>
            <a:r>
              <a:rPr lang="en-US" sz="2000" dirty="0">
                <a:solidFill>
                  <a:schemeClr val="bg1">
                    <a:lumMod val="95000"/>
                    <a:lumOff val="5000"/>
                  </a:schemeClr>
                </a:solidFill>
                <a:latin typeface="Agency FB" panose="020B0503020202020204" pitchFamily="34" charset="0"/>
              </a:rPr>
              <a:t>1.TRAFFIC VIOLATERS CAN BE CAUGHT EASILY AND PUNISHED.</a:t>
            </a:r>
            <a:endParaRPr lang="en-US" sz="2000" dirty="0">
              <a:solidFill>
                <a:schemeClr val="bg1">
                  <a:lumMod val="95000"/>
                  <a:lumOff val="5000"/>
                </a:schemeClr>
              </a:solidFill>
              <a:latin typeface="Agency FB" panose="020B0503020202020204" pitchFamily="34" charset="0"/>
            </a:endParaRPr>
          </a:p>
          <a:p>
            <a:pPr marL="0" indent="0">
              <a:buNone/>
            </a:pPr>
            <a:r>
              <a:rPr lang="en-US" sz="2000" dirty="0">
                <a:solidFill>
                  <a:schemeClr val="bg1">
                    <a:lumMod val="95000"/>
                    <a:lumOff val="5000"/>
                  </a:schemeClr>
                </a:solidFill>
                <a:latin typeface="Agency FB" panose="020B0503020202020204" pitchFamily="34" charset="0"/>
              </a:rPr>
              <a:t>2.ACCIDENTS WILL BE REDUCED.</a:t>
            </a:r>
            <a:endParaRPr lang="en-US" sz="2000" dirty="0">
              <a:solidFill>
                <a:schemeClr val="bg1">
                  <a:lumMod val="95000"/>
                  <a:lumOff val="5000"/>
                </a:schemeClr>
              </a:solidFill>
              <a:latin typeface="Agency FB" panose="020B0503020202020204" pitchFamily="34" charset="0"/>
            </a:endParaRPr>
          </a:p>
          <a:p>
            <a:pPr marL="0" indent="0">
              <a:buNone/>
            </a:pPr>
            <a:r>
              <a:rPr lang="en-US" sz="2000" dirty="0">
                <a:solidFill>
                  <a:schemeClr val="bg1">
                    <a:lumMod val="95000"/>
                    <a:lumOff val="5000"/>
                  </a:schemeClr>
                </a:solidFill>
                <a:latin typeface="Agency FB" panose="020B0503020202020204" pitchFamily="34" charset="0"/>
              </a:rPr>
              <a:t>3.EASY TO IMPLEMENT.</a:t>
            </a:r>
            <a:endParaRPr lang="en-US" sz="2000" dirty="0">
              <a:solidFill>
                <a:schemeClr val="bg1">
                  <a:lumMod val="95000"/>
                  <a:lumOff val="5000"/>
                </a:schemeClr>
              </a:solidFill>
              <a:latin typeface="Agency FB" panose="020B0503020202020204" pitchFamily="34" charset="0"/>
            </a:endParaRPr>
          </a:p>
          <a:p>
            <a:endParaRPr lang="en-US" sz="2000" dirty="0">
              <a:solidFill>
                <a:srgbClr val="FFFF00"/>
              </a:solidFill>
              <a:latin typeface="Arial Black" panose="020B0A04020102020204" pitchFamily="34" charset="0"/>
            </a:endParaRPr>
          </a:p>
          <a:p>
            <a:pPr marL="0" indent="0">
              <a:buNone/>
            </a:pPr>
            <a:r>
              <a:rPr lang="en-US" sz="2000" dirty="0">
                <a:solidFill>
                  <a:srgbClr val="FF0000"/>
                </a:solidFill>
                <a:latin typeface="Algerian" panose="04020705040A02060702" pitchFamily="82" charset="0"/>
              </a:rPr>
              <a:t>DISADVANTAGES:</a:t>
            </a:r>
            <a:endParaRPr lang="en-US" sz="2000" dirty="0">
              <a:solidFill>
                <a:srgbClr val="FF0000"/>
              </a:solidFill>
              <a:latin typeface="Algerian" panose="04020705040A02060702" pitchFamily="82" charset="0"/>
            </a:endParaRPr>
          </a:p>
          <a:p>
            <a:pPr marL="0" indent="0">
              <a:buNone/>
            </a:pPr>
            <a:r>
              <a:rPr lang="en-US" sz="2000" dirty="0">
                <a:solidFill>
                  <a:schemeClr val="bg1">
                    <a:lumMod val="95000"/>
                    <a:lumOff val="5000"/>
                  </a:schemeClr>
                </a:solidFill>
                <a:latin typeface="Agency FB" panose="020B0503020202020204" pitchFamily="34" charset="0"/>
              </a:rPr>
              <a:t>1.TRAFFIC DELAY.</a:t>
            </a:r>
            <a:endParaRPr lang="en-US" sz="2000" dirty="0">
              <a:solidFill>
                <a:schemeClr val="bg1">
                  <a:lumMod val="95000"/>
                  <a:lumOff val="5000"/>
                </a:schemeClr>
              </a:solidFill>
              <a:latin typeface="Agency FB" panose="020B0503020202020204" pitchFamily="34" charset="0"/>
            </a:endParaRPr>
          </a:p>
          <a:p>
            <a:pPr marL="0" indent="0">
              <a:buNone/>
            </a:pPr>
            <a:r>
              <a:rPr lang="en-US" sz="2000" dirty="0">
                <a:solidFill>
                  <a:schemeClr val="bg1">
                    <a:lumMod val="95000"/>
                    <a:lumOff val="5000"/>
                  </a:schemeClr>
                </a:solidFill>
                <a:latin typeface="Agency FB" panose="020B0503020202020204" pitchFamily="34" charset="0"/>
              </a:rPr>
              <a:t>2.EMERGENCY VEHICLE  HAVE TO WAIT IN THE TRAFFIC.</a:t>
            </a:r>
            <a:endParaRPr lang="en-US" sz="2000" dirty="0">
              <a:solidFill>
                <a:schemeClr val="bg1">
                  <a:lumMod val="95000"/>
                  <a:lumOff val="5000"/>
                </a:schemeClr>
              </a:solidFill>
              <a:latin typeface="Agency FB" panose="020B0503020202020204" pitchFamily="34" charset="0"/>
            </a:endParaRPr>
          </a:p>
          <a:p>
            <a:endParaRPr lang="en-US" sz="2000" dirty="0">
              <a:solidFill>
                <a:srgbClr val="00B0F0"/>
              </a:solidFill>
              <a:latin typeface="Arial Black" panose="020B0A04020102020204" pitchFamily="34" charset="0"/>
            </a:endParaRPr>
          </a:p>
          <a:p>
            <a:endParaRPr lang="en-IN" dirty="0"/>
          </a:p>
        </p:txBody>
      </p:sp>
      <p:cxnSp>
        <p:nvCxnSpPr>
          <p:cNvPr id="7" name="Straight Arrow Connector 6"/>
          <p:cNvCxnSpPr/>
          <p:nvPr/>
        </p:nvCxnSpPr>
        <p:spPr>
          <a:xfrm>
            <a:off x="6782973" y="3232056"/>
            <a:ext cx="1963024" cy="0"/>
          </a:xfrm>
          <a:prstGeom prst="straightConnector1">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9" name="Straight Arrow Connector 8"/>
          <p:cNvCxnSpPr/>
          <p:nvPr/>
        </p:nvCxnSpPr>
        <p:spPr>
          <a:xfrm>
            <a:off x="6754483" y="1036234"/>
            <a:ext cx="1509623" cy="0"/>
          </a:xfrm>
          <a:prstGeom prst="straightConnector1">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pic>
        <p:nvPicPr>
          <p:cNvPr id="11" name="Picture 1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70951" y="422696"/>
            <a:ext cx="5805561" cy="596084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985" y="-235669"/>
            <a:ext cx="8534400" cy="1507067"/>
          </a:xfrm>
        </p:spPr>
        <p:txBody>
          <a:bodyPr>
            <a:normAutofit/>
          </a:bodyPr>
          <a:lstStyle/>
          <a:p>
            <a:r>
              <a:rPr lang="en-IN" sz="2400" dirty="0">
                <a:solidFill>
                  <a:srgbClr val="FF0000"/>
                </a:solidFill>
                <a:latin typeface="Algerian" panose="04020705040A02060702" pitchFamily="82" charset="0"/>
              </a:rPr>
              <a:t>VEHICLE DETECTION MODEL:</a:t>
            </a:r>
            <a:endParaRPr lang="en-IN" sz="2400" dirty="0">
              <a:solidFill>
                <a:srgbClr val="FF0000"/>
              </a:solidFill>
              <a:latin typeface="Algerian" panose="04020705040A02060702" pitchFamily="82" charset="0"/>
            </a:endParaRPr>
          </a:p>
        </p:txBody>
      </p:sp>
      <p:pic>
        <p:nvPicPr>
          <p:cNvPr id="9" name="Content Placeholder 8"/>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525086" y="788566"/>
            <a:ext cx="5670957" cy="5964572"/>
          </a:xfrm>
          <a:prstGeom prst="rect">
            <a:avLst/>
          </a:prstGeom>
          <a:ln>
            <a:noFill/>
          </a:ln>
          <a:effectLst>
            <a:softEdge rad="112500"/>
          </a:effectLst>
        </p:spPr>
      </p:pic>
      <p:cxnSp>
        <p:nvCxnSpPr>
          <p:cNvPr id="12" name="Straight Arrow Connector 11"/>
          <p:cNvCxnSpPr/>
          <p:nvPr/>
        </p:nvCxnSpPr>
        <p:spPr>
          <a:xfrm>
            <a:off x="310393" y="679508"/>
            <a:ext cx="3884102" cy="0"/>
          </a:xfrm>
          <a:prstGeom prst="straightConnector1">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1619075" y="1214307"/>
            <a:ext cx="8534400" cy="3615267"/>
          </a:xfrm>
        </p:spPr>
        <p:txBody>
          <a:bodyPr>
            <a:normAutofit/>
          </a:bodyPr>
          <a:lstStyle/>
          <a:p>
            <a:r>
              <a:rPr lang="en-IN" sz="8800" dirty="0">
                <a:latin typeface="Broadway" panose="04040905080B02020502" pitchFamily="82" charset="0"/>
              </a:rPr>
              <a:t>THANK YOU</a:t>
            </a:r>
            <a:endParaRPr lang="en-IN" sz="8800" dirty="0">
              <a:latin typeface="Broadway" panose="04040905080B02020502" pitchFamily="82" charset="0"/>
            </a:endParaRPr>
          </a:p>
        </p:txBody>
      </p:sp>
      <p:sp>
        <p:nvSpPr>
          <p:cNvPr id="4" name="Smiley Face 3"/>
          <p:cNvSpPr/>
          <p:nvPr/>
        </p:nvSpPr>
        <p:spPr>
          <a:xfrm>
            <a:off x="8397379" y="4108351"/>
            <a:ext cx="1451296" cy="1132514"/>
          </a:xfrm>
          <a:prstGeom prst="smileyFace">
            <a:avLst/>
          </a:prstGeom>
          <a:effectLst>
            <a:glow rad="228600">
              <a:schemeClr val="accent6">
                <a:satMod val="175000"/>
                <a:alpha val="40000"/>
              </a:schemeClr>
            </a:glow>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lang="en-IN"/>
          </a:p>
        </p:txBody>
      </p:sp>
    </p:spTree>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0</TotalTime>
  <Words>1649</Words>
  <Application>WPS Presentation</Application>
  <PresentationFormat>Widescreen</PresentationFormat>
  <Paragraphs>25</Paragraphs>
  <Slides>9</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9</vt:i4>
      </vt:variant>
    </vt:vector>
  </HeadingPairs>
  <TitlesOfParts>
    <vt:vector size="25" baseType="lpstr">
      <vt:lpstr>Arial</vt:lpstr>
      <vt:lpstr>SimSun</vt:lpstr>
      <vt:lpstr>Wingdings</vt:lpstr>
      <vt:lpstr>Wingdings 3</vt:lpstr>
      <vt:lpstr>Algerian</vt:lpstr>
      <vt:lpstr>Arial Unicode MS</vt:lpstr>
      <vt:lpstr>Bahnschrift Light SemiCondensed</vt:lpstr>
      <vt:lpstr>Bahnschrift Light Condensed</vt:lpstr>
      <vt:lpstr>Agency FB</vt:lpstr>
      <vt:lpstr>Arial Black</vt:lpstr>
      <vt:lpstr>Broadway</vt:lpstr>
      <vt:lpstr>Century Gothic</vt:lpstr>
      <vt:lpstr>Microsoft YaHei</vt:lpstr>
      <vt:lpstr>Arial Unicode MS</vt:lpstr>
      <vt:lpstr>Calibri</vt:lpstr>
      <vt:lpstr>Slice</vt:lpstr>
      <vt:lpstr>PowerPoint 演示文稿</vt:lpstr>
      <vt:lpstr>TRAFFIC SIGNAL VIOLATION DETECTEOR</vt:lpstr>
      <vt:lpstr>PowerPoint 演示文稿</vt:lpstr>
      <vt:lpstr>The increasing number of cars in cities can cause high volume of traffic, and implies that traffic violations become more critical nowadays in Bangladesh and also around the world. This causes severe destruction of property and more accidents that may endanger the lives of the people. To solve the alarming problem and prevent such unfathomable consequences, traffic violation detection systems are needed. For which the system enforces proper traffic regulations at all times, and apprehend those who does not comply. A traffic violation detection system must be realized in real-time as the authorities track the roads all the time. Hence, traffic enforcers will not only be at ease in implementing safe roads accurately, but also efficiently; as the traffic detection system detects violations faster than humans. This system can detect traffic light violation in real-time. A user friendly graphical interface is associated with the system to make it simple for the user to operate the system. monitor traffic and take action against the violations of traffic rules</vt:lpstr>
      <vt:lpstr>PowerPoint 演示文稿</vt:lpstr>
      <vt:lpstr>PowerPoint 演示文稿</vt:lpstr>
      <vt:lpstr>PowerPoint 演示文稿</vt:lpstr>
      <vt:lpstr>VEHICLE DETECTION MODEL:</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subhash yandamuri</dc:creator>
  <cp:lastModifiedBy>hp</cp:lastModifiedBy>
  <cp:revision>13</cp:revision>
  <dcterms:created xsi:type="dcterms:W3CDTF">2022-09-25T13:52:00Z</dcterms:created>
  <dcterms:modified xsi:type="dcterms:W3CDTF">2022-09-25T18:00:34Z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DA9A6636A60B4D6D9FAADCBA8E011E56</vt:lpwstr>
  </property>
  <property fmtid="{D5CDD505-2E9C-101B-9397-08002B2CF9AE}" pid="3" name="KSOProductBuildVer">
    <vt:lpwstr>1033-11.2.0.11341</vt:lpwstr>
  </property>
</Properties>
</file>