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442" r:id="rId5"/>
    <p:sldId id="443" r:id="rId6"/>
    <p:sldId id="444" r:id="rId7"/>
    <p:sldId id="449" r:id="rId8"/>
    <p:sldId id="446" r:id="rId9"/>
    <p:sldId id="447" r:id="rId10"/>
    <p:sldId id="448" r:id="rId11"/>
    <p:sldId id="5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5E8"/>
    <a:srgbClr val="141FF4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6" autoAdjust="0"/>
    <p:restoredTop sz="90597" autoAdjust="0"/>
  </p:normalViewPr>
  <p:slideViewPr>
    <p:cSldViewPr snapToGrid="0">
      <p:cViewPr varScale="1">
        <p:scale>
          <a:sx n="101" d="100"/>
          <a:sy n="101" d="100"/>
        </p:scale>
        <p:origin x="141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1A47-60D9-48E8-A8F1-C2BD1246B64A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64D76-2AB8-4A89-AA89-F46B08D23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7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the Microelectronics…webinar titled this this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 12:03 or send to instructor to have them keep slide for the first 5-8 minutes MEST Logo title and logo name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logo and OSU logo, sponsors AFRL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Nimbis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64D76-2AB8-4A89-AA89-F46B08D23C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5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D158-6CD1-4E7E-9FA7-5C99E636A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9C04B-BDE7-42E5-B27E-0B4718414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51B72-0C4E-4B35-B1D8-2D4F9B88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9760E-FD55-4E9E-A118-E09AB8E7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BB24-34A3-4262-A9E9-8591F66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3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C902-049C-4D80-8772-57D42633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935E8-B5CB-4E03-B178-84749727E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B843-2B6B-4568-8407-EE0D9350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3831-5DFA-432E-B363-3BA071B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CC50-050F-44B9-9EA3-AD436537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BF140-9D31-4B59-8657-07507566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0F338-8F75-475F-84C3-F43A9DA3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4DBB-8195-4598-9A12-C4DEB70C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36984-AF00-4FF2-A2D3-80EBF6E5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EB85-A571-42A1-A235-DA157CE3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6B8-4F17-4C71-8D00-7CA62785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A1F1-BE6C-462D-B4AC-240ABC0D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1BA8-6BD3-42A2-8BB0-6822E2B4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F6D86-019C-4617-A40B-443F71B9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AB07-F0CD-4FAD-8E8C-6C1DD39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DBED-25BA-4329-9956-D9DBD9BA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E3EAB-ABC3-4332-A7D2-3C84C3C2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03C2-B201-42B3-89FA-66CBAE18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027-7F4B-42C8-BB8D-417ADB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CD3-E2D9-41B3-9924-EBFD0612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5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36BA-3D33-49C0-8781-D0477AA5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1938-14C2-479C-A498-655465A40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64143-0513-4D23-8428-73286CB2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FB7C-DB0C-4DF9-B3AB-65F76F84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915D7-5684-4F35-A42C-D319447B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CA9DA-B4A1-41D0-9CD8-E534CB9E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9A31-8BB8-4BF2-8C30-C08E5F56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30EB3-9C35-4576-88FC-7BB5DE1A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4756-2E6D-4C7D-B1A4-BD899669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ECA1C-F6A9-49CB-AF3C-F0DB3982B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C9CE0-CAD3-4472-A931-2AC49E640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CED4B-4C5A-440F-90A5-9064F706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E8A2D-669F-4CDE-8647-C74B71A1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2118B-DB87-4B76-B628-B147D3B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7A0C-FDE6-4693-A08E-816A06D1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D8864-2D1B-4798-8D0C-424E9ADB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A890D-2560-49FE-A726-556FE5AA2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2475B-20CE-4FF6-8C63-D16FA433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D4034-3FF2-4813-AACC-08D9FD34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284D9-F9AD-48B9-B9E7-A8F7024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33405-534D-4D07-9EF2-5E7DF0D3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D73-CAB9-4ADD-834A-5817EF8A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0BD-3515-4526-8425-45459A8E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C993C-4610-4641-B801-47E7FE098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2D54B-7BB1-49A2-95FF-AE28CA12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9CE4-B58E-4EC1-9A4E-DA3728CE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C6431-40C0-465A-8E1D-34E99F12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15F8-0D5A-4196-A2F3-A0E9CBD0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36B3-60AC-4D20-9021-F19B1528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54402-AB3B-4B3E-8D5E-E24EB74FC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51DD8-DCB3-43F9-BBEB-B0B5DA72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2CA3-FCE7-4156-A3A0-CEC3DDE4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0D64-82F2-48CC-893D-22FD06BD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9C2BC-4EDC-4CD1-9EAF-714C462F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6AA8-34D1-448B-A2B7-FE96D1EA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325B-008C-45C3-8772-A7244BA5B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0ABB-B6A0-4183-996F-81DDD47CE3AC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7838-C5D9-4546-A024-CFB45F78C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354D-84B6-4940-93FD-B1D212D8E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7FF3-45AE-415A-AEB8-10DA7C2E3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92411"/>
            <a:ext cx="12192000" cy="15209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Welcome to the Webinar Offered by: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National Microelectronics Security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Training (MEST) Center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546" y="3598813"/>
            <a:ext cx="1286903" cy="121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0754866" y="45815"/>
            <a:ext cx="1437134" cy="13548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40B3EC-E032-4ECF-865E-DF1E5B93DBA3}"/>
              </a:ext>
            </a:extLst>
          </p:cNvPr>
          <p:cNvSpPr/>
          <p:nvPr/>
        </p:nvSpPr>
        <p:spPr>
          <a:xfrm>
            <a:off x="2720184" y="5864086"/>
            <a:ext cx="2015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Sponsors: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D2DA-0B72-4A40-9F37-A27C234CE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76" y="5521512"/>
            <a:ext cx="1238900" cy="1232243"/>
          </a:xfrm>
          <a:prstGeom prst="rect">
            <a:avLst/>
          </a:prstGeom>
        </p:spPr>
      </p:pic>
      <p:pic>
        <p:nvPicPr>
          <p:cNvPr id="1026" name="Picture 2" descr="Nimbis Gets Air Force Task Orders for Microelectronics ...">
            <a:extLst>
              <a:ext uri="{FF2B5EF4-FFF2-40B4-BE49-F238E27FC236}">
                <a16:creationId xmlns:a16="http://schemas.microsoft.com/office/drawing/2014/main" id="{13D3D8EA-C646-4D36-A7FE-3C8F98279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" t="39559" r="5508" b="40464"/>
          <a:stretch/>
        </p:blipFill>
        <p:spPr bwMode="auto">
          <a:xfrm>
            <a:off x="6553983" y="5784574"/>
            <a:ext cx="3222085" cy="70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droppedImage.png">
            <a:extLst>
              <a:ext uri="{FF2B5EF4-FFF2-40B4-BE49-F238E27FC236}">
                <a16:creationId xmlns:a16="http://schemas.microsoft.com/office/drawing/2014/main" id="{ACF0A984-6ACD-8048-AFEF-440F6111E5EB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450645" y="3728145"/>
            <a:ext cx="1325839" cy="91659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EBAA34-6AF0-A14B-ADBF-5DD3BD6CA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4570" y="3728145"/>
            <a:ext cx="1751767" cy="91659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E57389-49A3-EF4A-86AD-8035BD5D7404}"/>
              </a:ext>
            </a:extLst>
          </p:cNvPr>
          <p:cNvCxnSpPr>
            <a:cxnSpLocks/>
          </p:cNvCxnSpPr>
          <p:nvPr/>
        </p:nvCxnSpPr>
        <p:spPr>
          <a:xfrm>
            <a:off x="5239558" y="3728145"/>
            <a:ext cx="0" cy="916598"/>
          </a:xfrm>
          <a:prstGeom prst="line">
            <a:avLst/>
          </a:prstGeom>
          <a:noFill/>
          <a:ln w="381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90199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Application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Speech Signal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Image and Video Signal Processing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Information Technologies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PC interface (USB, PCI,PCI-Express, IDE,..</a:t>
            </a:r>
            <a:r>
              <a:rPr lang="en-US" dirty="0" err="1">
                <a:latin typeface="Bahnschrift Condensed" panose="020B0502040204020203" pitchFamily="34" charset="0"/>
              </a:rPr>
              <a:t>etc</a:t>
            </a:r>
            <a:r>
              <a:rPr lang="en-US" dirty="0">
                <a:latin typeface="Bahnschrift Condensed" panose="020B0502040204020203" pitchFamily="34" charset="0"/>
              </a:rPr>
              <a:t>) Computer peripheries (printer control, LCD monitor controller, DVD controller,.</a:t>
            </a:r>
            <a:r>
              <a:rPr lang="en-US" dirty="0" err="1">
                <a:latin typeface="Bahnschrift Condensed" panose="020B0502040204020203" pitchFamily="34" charset="0"/>
              </a:rPr>
              <a:t>etc</a:t>
            </a:r>
            <a:r>
              <a:rPr lang="en-US" dirty="0">
                <a:latin typeface="Bahnschrift Condensed" panose="020B0502040204020203" pitchFamily="34" charset="0"/>
              </a:rPr>
              <a:t>)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Data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Wireline Communication: </a:t>
            </a:r>
            <a:r>
              <a:rPr lang="en-US" dirty="0" err="1">
                <a:latin typeface="Bahnschrift Condensed" panose="020B0502040204020203" pitchFamily="34" charset="0"/>
              </a:rPr>
              <a:t>xDSL</a:t>
            </a:r>
            <a:r>
              <a:rPr lang="en-US" dirty="0">
                <a:latin typeface="Bahnschrift Condensed" panose="020B0502040204020203" pitchFamily="34" charset="0"/>
              </a:rPr>
              <a:t>, Gigabit Ethernet, </a:t>
            </a:r>
            <a:r>
              <a:rPr lang="en-US" dirty="0" err="1">
                <a:latin typeface="Bahnschrift Condensed" panose="020B0502040204020203" pitchFamily="34" charset="0"/>
              </a:rPr>
              <a:t>Etc</a:t>
            </a:r>
            <a:r>
              <a:rPr lang="en-US" dirty="0">
                <a:latin typeface="Bahnschrift Condensed" panose="020B0502040204020203" pitchFamily="34" charset="0"/>
              </a:rPr>
              <a:t>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Wireless communication: </a:t>
            </a:r>
            <a:r>
              <a:rPr lang="en-US" dirty="0" err="1">
                <a:latin typeface="Bahnschrift Condensed" panose="020B0502040204020203" pitchFamily="34" charset="0"/>
              </a:rPr>
              <a:t>BlueTooth</a:t>
            </a:r>
            <a:r>
              <a:rPr lang="en-US" dirty="0">
                <a:latin typeface="Bahnschrift Condensed" panose="020B0502040204020203" pitchFamily="34" charset="0"/>
              </a:rPr>
              <a:t>, WLAN, 2G/3G/4G, </a:t>
            </a:r>
            <a:r>
              <a:rPr lang="en-US" dirty="0" err="1">
                <a:latin typeface="Bahnschrift Condensed" panose="020B0502040204020203" pitchFamily="34" charset="0"/>
              </a:rPr>
              <a:t>WiMax</a:t>
            </a:r>
            <a:r>
              <a:rPr lang="en-US" dirty="0">
                <a:latin typeface="Bahnschrift Condensed" panose="020B0502040204020203" pitchFamily="34" charset="0"/>
              </a:rPr>
              <a:t>, UWB, </a:t>
            </a:r>
            <a:r>
              <a:rPr lang="en-US" dirty="0" err="1">
                <a:latin typeface="Bahnschrift Condensed" panose="020B0502040204020203" pitchFamily="34" charset="0"/>
              </a:rPr>
              <a:t>etc</a:t>
            </a:r>
            <a:r>
              <a:rPr lang="en-US" dirty="0">
                <a:latin typeface="Bahnschrift Condensed" panose="020B0502040204020203" pitchFamily="34" charset="0"/>
              </a:rPr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Consumer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Game box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Digital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Automotive</a:t>
            </a:r>
          </a:p>
          <a:p>
            <a:pPr algn="l"/>
            <a:endParaRPr lang="en-US" dirty="0">
              <a:latin typeface="Bahnschrift Condensed" panose="020B0502040204020203" pitchFamily="34" charset="0"/>
            </a:endParaRP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F096-05B5-48E7-B284-D8BC04698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Case Study and Tutorial</a:t>
            </a:r>
          </a:p>
        </p:txBody>
      </p:sp>
    </p:spTree>
    <p:extLst>
      <p:ext uri="{BB962C8B-B14F-4D97-AF65-F5344CB8AC3E}">
        <p14:creationId xmlns:p14="http://schemas.microsoft.com/office/powerpoint/2010/main" val="343930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8362" y="1560099"/>
            <a:ext cx="7709481" cy="153780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Introduction to System on Chip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sz="3100" dirty="0">
                <a:latin typeface="Bahnschrift Condensed" panose="020B0502040204020203" pitchFamily="34" charset="0"/>
              </a:rPr>
              <a:t>Development of a Basic System-on-Chip Architecture in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9770" y="3181022"/>
            <a:ext cx="4043928" cy="4470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Abigail Butka, </a:t>
            </a:r>
            <a:r>
              <a:rPr lang="en-US" dirty="0" err="1">
                <a:latin typeface="Bahnschrift Condensed" panose="020B0502040204020203" pitchFamily="34" charset="0"/>
              </a:rPr>
              <a:t>Kawser</a:t>
            </a:r>
            <a:r>
              <a:rPr lang="en-US" dirty="0">
                <a:latin typeface="Bahnschrift Condensed" panose="020B0502040204020203" pitchFamily="34" charset="0"/>
              </a:rPr>
              <a:t> Ahmed Muhammed,  Christophe Bobda</a:t>
            </a:r>
          </a:p>
        </p:txBody>
      </p:sp>
      <p:pic>
        <p:nvPicPr>
          <p:cNvPr id="10" name="Picture 10" descr="Image result for ohio state university">
            <a:extLst>
              <a:ext uri="{FF2B5EF4-FFF2-40B4-BE49-F238E27FC236}">
                <a16:creationId xmlns:a16="http://schemas.microsoft.com/office/drawing/2014/main" id="{A8C9F2C2-09BD-4CFD-BBFF-63178CBC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724" y="3729775"/>
            <a:ext cx="712558" cy="67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F42F0D-19BE-4528-92D6-A0DCD978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870" y="3726199"/>
            <a:ext cx="647509" cy="647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951FB-5D26-4EE4-B476-7817A8CA7A52}"/>
              </a:ext>
            </a:extLst>
          </p:cNvPr>
          <p:cNvSpPr/>
          <p:nvPr/>
        </p:nvSpPr>
        <p:spPr>
          <a:xfrm>
            <a:off x="6096000" y="3732959"/>
            <a:ext cx="45719" cy="6407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141FF4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86DD2F-8AE6-4222-9D73-33AE926BD321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7B5A-225F-404E-8CEE-45ACD0DA379D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94B44A-9E9E-4CA5-B679-B451FB3EB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Introduction and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System on Chip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Introduction and Motivation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Definition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Examples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Benefits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Basic Lab Architecture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Conclusion and Discussion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Introduction and Motivation - Moore’s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most important trend in computer systems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Predicted in 1965 by Intel co-founder Gordon Moore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IC transistor capacity has doubled roughly every 18 months for the past several decades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Today’s high-end chips may contain Billions transistors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Transistor gate lengths (feature size) are now in term of nanometers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From 180nm in the 2000s to 40nm in 2014 and 3nm today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 2020, Samsung and TSMC entered volume production of 5 nm chips, manufactured 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for companies including Apple, Marvell, Huawei and Qualcomm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Approximately every 18 months the number of transistors on a chip doubles – Moore’s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Consequences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Components formerly connected on a Printed Circuit Board can now be integrated onto a single chip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Hence the development of </a:t>
            </a:r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System-On-Chip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System: A collection of all kinds of components and/or subsystems that are appropriately interconnected to perform the specified functions for end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System-on-Chip (SoC): Complete system on a single chip?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SoC not only chip, but more on “system”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SoC = </a:t>
            </a:r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Chip</a:t>
            </a:r>
            <a:r>
              <a:rPr lang="en-US" dirty="0">
                <a:latin typeface="Bahnschrift Condensed" panose="020B0502040204020203" pitchFamily="34" charset="0"/>
              </a:rPr>
              <a:t> + </a:t>
            </a:r>
            <a:r>
              <a:rPr lang="en-US" dirty="0">
                <a:solidFill>
                  <a:schemeClr val="accent1"/>
                </a:solidFill>
                <a:latin typeface="Bahnschrift Condensed" panose="020B0502040204020203" pitchFamily="34" charset="0"/>
              </a:rPr>
              <a:t>Software</a:t>
            </a:r>
            <a:r>
              <a:rPr lang="en-US" dirty="0">
                <a:latin typeface="Bahnschrift Condensed" panose="020B0502040204020203" pitchFamily="34" charset="0"/>
              </a:rPr>
              <a:t> +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Integration</a:t>
            </a:r>
          </a:p>
          <a:p>
            <a:pPr algn="l"/>
            <a:endParaRPr lang="en-US" dirty="0">
              <a:latin typeface="Bahnschrift Condensed" panose="020B0502040204020203" pitchFamily="34" charset="0"/>
            </a:endParaRP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SoC Hardware includes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Embedded processor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Hardware IPs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Peripherals and analog circuitry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Embedded 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Interconnect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The SoC Software includes: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OS, compiler, simulator, firmware, driver, protocol stack, Integrated development environment (debugger, linker), Application interface (C/C++, assembly)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 key benefit of SoCs is the concept of IP Reuse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IP reuse allows hardware designers to reduce development time by not re-making the wheel</a:t>
            </a:r>
          </a:p>
          <a:p>
            <a:pPr algn="l"/>
            <a:endParaRPr lang="en-US" dirty="0">
              <a:latin typeface="Bahnschrift Condensed" panose="020B0502040204020203" pitchFamily="34" charset="0"/>
            </a:endParaRP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19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EABF-0013-BAE6-3E9D-5147E130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5EEB-F36C-43B2-36AF-6841C7D04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A3C3C-B9C7-3B9B-19EC-36B02495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Apple A14 Bionic </a:t>
            </a: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470F3-5435-029C-D244-3EE3C61E6F05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B25952-43CF-153A-1885-DB0537D97498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A2C5A7-B2F3-25A5-C8B9-1C0C893B125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4EBA0-40E0-E81A-E080-D5E89F55F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4" name="Picture 8" descr="Apple gives details on A14 slides before announcing the iPhone 12 series –  Droid News">
            <a:extLst>
              <a:ext uri="{FF2B5EF4-FFF2-40B4-BE49-F238E27FC236}">
                <a16:creationId xmlns:a16="http://schemas.microsoft.com/office/drawing/2014/main" id="{C1864DEA-78B2-8742-3B34-48254A27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63" y="2070997"/>
            <a:ext cx="5458437" cy="30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5FF223A-3CC7-E021-3E86-057BFB5BA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187" y="1158273"/>
            <a:ext cx="2625090" cy="262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E109AC2-8985-7F12-B888-92EDBBBD2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21" y="4047499"/>
            <a:ext cx="4465821" cy="224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2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Reduced size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Reduced overall system cost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Lower power consumption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Increased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Increased functionality/performance in reduced footprint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Simplified PCB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Increased product mechanical robustness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And more and more advantages …</a:t>
            </a:r>
          </a:p>
          <a:p>
            <a:pPr algn="l"/>
            <a:endParaRPr lang="en-US" dirty="0">
              <a:latin typeface="Bahnschrift Condensed" panose="020B0502040204020203" pitchFamily="34" charset="0"/>
            </a:endParaRP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9F54-8F44-490F-A790-810F9B8C7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29" y="110042"/>
            <a:ext cx="6143536" cy="44708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Bahnschrift Condensed" panose="020B0502040204020203" pitchFamily="34" charset="0"/>
              </a:rPr>
              <a:t>SoC-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3FE7-1019-4612-860D-2ECB025F2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" y="868466"/>
            <a:ext cx="10419509" cy="54754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Increasing complexity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Hardware/Software integration!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Time-to-market pressure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Shorter product lifespan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Shorter design cycles</a:t>
            </a: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Verification bottleneck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Assume you must 100% verify a two-input 32’bit multiplier. This is 2^64 = 18,446,744,073,709,551,616 test cases!!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Bahnschrift Condensed" panose="020B0502040204020203" pitchFamily="34" charset="0"/>
              </a:rPr>
              <a:t>If it takes 1ns to perform one test, fully testing this simple multiplier would take over 500,000 years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Bahnschrift Condensed" panose="020B0502040204020203" pitchFamily="34" charset="0"/>
            </a:endParaRPr>
          </a:p>
          <a:p>
            <a:pPr algn="l"/>
            <a:endParaRPr lang="en-US" dirty="0">
              <a:latin typeface="Bahnschrift Condensed" panose="020B0502040204020203" pitchFamily="34" charset="0"/>
            </a:endParaRPr>
          </a:p>
          <a:p>
            <a:pPr lvl="1" algn="l"/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BA31DD-4613-438D-8AF6-5AACE3E0A687}"/>
              </a:ext>
            </a:extLst>
          </p:cNvPr>
          <p:cNvSpPr txBox="1"/>
          <p:nvPr/>
        </p:nvSpPr>
        <p:spPr>
          <a:xfrm>
            <a:off x="72029" y="6549521"/>
            <a:ext cx="3142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ahnschrift Condensed" panose="020B0502040204020203" pitchFamily="34" charset="0"/>
              </a:rPr>
              <a:t>National Micro Electronics Security Training (MEST) Center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6047A-FCE3-4BA2-90DD-2B66FA9184AF}"/>
              </a:ext>
            </a:extLst>
          </p:cNvPr>
          <p:cNvSpPr/>
          <p:nvPr/>
        </p:nvSpPr>
        <p:spPr>
          <a:xfrm>
            <a:off x="0" y="558611"/>
            <a:ext cx="1084696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CEDD77-4A49-4B20-A7DE-E979C162D14A}"/>
              </a:ext>
            </a:extLst>
          </p:cNvPr>
          <p:cNvSpPr/>
          <p:nvPr/>
        </p:nvSpPr>
        <p:spPr>
          <a:xfrm>
            <a:off x="0" y="602044"/>
            <a:ext cx="10846965" cy="45720"/>
          </a:xfrm>
          <a:prstGeom prst="rect">
            <a:avLst/>
          </a:prstGeom>
          <a:solidFill>
            <a:srgbClr val="2025E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F622-0E1B-464F-B661-78588E523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0" t="19886" r="18438" b="20397"/>
          <a:stretch/>
        </p:blipFill>
        <p:spPr>
          <a:xfrm>
            <a:off x="11057072" y="91535"/>
            <a:ext cx="1131499" cy="1066738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8478F0E5-FEF6-4229-BAC4-F5645E0F1E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04910" y="1363049"/>
            <a:ext cx="6917911" cy="1801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D03F4-64C5-5A15-8499-023F89BCF42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563" y="4717403"/>
            <a:ext cx="4724214" cy="1304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0A9620-CDD9-B3F2-F3A8-FFE4CC56AF7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847317" y="4216058"/>
            <a:ext cx="5338872" cy="23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629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Calibri</vt:lpstr>
      <vt:lpstr>Calibri Light</vt:lpstr>
      <vt:lpstr>Office Theme</vt:lpstr>
      <vt:lpstr>Welcome to the Webinar Offered by: National Microelectronics Security  Training (MEST) Center</vt:lpstr>
      <vt:lpstr>Introduction to System on Chip Development of a Basic System-on-Chip Architecture in FPGA</vt:lpstr>
      <vt:lpstr>Agenda</vt:lpstr>
      <vt:lpstr>Introduction and Motivation - Moore’s law</vt:lpstr>
      <vt:lpstr>SoC- Definition</vt:lpstr>
      <vt:lpstr>SoC- Definition</vt:lpstr>
      <vt:lpstr>SoC- Examples</vt:lpstr>
      <vt:lpstr>SoC- Benefits</vt:lpstr>
      <vt:lpstr>SoC- Challenges</vt:lpstr>
      <vt:lpstr>SoC- Application Challenges</vt:lpstr>
      <vt:lpstr>Case Study and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Moscrip,Amanda N</dc:creator>
  <cp:lastModifiedBy>Butka, Abigail N.</cp:lastModifiedBy>
  <cp:revision>79</cp:revision>
  <dcterms:created xsi:type="dcterms:W3CDTF">2020-02-24T16:38:28Z</dcterms:created>
  <dcterms:modified xsi:type="dcterms:W3CDTF">2025-01-21T01:10:47Z</dcterms:modified>
</cp:coreProperties>
</file>