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264" r:id="rId3"/>
    <p:sldId id="265" r:id="rId4"/>
    <p:sldId id="446" r:id="rId5"/>
    <p:sldId id="550" r:id="rId6"/>
    <p:sldId id="528" r:id="rId7"/>
    <p:sldId id="529" r:id="rId8"/>
    <p:sldId id="530" r:id="rId9"/>
    <p:sldId id="539" r:id="rId10"/>
    <p:sldId id="541" r:id="rId11"/>
    <p:sldId id="540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5E8"/>
    <a:srgbClr val="141FF4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 autoAdjust="0"/>
    <p:restoredTop sz="89080" autoAdjust="0"/>
  </p:normalViewPr>
  <p:slideViewPr>
    <p:cSldViewPr snapToGrid="0">
      <p:cViewPr varScale="1">
        <p:scale>
          <a:sx n="118" d="100"/>
          <a:sy n="118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B1A47-60D9-48E8-A8F1-C2BD1246B64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64D76-2AB8-4A89-AA89-F46B08D2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the Microelectronics…webinar titled this this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12:03 or send to instructor to have them keep slide for the first 5-8 minutes MEST Logo title and logo name 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logo and OSU logo, sponsors AFRL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Nimbis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64D76-2AB8-4A89-AA89-F46B08D23C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52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64D76-2AB8-4A89-AA89-F46B08D23C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9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64D76-2AB8-4A89-AA89-F46B08D23C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64D76-2AB8-4A89-AA89-F46B08D23C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2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64D76-2AB8-4A89-AA89-F46B08D23C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64D76-2AB8-4A89-AA89-F46B08D23C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64D76-2AB8-4A89-AA89-F46B08D23C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2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64D76-2AB8-4A89-AA89-F46B08D23C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64D76-2AB8-4A89-AA89-F46B08D23C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64D76-2AB8-4A89-AA89-F46B08D23C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8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64D76-2AB8-4A89-AA89-F46B08D23C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D158-6CD1-4E7E-9FA7-5C99E636A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9C04B-BDE7-42E5-B27E-0B4718414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1B72-0C4E-4B35-B1D8-2D4F9B88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9760E-FD55-4E9E-A118-E09AB8E7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BB24-34A3-4262-A9E9-8591F663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C902-049C-4D80-8772-57D42633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935E8-B5CB-4E03-B178-84749727E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B843-2B6B-4568-8407-EE0D9350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3831-5DFA-432E-B363-3BA071B5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CC50-050F-44B9-9EA3-AD436537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BF140-9D31-4B59-8657-075075669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0F338-8F75-475F-84C3-F43A9DA3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4DBB-8195-4598-9A12-C4DEB70C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36984-AF00-4FF2-A2D3-80EBF6E5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1EB85-A571-42A1-A235-DA157CE3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B6B8-4F17-4C71-8D00-7CA62785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A1F1-BE6C-462D-B4AC-240ABC0D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F1BA8-6BD3-42A2-8BB0-6822E2B4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F6D86-019C-4617-A40B-443F71B9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AB07-F0CD-4FAD-8E8C-6C1DD392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DBED-25BA-4329-9956-D9DBD9BA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E3EAB-ABC3-4332-A7D2-3C84C3C2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03C2-B201-42B3-89FA-66CBAE18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7027-7F4B-42C8-BB8D-417ADB30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8CD3-E2D9-41B3-9924-EBFD0612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5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6BA-3D33-49C0-8781-D0477AA5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1938-14C2-479C-A498-655465A40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64143-0513-4D23-8428-73286CB2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FB7C-DB0C-4DF9-B3AB-65F76F84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915D7-5684-4F35-A42C-D319447B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A9DA-B4A1-41D0-9CD8-E534CB9E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9A31-8BB8-4BF2-8C30-C08E5F56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30EB3-9C35-4576-88FC-7BB5DE1A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14756-2E6D-4C7D-B1A4-BD899669F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ECA1C-F6A9-49CB-AF3C-F0DB3982B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C9CE0-CAD3-4472-A931-2AC49E640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CED4B-4C5A-440F-90A5-9064F706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E8A2D-669F-4CDE-8647-C74B71A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2118B-DB87-4B76-B628-B147D3B9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7A0C-FDE6-4693-A08E-816A06D1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D8864-2D1B-4798-8D0C-424E9ADB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A890D-2560-49FE-A726-556FE5AA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2475B-20CE-4FF6-8C63-D16FA433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4034-3FF2-4813-AACC-08D9FD34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284D9-F9AD-48B9-B9E7-A8F7024D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33405-534D-4D07-9EF2-5E7DF0D3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7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DD73-CAB9-4ADD-834A-5817EF8A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20BD-3515-4526-8425-45459A8E1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C993C-4610-4641-B801-47E7FE09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2D54B-7BB1-49A2-95FF-AE28CA12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E9CE4-B58E-4EC1-9A4E-DA3728CE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C6431-40C0-465A-8E1D-34E99F12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1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5F8-0D5A-4196-A2F3-A0E9CBD0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636B3-60AC-4D20-9021-F19B1528A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54402-AB3B-4B3E-8D5E-E24EB74FC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51DD8-DCB3-43F9-BBEB-B0B5DA72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E2CA3-FCE7-4156-A3A0-CEC3DDE4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50D64-82F2-48CC-893D-22FD06BD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9C2BC-4EDC-4CD1-9EAF-714C462F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E6AA8-34D1-448B-A2B7-FE96D1EA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325B-008C-45C3-8772-A7244BA5B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0ABB-B6A0-4183-996F-81DDD47CE3A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7838-C5D9-4546-A024-CFB45F78C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A354D-84B6-4940-93FD-B1D212D8E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92411"/>
            <a:ext cx="12192000" cy="15209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Welcome to the Webinar Offered by: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National Microelectronics Security 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Training (MEST) Center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10" descr="Image result for ohio state university">
            <a:extLst>
              <a:ext uri="{FF2B5EF4-FFF2-40B4-BE49-F238E27FC236}">
                <a16:creationId xmlns:a16="http://schemas.microsoft.com/office/drawing/2014/main" id="{A8C9F2C2-09BD-4CFD-BBFF-63178CBC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46" y="3598813"/>
            <a:ext cx="1286903" cy="121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E86DD2F-8AE6-4222-9D73-33AE926BD321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007B5A-225F-404E-8CEE-45ACD0DA379D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94B44A-9E9E-4CA5-B679-B451FB3EB2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20" t="19886" r="18438" b="20397"/>
          <a:stretch/>
        </p:blipFill>
        <p:spPr>
          <a:xfrm>
            <a:off x="10754866" y="45815"/>
            <a:ext cx="1437134" cy="13548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40B3EC-E032-4ECF-865E-DF1E5B93DBA3}"/>
              </a:ext>
            </a:extLst>
          </p:cNvPr>
          <p:cNvSpPr/>
          <p:nvPr/>
        </p:nvSpPr>
        <p:spPr>
          <a:xfrm>
            <a:off x="2720184" y="5864086"/>
            <a:ext cx="2015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Sponsors: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BD2DA-0B72-4A40-9F37-A27C234CE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976" y="5521512"/>
            <a:ext cx="1238900" cy="1232243"/>
          </a:xfrm>
          <a:prstGeom prst="rect">
            <a:avLst/>
          </a:prstGeom>
        </p:spPr>
      </p:pic>
      <p:pic>
        <p:nvPicPr>
          <p:cNvPr id="1026" name="Picture 2" descr="Nimbis Gets Air Force Task Orders for Microelectronics ...">
            <a:extLst>
              <a:ext uri="{FF2B5EF4-FFF2-40B4-BE49-F238E27FC236}">
                <a16:creationId xmlns:a16="http://schemas.microsoft.com/office/drawing/2014/main" id="{13D3D8EA-C646-4D36-A7FE-3C8F982799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" t="39559" r="5508" b="40464"/>
          <a:stretch/>
        </p:blipFill>
        <p:spPr bwMode="auto">
          <a:xfrm>
            <a:off x="6553983" y="5784574"/>
            <a:ext cx="3222085" cy="70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droppedImage.png">
            <a:extLst>
              <a:ext uri="{FF2B5EF4-FFF2-40B4-BE49-F238E27FC236}">
                <a16:creationId xmlns:a16="http://schemas.microsoft.com/office/drawing/2014/main" id="{ACF0A984-6ACD-8048-AFEF-440F6111E5E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450645" y="3728145"/>
            <a:ext cx="1325839" cy="91659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EBAA34-6AF0-A14B-ADBF-5DD3BD6CA1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4570" y="3728145"/>
            <a:ext cx="1751767" cy="91659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E57389-49A3-EF4A-86AD-8035BD5D7404}"/>
              </a:ext>
            </a:extLst>
          </p:cNvPr>
          <p:cNvCxnSpPr>
            <a:cxnSpLocks/>
          </p:cNvCxnSpPr>
          <p:nvPr/>
        </p:nvCxnSpPr>
        <p:spPr>
          <a:xfrm>
            <a:off x="5239558" y="3728145"/>
            <a:ext cx="0" cy="916598"/>
          </a:xfrm>
          <a:prstGeom prst="line">
            <a:avLst/>
          </a:prstGeom>
          <a:noFill/>
          <a:ln w="38100" cap="flat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9019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107749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 Interconnect: Multilevel bus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Processor-local bus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High speed, wide, most frequent communication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Connects microprocessor, cache, memory controllers,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Peripheral bus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Lower speed, narrower, less frequent communication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Typically, industry standard bus (ISA, PCI) for portability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Bridge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Single-purpose processor converts communication between busses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grpSp>
        <p:nvGrpSpPr>
          <p:cNvPr id="85" name="Group 28">
            <a:extLst>
              <a:ext uri="{FF2B5EF4-FFF2-40B4-BE49-F238E27FC236}">
                <a16:creationId xmlns:a16="http://schemas.microsoft.com/office/drawing/2014/main" id="{D392E3B6-3D5C-4527-A6B8-EACF090F5E2D}"/>
              </a:ext>
            </a:extLst>
          </p:cNvPr>
          <p:cNvGrpSpPr>
            <a:grpSpLocks/>
          </p:cNvGrpSpPr>
          <p:nvPr/>
        </p:nvGrpSpPr>
        <p:grpSpPr bwMode="auto">
          <a:xfrm>
            <a:off x="7415825" y="1863827"/>
            <a:ext cx="4138612" cy="2329962"/>
            <a:chOff x="2999" y="1518"/>
            <a:chExt cx="2607" cy="1590"/>
          </a:xfrm>
        </p:grpSpPr>
        <p:grpSp>
          <p:nvGrpSpPr>
            <p:cNvPr id="86" name="Group 27">
              <a:extLst>
                <a:ext uri="{FF2B5EF4-FFF2-40B4-BE49-F238E27FC236}">
                  <a16:creationId xmlns:a16="http://schemas.microsoft.com/office/drawing/2014/main" id="{909DF7AA-E3F4-44E3-B94E-090D0A668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9" y="2114"/>
              <a:ext cx="2607" cy="239"/>
              <a:chOff x="2999" y="2114"/>
              <a:chExt cx="2607" cy="239"/>
            </a:xfrm>
          </p:grpSpPr>
          <p:sp>
            <p:nvSpPr>
              <p:cNvPr id="105" name="Line 6">
                <a:extLst>
                  <a:ext uri="{FF2B5EF4-FFF2-40B4-BE49-F238E27FC236}">
                    <a16:creationId xmlns:a16="http://schemas.microsoft.com/office/drawing/2014/main" id="{CB82031F-1A8B-4938-8D2F-6D628EA62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99" y="2114"/>
                <a:ext cx="260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buFont typeface="Times New Roman" charset="0"/>
                  <a:buNone/>
                  <a:defRPr/>
                </a:pPr>
                <a:endParaRPr lang="de-DE" sz="969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06" name="Line 7">
                <a:extLst>
                  <a:ext uri="{FF2B5EF4-FFF2-40B4-BE49-F238E27FC236}">
                    <a16:creationId xmlns:a16="http://schemas.microsoft.com/office/drawing/2014/main" id="{9BC2899E-6E9B-4366-8011-A9679E278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5" y="2114"/>
                <a:ext cx="1" cy="23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pPr algn="ctr">
                  <a:lnSpc>
                    <a:spcPct val="100000"/>
                  </a:lnSpc>
                  <a:buFont typeface="Times New Roman" charset="0"/>
                  <a:buNone/>
                  <a:defRPr/>
                </a:pPr>
                <a:endParaRPr lang="de-DE" sz="969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07" name="Text Box 8">
                <a:extLst>
                  <a:ext uri="{FF2B5EF4-FFF2-40B4-BE49-F238E27FC236}">
                    <a16:creationId xmlns:a16="http://schemas.microsoft.com/office/drawing/2014/main" id="{073B2BC6-9861-48AC-9CD0-F8B054B38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5" y="2154"/>
                <a:ext cx="1599" cy="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100000"/>
                  </a:lnSpc>
                  <a:buFont typeface="Times New Roman" charset="0"/>
                  <a:buNone/>
                  <a:defRPr/>
                </a:pPr>
                <a:r>
                  <a:rPr lang="en-US" sz="969">
                    <a:latin typeface="Times New Roman" charset="0"/>
                    <a:cs typeface="Arial" charset="0"/>
                  </a:rPr>
                  <a:t>Processor-local bus</a:t>
                </a:r>
              </a:p>
            </p:txBody>
          </p:sp>
        </p:grpSp>
        <p:sp>
          <p:nvSpPr>
            <p:cNvPr id="87" name="Rectangle 9">
              <a:extLst>
                <a:ext uri="{FF2B5EF4-FFF2-40B4-BE49-F238E27FC236}">
                  <a16:creationId xmlns:a16="http://schemas.microsoft.com/office/drawing/2014/main" id="{F585767C-58A4-4824-A510-0E11F27A8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1518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r>
                <a:rPr lang="en-US" sz="969">
                  <a:latin typeface="Times New Roman" charset="0"/>
                  <a:cs typeface="Arial" charset="0"/>
                </a:rPr>
                <a:t>Micro-</a:t>
              </a:r>
            </a:p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r>
                <a:rPr lang="en-US" sz="969">
                  <a:latin typeface="Times New Roman" charset="0"/>
                  <a:cs typeface="Arial" charset="0"/>
                </a:rPr>
                <a:t>processor</a:t>
              </a:r>
            </a:p>
          </p:txBody>
        </p:sp>
        <p:sp>
          <p:nvSpPr>
            <p:cNvPr id="88" name="Rectangle 10">
              <a:extLst>
                <a:ext uri="{FF2B5EF4-FFF2-40B4-BE49-F238E27FC236}">
                  <a16:creationId xmlns:a16="http://schemas.microsoft.com/office/drawing/2014/main" id="{EC95C0D0-09E2-4F1C-B8BC-A82440ABF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518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r>
                <a:rPr lang="en-US" sz="969">
                  <a:latin typeface="Times New Roman" charset="0"/>
                  <a:cs typeface="Arial" charset="0"/>
                </a:rPr>
                <a:t>Cache</a:t>
              </a:r>
            </a:p>
          </p:txBody>
        </p:sp>
        <p:sp>
          <p:nvSpPr>
            <p:cNvPr id="89" name="Rectangle 11">
              <a:extLst>
                <a:ext uri="{FF2B5EF4-FFF2-40B4-BE49-F238E27FC236}">
                  <a16:creationId xmlns:a16="http://schemas.microsoft.com/office/drawing/2014/main" id="{A307FC31-F33E-41DF-A878-3EFE7A89A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1518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r>
                <a:rPr lang="en-US" sz="969">
                  <a:latin typeface="Times New Roman" charset="0"/>
                  <a:cs typeface="Arial" charset="0"/>
                </a:rPr>
                <a:t>Memory</a:t>
              </a:r>
            </a:p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r>
                <a:rPr lang="en-US" sz="969">
                  <a:latin typeface="Times New Roman" charset="0"/>
                  <a:cs typeface="Arial" charset="0"/>
                </a:rPr>
                <a:t>controller</a:t>
              </a:r>
            </a:p>
          </p:txBody>
        </p:sp>
        <p:sp>
          <p:nvSpPr>
            <p:cNvPr id="90" name="Rectangle 12">
              <a:extLst>
                <a:ext uri="{FF2B5EF4-FFF2-40B4-BE49-F238E27FC236}">
                  <a16:creationId xmlns:a16="http://schemas.microsoft.com/office/drawing/2014/main" id="{EC08CF6B-CCF3-4CBA-81C0-D0F1513B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2" y="1518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r>
                <a:rPr lang="en-US" sz="969">
                  <a:latin typeface="Times New Roman" charset="0"/>
                  <a:cs typeface="Arial" charset="0"/>
                </a:rPr>
                <a:t>DMA</a:t>
              </a:r>
            </a:p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r>
                <a:rPr lang="en-US" sz="969">
                  <a:latin typeface="Times New Roman" charset="0"/>
                  <a:cs typeface="Arial" charset="0"/>
                </a:rPr>
                <a:t>controller</a:t>
              </a:r>
            </a:p>
          </p:txBody>
        </p:sp>
        <p:sp>
          <p:nvSpPr>
            <p:cNvPr id="91" name="Line 13">
              <a:extLst>
                <a:ext uri="{FF2B5EF4-FFF2-40B4-BE49-F238E27FC236}">
                  <a16:creationId xmlns:a16="http://schemas.microsoft.com/office/drawing/2014/main" id="{0686E1BC-C239-4CC8-9E34-F6137CA74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7" y="1876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endParaRPr lang="de-DE" sz="969">
                <a:latin typeface="Times New Roman" charset="0"/>
                <a:cs typeface="Arial" charset="0"/>
              </a:endParaRPr>
            </a:p>
          </p:txBody>
        </p:sp>
        <p:sp>
          <p:nvSpPr>
            <p:cNvPr id="92" name="Line 14">
              <a:extLst>
                <a:ext uri="{FF2B5EF4-FFF2-40B4-BE49-F238E27FC236}">
                  <a16:creationId xmlns:a16="http://schemas.microsoft.com/office/drawing/2014/main" id="{C7D36110-1353-44A1-944C-7769AE922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3" y="1876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endParaRPr lang="de-DE" sz="969">
                <a:latin typeface="Times New Roman" charset="0"/>
                <a:cs typeface="Arial" charset="0"/>
              </a:endParaRPr>
            </a:p>
          </p:txBody>
        </p:sp>
        <p:sp>
          <p:nvSpPr>
            <p:cNvPr id="93" name="Line 15">
              <a:extLst>
                <a:ext uri="{FF2B5EF4-FFF2-40B4-BE49-F238E27FC236}">
                  <a16:creationId xmlns:a16="http://schemas.microsoft.com/office/drawing/2014/main" id="{305796AA-F587-4EF9-BE97-764CD6859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9" y="1876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endParaRPr lang="de-DE" sz="969">
                <a:latin typeface="Times New Roman" charset="0"/>
                <a:cs typeface="Arial" charset="0"/>
              </a:endParaRPr>
            </a:p>
          </p:txBody>
        </p:sp>
        <p:sp>
          <p:nvSpPr>
            <p:cNvPr id="94" name="Line 16">
              <a:extLst>
                <a:ext uri="{FF2B5EF4-FFF2-40B4-BE49-F238E27FC236}">
                  <a16:creationId xmlns:a16="http://schemas.microsoft.com/office/drawing/2014/main" id="{C0E82F54-1299-4EC4-AEDB-769A6F1AC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3" y="1876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endParaRPr lang="de-DE" sz="969">
                <a:latin typeface="Times New Roman" charset="0"/>
                <a:cs typeface="Arial" charset="0"/>
              </a:endParaRPr>
            </a:p>
          </p:txBody>
        </p:sp>
        <p:sp>
          <p:nvSpPr>
            <p:cNvPr id="95" name="Rectangle 17">
              <a:extLst>
                <a:ext uri="{FF2B5EF4-FFF2-40B4-BE49-F238E27FC236}">
                  <a16:creationId xmlns:a16="http://schemas.microsoft.com/office/drawing/2014/main" id="{EFC0517F-F2A6-4030-91AC-99315A714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" y="2353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r>
                <a:rPr lang="en-US" sz="969">
                  <a:latin typeface="Times New Roman" charset="0"/>
                  <a:cs typeface="Arial" charset="0"/>
                </a:rPr>
                <a:t>Bridge</a:t>
              </a:r>
            </a:p>
          </p:txBody>
        </p:sp>
        <p:sp>
          <p:nvSpPr>
            <p:cNvPr id="96" name="Line 18">
              <a:extLst>
                <a:ext uri="{FF2B5EF4-FFF2-40B4-BE49-F238E27FC236}">
                  <a16:creationId xmlns:a16="http://schemas.microsoft.com/office/drawing/2014/main" id="{A6F134E8-496A-416D-AE8E-F3B9541A6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9" y="2949"/>
              <a:ext cx="260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endParaRPr lang="de-DE" sz="969">
                <a:latin typeface="Times New Roman" charset="0"/>
                <a:cs typeface="Arial" charset="0"/>
              </a:endParaRPr>
            </a:p>
          </p:txBody>
        </p:sp>
        <p:sp>
          <p:nvSpPr>
            <p:cNvPr id="97" name="Line 19">
              <a:extLst>
                <a:ext uri="{FF2B5EF4-FFF2-40B4-BE49-F238E27FC236}">
                  <a16:creationId xmlns:a16="http://schemas.microsoft.com/office/drawing/2014/main" id="{257A021D-DC54-4A35-80C8-4C9EE4F1E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5" y="2711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endParaRPr lang="de-DE" sz="969">
                <a:latin typeface="Times New Roman" charset="0"/>
                <a:cs typeface="Arial" charset="0"/>
              </a:endParaRPr>
            </a:p>
          </p:txBody>
        </p:sp>
        <p:sp>
          <p:nvSpPr>
            <p:cNvPr id="98" name="Line 20">
              <a:extLst>
                <a:ext uri="{FF2B5EF4-FFF2-40B4-BE49-F238E27FC236}">
                  <a16:creationId xmlns:a16="http://schemas.microsoft.com/office/drawing/2014/main" id="{79707E1A-7408-4192-B1B4-AB5AD04AF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9" y="2711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endParaRPr lang="de-DE" sz="969">
                <a:latin typeface="Times New Roman" charset="0"/>
                <a:cs typeface="Arial" charset="0"/>
              </a:endParaRPr>
            </a:p>
          </p:txBody>
        </p:sp>
        <p:sp>
          <p:nvSpPr>
            <p:cNvPr id="99" name="Rectangle 21">
              <a:extLst>
                <a:ext uri="{FF2B5EF4-FFF2-40B4-BE49-F238E27FC236}">
                  <a16:creationId xmlns:a16="http://schemas.microsoft.com/office/drawing/2014/main" id="{0C879447-CFD0-4873-9E72-B2709E26E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2353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r>
                <a:rPr lang="en-US" sz="969">
                  <a:latin typeface="Times New Roman" charset="0"/>
                  <a:cs typeface="Arial" charset="0"/>
                </a:rPr>
                <a:t>Peripheral</a:t>
              </a:r>
            </a:p>
          </p:txBody>
        </p:sp>
        <p:sp>
          <p:nvSpPr>
            <p:cNvPr id="100" name="Line 22">
              <a:extLst>
                <a:ext uri="{FF2B5EF4-FFF2-40B4-BE49-F238E27FC236}">
                  <a16:creationId xmlns:a16="http://schemas.microsoft.com/office/drawing/2014/main" id="{7D9B5F6B-3C1C-432F-B39E-B4E7655B3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3" y="2711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endParaRPr lang="de-DE" sz="969">
                <a:latin typeface="Times New Roman" charset="0"/>
                <a:cs typeface="Arial" charset="0"/>
              </a:endParaRPr>
            </a:p>
          </p:txBody>
        </p:sp>
        <p:sp>
          <p:nvSpPr>
            <p:cNvPr id="101" name="Rectangle 23">
              <a:extLst>
                <a:ext uri="{FF2B5EF4-FFF2-40B4-BE49-F238E27FC236}">
                  <a16:creationId xmlns:a16="http://schemas.microsoft.com/office/drawing/2014/main" id="{AB8B8781-DA7A-4126-82A4-5369D195A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" y="2353"/>
              <a:ext cx="429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r>
                <a:rPr lang="en-US" sz="969">
                  <a:latin typeface="Times New Roman" charset="0"/>
                  <a:cs typeface="Arial" charset="0"/>
                </a:rPr>
                <a:t>Peripheral</a:t>
              </a:r>
            </a:p>
          </p:txBody>
        </p:sp>
        <p:sp>
          <p:nvSpPr>
            <p:cNvPr id="102" name="Line 24">
              <a:extLst>
                <a:ext uri="{FF2B5EF4-FFF2-40B4-BE49-F238E27FC236}">
                  <a16:creationId xmlns:a16="http://schemas.microsoft.com/office/drawing/2014/main" id="{C84685F6-2D94-4331-8927-13DD87C1E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2711"/>
              <a:ext cx="0" cy="2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endParaRPr lang="de-DE" sz="969">
                <a:latin typeface="Times New Roman" charset="0"/>
                <a:cs typeface="Arial" charset="0"/>
              </a:endParaRPr>
            </a:p>
          </p:txBody>
        </p:sp>
        <p:sp>
          <p:nvSpPr>
            <p:cNvPr id="103" name="Rectangle 25">
              <a:extLst>
                <a:ext uri="{FF2B5EF4-FFF2-40B4-BE49-F238E27FC236}">
                  <a16:creationId xmlns:a16="http://schemas.microsoft.com/office/drawing/2014/main" id="{576651C5-AD16-4D95-8D84-2419D0F11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353"/>
              <a:ext cx="430" cy="3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r>
                <a:rPr lang="en-US" sz="969">
                  <a:latin typeface="Times New Roman" charset="0"/>
                  <a:cs typeface="Arial" charset="0"/>
                </a:rPr>
                <a:t>Peripheral</a:t>
              </a:r>
            </a:p>
          </p:txBody>
        </p:sp>
        <p:sp>
          <p:nvSpPr>
            <p:cNvPr id="104" name="Text Box 26">
              <a:extLst>
                <a:ext uri="{FF2B5EF4-FFF2-40B4-BE49-F238E27FC236}">
                  <a16:creationId xmlns:a16="http://schemas.microsoft.com/office/drawing/2014/main" id="{7AF1B628-B50A-4AA3-8D22-450E26F46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2989"/>
              <a:ext cx="631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00000"/>
                </a:lnSpc>
                <a:buFont typeface="Times New Roman" charset="0"/>
                <a:buNone/>
                <a:defRPr/>
              </a:pPr>
              <a:r>
                <a:rPr lang="en-US" sz="969">
                  <a:latin typeface="Times New Roman" charset="0"/>
                  <a:cs typeface="Arial" charset="0"/>
                </a:rPr>
                <a:t>Peripheral bus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137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107749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 Interconnect: Multilevel bus architectures - ARM’s AMBA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Advanced Microcontroller Bus Architecture (Introduced by ARM in 96)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Open standard, on-chip interconnect specification for the connection and management of functional blocks in a System-on-Chip (SoC)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32-bit addressing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Early SoC Architectures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high-performance system interconnect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Advanced System Bus (ASB): Version 1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Advance High-Speed Bus (AHB): Version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Low-speed peripheral bus: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Advance Peripheral Bus (APB): Version 1 &amp; 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Cross Communication via a bridge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2003: 3rd generation, including AXI for connection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of memory mapped components, with  Advanced Trace Bus (ATB)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2010: 4th generation, AMBA4, incl AXI4 2011: 5th generation, AMBA5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2013: 5th generation AMBA5 with CHI (Coherent Hub Interface)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pic>
        <p:nvPicPr>
          <p:cNvPr id="108" name="Picture 26" descr="AMBA-struct">
            <a:extLst>
              <a:ext uri="{FF2B5EF4-FFF2-40B4-BE49-F238E27FC236}">
                <a16:creationId xmlns:a16="http://schemas.microsoft.com/office/drawing/2014/main" id="{459A99D9-5557-40FD-AF7B-B10B1268A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442" y="1823964"/>
            <a:ext cx="4416579" cy="4076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70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107749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 Interconnect: Multilevel bus architectures - ARM’s AMBA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Defines the interface between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Managers (Master)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interconnects  (Medium, Protocol)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Subordinates (Slave)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APB integration through a bridge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Operation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Managers place read and write request and subordinates respond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Transfers can be single or burst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write data bus moves data from the Manager to a Subordinate, and the read data bus moves data from a Subordinate to the Manager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Every transfer consists of Address phase and Data phase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Strobe protocol using 4 clock cycle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Wait cycle can be introduced by slave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Subordinate HRESP to indicate the success or failure of a transfer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704DD9-AE1D-47CF-A347-F12F0EA18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185" y="868466"/>
            <a:ext cx="4988397" cy="23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9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107749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 Interconnect: Multilevel bus architectures - ARM’s AMBA - AHB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Manager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Initiate and control read and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write operations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Subordinate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 Subordinate responds to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transfers initiated by Managers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Condensed" panose="020B0502040204020203" pitchFamily="34" charset="0"/>
              </a:rPr>
              <a:t>HSELx</a:t>
            </a:r>
            <a:r>
              <a:rPr lang="en-US" dirty="0">
                <a:latin typeface="Bahnschrift Condensed" panose="020B0502040204020203" pitchFamily="34" charset="0"/>
              </a:rPr>
              <a:t> selects subordinate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Subordinate signals back to the Manager: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completion or extension of the bus transfer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success or failure of the bus transfer.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Basic transfers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HWRITE = 1 for write transfer: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Manager Place data on the bus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HWRITE = 1 = 0 for read transfers: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Selected subordinate places data on the bus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simplest transfer is one with no wait states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one address cycle and one data cycle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D277D3-B8E7-4AF5-8432-9859B9737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709" y="662844"/>
            <a:ext cx="3048119" cy="1573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429AE9-297F-4390-BDD9-0596C80AF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777" y="959106"/>
            <a:ext cx="3354944" cy="113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5C2AEB-6C5B-40E1-9FF1-1DB5F8C2B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249" y="2943417"/>
            <a:ext cx="3735195" cy="13279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F7B994-5118-41D6-9C27-48C85B2AA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1402" y="4928111"/>
            <a:ext cx="4127936" cy="14302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8FC819-3B52-4878-A31E-A4BAD5AB6FF6}"/>
              </a:ext>
            </a:extLst>
          </p:cNvPr>
          <p:cNvSpPr txBox="1"/>
          <p:nvPr/>
        </p:nvSpPr>
        <p:spPr>
          <a:xfrm>
            <a:off x="7443315" y="2644294"/>
            <a:ext cx="1658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 Transfer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E6AE9-EE92-4F4D-8C31-38DFC0183565}"/>
              </a:ext>
            </a:extLst>
          </p:cNvPr>
          <p:cNvSpPr txBox="1"/>
          <p:nvPr/>
        </p:nvSpPr>
        <p:spPr>
          <a:xfrm>
            <a:off x="7443315" y="4575141"/>
            <a:ext cx="1365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Write Transfer</a:t>
            </a:r>
          </a:p>
        </p:txBody>
      </p:sp>
    </p:spTree>
    <p:extLst>
      <p:ext uri="{BB962C8B-B14F-4D97-AF65-F5344CB8AC3E}">
        <p14:creationId xmlns:p14="http://schemas.microsoft.com/office/powerpoint/2010/main" val="255978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107749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 Interconnect: Multilevel bus architectures - ARM’s AMBA - APB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Transfer controlled by a master (bridge) and a slave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Structure like AHB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Strobe transfer on 4 cycles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205168-D0F8-4E5E-A5CB-26637DCBF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540" y="1444301"/>
            <a:ext cx="3121703" cy="19135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C3150A-2573-4C2E-B3B5-BE69ECDF5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544" y="1378975"/>
            <a:ext cx="4218283" cy="18918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3BD6CD-9516-45D9-BC13-07B1703C6B5D}"/>
              </a:ext>
            </a:extLst>
          </p:cNvPr>
          <p:cNvSpPr txBox="1"/>
          <p:nvPr/>
        </p:nvSpPr>
        <p:spPr>
          <a:xfrm>
            <a:off x="4317137" y="3270811"/>
            <a:ext cx="297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transfer, no wait Cycles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97087-53A6-441C-B05D-8B4A47F35CFD}"/>
              </a:ext>
            </a:extLst>
          </p:cNvPr>
          <p:cNvSpPr txBox="1"/>
          <p:nvPr/>
        </p:nvSpPr>
        <p:spPr>
          <a:xfrm>
            <a:off x="8500735" y="3290226"/>
            <a:ext cx="297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transfer with 1wait Cycles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74F35-A2EF-4411-9832-8668A1DD4EE8}"/>
              </a:ext>
            </a:extLst>
          </p:cNvPr>
          <p:cNvSpPr txBox="1"/>
          <p:nvPr/>
        </p:nvSpPr>
        <p:spPr>
          <a:xfrm>
            <a:off x="3635799" y="6265646"/>
            <a:ext cx="297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Write transfer, no wait Cycles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C9605E-F3D0-410B-8B93-C7641C8FBFFF}"/>
              </a:ext>
            </a:extLst>
          </p:cNvPr>
          <p:cNvSpPr txBox="1"/>
          <p:nvPr/>
        </p:nvSpPr>
        <p:spPr>
          <a:xfrm>
            <a:off x="8122985" y="6322117"/>
            <a:ext cx="297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write transfer with 1 wait Cycles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E1B9E44-7796-4B13-9BB2-2B027A502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5400" y="4378387"/>
            <a:ext cx="3289744" cy="18742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24F58A-902F-4ABD-B41F-5EB21AF7B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2171" y="4340912"/>
            <a:ext cx="4476464" cy="192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8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107749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 Interconnect: Multilevel bus architectures - ARM’s AMBA - AXI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Burst-based protocol with five independent transaction channels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All channels share the same handshaking mechanism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Read address, which has signal names beginning with AR.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Read data, which has signal names beginning with R.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Write address, which has signal names beginning with AW.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Write data, which has signal names beginning with W.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Write response, which has signal names beginning with 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Address channel carries control information that describes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the nature of the data to be transferred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Data transferred between Manager and Subordinate using either: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 write data channel to transfer data from the Manager to the Subordinate. Subordinate responds on uses the write response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 read data channel to transfer data from the Subordinate to the Manager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8F70C31-C554-48F0-B8B7-406EA0D17AD7}"/>
              </a:ext>
            </a:extLst>
          </p:cNvPr>
          <p:cNvGrpSpPr/>
          <p:nvPr/>
        </p:nvGrpSpPr>
        <p:grpSpPr>
          <a:xfrm>
            <a:off x="8190272" y="2666414"/>
            <a:ext cx="2866800" cy="942433"/>
            <a:chOff x="6076800" y="2376337"/>
            <a:chExt cx="2866800" cy="94243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AFFF3D-F012-4A0E-8DD1-E011BBCECD3F}"/>
                </a:ext>
              </a:extLst>
            </p:cNvPr>
            <p:cNvSpPr/>
            <p:nvPr/>
          </p:nvSpPr>
          <p:spPr>
            <a:xfrm>
              <a:off x="6076800" y="2570400"/>
              <a:ext cx="763200" cy="548945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source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4FD2F7-BC25-4663-AD24-05E1DF358C72}"/>
                </a:ext>
              </a:extLst>
            </p:cNvPr>
            <p:cNvSpPr/>
            <p:nvPr/>
          </p:nvSpPr>
          <p:spPr>
            <a:xfrm>
              <a:off x="8180400" y="2570399"/>
              <a:ext cx="763200" cy="548945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/>
                <a:t>dest</a:t>
              </a:r>
              <a:endParaRPr lang="en-US" sz="14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062C00D-641C-40A5-9EFE-8107A6D6EB46}"/>
                </a:ext>
              </a:extLst>
            </p:cNvPr>
            <p:cNvCxnSpPr/>
            <p:nvPr/>
          </p:nvCxnSpPr>
          <p:spPr>
            <a:xfrm>
              <a:off x="6840000" y="2649600"/>
              <a:ext cx="134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648F06D-D897-4F8C-8204-3DD26D854AF0}"/>
                </a:ext>
              </a:extLst>
            </p:cNvPr>
            <p:cNvCxnSpPr/>
            <p:nvPr/>
          </p:nvCxnSpPr>
          <p:spPr>
            <a:xfrm flipH="1">
              <a:off x="6840000" y="3060000"/>
              <a:ext cx="134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C6E560-3FED-46A2-9EBF-0D5EB99284D8}"/>
                </a:ext>
              </a:extLst>
            </p:cNvPr>
            <p:cNvSpPr txBox="1"/>
            <p:nvPr/>
          </p:nvSpPr>
          <p:spPr>
            <a:xfrm>
              <a:off x="7152326" y="2376337"/>
              <a:ext cx="528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valid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B06665-D34C-4193-A673-B2AC0964DC76}"/>
                </a:ext>
              </a:extLst>
            </p:cNvPr>
            <p:cNvSpPr txBox="1"/>
            <p:nvPr/>
          </p:nvSpPr>
          <p:spPr>
            <a:xfrm>
              <a:off x="7152326" y="3010993"/>
              <a:ext cx="597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ready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884D20D-5C4E-461E-8606-3D47F134627E}"/>
              </a:ext>
            </a:extLst>
          </p:cNvPr>
          <p:cNvSpPr txBox="1"/>
          <p:nvPr/>
        </p:nvSpPr>
        <p:spPr>
          <a:xfrm>
            <a:off x="9065232" y="3768588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AXI Channel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2AF4572-FE5F-44DD-AC5C-3CB3D9B2A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487" y="726354"/>
            <a:ext cx="4533692" cy="13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107749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 Interconnect: Multilevel bus architectures - ARM’s AMBA - AXI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Address information can be issued ahead of the actual data transfer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Supports multiple outstanding transactions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Supports out-of-order completion of transactions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Transfers and transactions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 transfer is a single exchange of information, with one VALID and READY handshake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 transaction is an entire burst of transfers, containing an address transfer, one or more data transfers, and, for write sequences, a response transfer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AE1C40-3223-47C1-99F1-014C7116C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928" y="3783035"/>
            <a:ext cx="4457700" cy="2723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6C5C5A-7F63-46AC-B37F-47E9097BB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050" y="4180948"/>
            <a:ext cx="5196387" cy="20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8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107749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 Interconnect: Multilevel bus architectures - ARM’s AMBA - AXI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ahnschrift Condensed" panose="020B0502040204020203" pitchFamily="34" charset="0"/>
              </a:rPr>
              <a:t>Transfer Examples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E07282-B12B-4B2C-B73E-68E8ECA8D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565" y="1959686"/>
            <a:ext cx="3929341" cy="2122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DE7F4-3FAA-4611-B450-1C1D9008D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811" y="1884326"/>
            <a:ext cx="3936037" cy="2122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63213B-70EE-4081-8A02-F2700525EB63}"/>
              </a:ext>
            </a:extLst>
          </p:cNvPr>
          <p:cNvSpPr txBox="1"/>
          <p:nvPr/>
        </p:nvSpPr>
        <p:spPr>
          <a:xfrm>
            <a:off x="1249565" y="4306271"/>
            <a:ext cx="37445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In clock cycle 2, the VALID signal is asserted, </a:t>
            </a:r>
            <a:br>
              <a:rPr lang="en-US" sz="1200" dirty="0"/>
            </a:br>
            <a:r>
              <a:rPr lang="en-US" sz="1200" dirty="0"/>
              <a:t>indicating that the data on the information channel </a:t>
            </a:r>
            <a:br>
              <a:rPr lang="en-US" sz="1200" dirty="0"/>
            </a:br>
            <a:r>
              <a:rPr lang="en-US" sz="1200" dirty="0"/>
              <a:t>is valid.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 clock cycle 3, the following clock cycle, the READY </a:t>
            </a:r>
            <a:br>
              <a:rPr lang="en-US" sz="1200" dirty="0"/>
            </a:br>
            <a:r>
              <a:rPr lang="en-US" sz="1200" dirty="0"/>
              <a:t>signal is asserted.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The handshake completes on the rising edge of clock </a:t>
            </a:r>
            <a:br>
              <a:rPr lang="en-US" sz="1200" dirty="0"/>
            </a:br>
            <a:r>
              <a:rPr lang="en-US" sz="1200" dirty="0"/>
              <a:t>cycle 4, because both READY and VALID signals are </a:t>
            </a:r>
            <a:br>
              <a:rPr lang="en-US" sz="1200" dirty="0"/>
            </a:br>
            <a:r>
              <a:rPr lang="en-US" sz="1200" dirty="0"/>
              <a:t>asserted.</a:t>
            </a:r>
          </a:p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1437A9-53DC-42F4-8AED-7E7AAC09F416}"/>
              </a:ext>
            </a:extLst>
          </p:cNvPr>
          <p:cNvSpPr txBox="1"/>
          <p:nvPr/>
        </p:nvSpPr>
        <p:spPr>
          <a:xfrm>
            <a:off x="6061652" y="4263151"/>
            <a:ext cx="37445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/>
              <a:t>In clock cycle 1, the READY signal is asserted.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/>
              <a:t>The VALID signal is not asserted until clock cycle 3.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/>
              <a:t>The handshake completes on the rising edge of clock </a:t>
            </a:r>
            <a:br>
              <a:rPr lang="en-US" sz="1200"/>
            </a:br>
            <a:r>
              <a:rPr lang="en-US" sz="1200"/>
              <a:t>cycle 4, when both VALID and READY are asserted.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389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107749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 Interconnect: Multilevel bus architectures - ARM’s AMBA - AXI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Crossbar switch: internally instantiates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M slave </a:t>
            </a:r>
            <a:r>
              <a:rPr lang="en-US" dirty="0" err="1">
                <a:latin typeface="Bahnschrift Condensed" panose="020B0502040204020203" pitchFamily="34" charset="0"/>
              </a:rPr>
              <a:t>transactors</a:t>
            </a:r>
            <a:r>
              <a:rPr lang="en-US" dirty="0">
                <a:latin typeface="Bahnschrift Condensed" panose="020B0502040204020203" pitchFamily="34" charset="0"/>
              </a:rPr>
              <a:t> and S master </a:t>
            </a:r>
            <a:r>
              <a:rPr lang="en-US" dirty="0" err="1">
                <a:latin typeface="Bahnschrift Condensed" panose="020B0502040204020203" pitchFamily="34" charset="0"/>
              </a:rPr>
              <a:t>transactors</a:t>
            </a: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 </a:t>
            </a:r>
            <a:r>
              <a:rPr lang="en-US" dirty="0" err="1">
                <a:latin typeface="Bahnschrift Condensed" panose="020B0502040204020203" pitchFamily="34" charset="0"/>
              </a:rPr>
              <a:t>transactors</a:t>
            </a:r>
            <a:r>
              <a:rPr lang="en-US" dirty="0">
                <a:latin typeface="Bahnschrift Condensed" panose="020B0502040204020203" pitchFamily="34" charset="0"/>
              </a:rPr>
              <a:t> provide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an AXI4 interface on one side (driving the external signals of the cross-bar)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and a FIFO like interface on the other side.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slave </a:t>
            </a:r>
            <a:r>
              <a:rPr lang="en-US" dirty="0" err="1">
                <a:latin typeface="Bahnschrift Condensed" panose="020B0502040204020203" pitchFamily="34" charset="0"/>
              </a:rPr>
              <a:t>transactors</a:t>
            </a:r>
            <a:r>
              <a:rPr lang="en-US" dirty="0">
                <a:latin typeface="Bahnschrift Condensed" panose="020B0502040204020203" pitchFamily="34" charset="0"/>
              </a:rPr>
              <a:t> provide an AXI4 slave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interface externally to connect master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devices (DMA masters, cache masters, etc.)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master </a:t>
            </a:r>
            <a:r>
              <a:rPr lang="en-US" dirty="0" err="1">
                <a:latin typeface="Bahnschrift Condensed" panose="020B0502040204020203" pitchFamily="34" charset="0"/>
              </a:rPr>
              <a:t>transactors</a:t>
            </a:r>
            <a:r>
              <a:rPr lang="en-US" dirty="0">
                <a:latin typeface="Bahnschrift Condensed" panose="020B0502040204020203" pitchFamily="34" charset="0"/>
              </a:rPr>
              <a:t> provide an AXI4 master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interface externally, to connected slave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devices (UART, SPI, Memory controllers,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CD4CA5-F447-45CE-BDD3-AB174AFD0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448" y="1231256"/>
            <a:ext cx="3617607" cy="24520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7224A5-3317-4334-B4E1-EE4D87751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279" y="3994654"/>
            <a:ext cx="3726909" cy="245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6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107749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 Interconnect: Multilevel bus architectures - ARM’s AMBA - AXI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pic>
        <p:nvPicPr>
          <p:cNvPr id="10" name="Picture 2" descr="https://fabrics.readthedocs.io/en/latest/_images/crossbar2.png">
            <a:extLst>
              <a:ext uri="{FF2B5EF4-FFF2-40B4-BE49-F238E27FC236}">
                <a16:creationId xmlns:a16="http://schemas.microsoft.com/office/drawing/2014/main" id="{3531A4FC-3751-447D-A965-644B526D0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331" y="691197"/>
            <a:ext cx="6941476" cy="594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85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362" y="1560099"/>
            <a:ext cx="7709481" cy="15378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Introduction to System on Chip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sz="3100" dirty="0">
                <a:latin typeface="Bahnschrift Condensed" panose="020B0502040204020203" pitchFamily="34" charset="0"/>
              </a:rPr>
              <a:t>System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9770" y="3181022"/>
            <a:ext cx="4043928" cy="44708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Abigail Butka, </a:t>
            </a:r>
            <a:r>
              <a:rPr lang="en-US" dirty="0" err="1">
                <a:latin typeface="Bahnschrift Condensed" panose="020B0502040204020203" pitchFamily="34" charset="0"/>
              </a:rPr>
              <a:t>Kawser</a:t>
            </a:r>
            <a:r>
              <a:rPr lang="en-US" dirty="0">
                <a:latin typeface="Bahnschrift Condensed" panose="020B0502040204020203" pitchFamily="34" charset="0"/>
              </a:rPr>
              <a:t> Ahmed Muhammed,  Christophe Bobda</a:t>
            </a:r>
          </a:p>
        </p:txBody>
      </p:sp>
      <p:pic>
        <p:nvPicPr>
          <p:cNvPr id="10" name="Picture 10" descr="Image result for ohio state university">
            <a:extLst>
              <a:ext uri="{FF2B5EF4-FFF2-40B4-BE49-F238E27FC236}">
                <a16:creationId xmlns:a16="http://schemas.microsoft.com/office/drawing/2014/main" id="{A8C9F2C2-09BD-4CFD-BBFF-63178CBC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724" y="3729775"/>
            <a:ext cx="712558" cy="6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F42F0D-19BE-4528-92D6-A0DCD978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70" y="3726199"/>
            <a:ext cx="647509" cy="647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951FB-5D26-4EE4-B476-7817A8CA7A52}"/>
              </a:ext>
            </a:extLst>
          </p:cNvPr>
          <p:cNvSpPr/>
          <p:nvPr/>
        </p:nvSpPr>
        <p:spPr>
          <a:xfrm>
            <a:off x="6096000" y="3732959"/>
            <a:ext cx="45719" cy="640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141FF4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86DD2F-8AE6-4222-9D73-33AE926BD321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007B5A-225F-404E-8CEE-45ACD0DA379D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94B44A-9E9E-4CA5-B679-B451FB3EB2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0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F096-05B5-48E7-B284-D8BC0469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Case Study and Tutorial</a:t>
            </a:r>
          </a:p>
        </p:txBody>
      </p:sp>
    </p:spTree>
    <p:extLst>
      <p:ext uri="{BB962C8B-B14F-4D97-AF65-F5344CB8AC3E}">
        <p14:creationId xmlns:p14="http://schemas.microsoft.com/office/powerpoint/2010/main" val="343930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Introduction and Motivation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Condensed" panose="020B0502040204020203" pitchFamily="34" charset="0"/>
              </a:rPr>
              <a:t>Sysem</a:t>
            </a:r>
            <a:r>
              <a:rPr lang="en-US" dirty="0">
                <a:latin typeface="Bahnschrift Condensed" panose="020B0502040204020203" pitchFamily="34" charset="0"/>
              </a:rPr>
              <a:t> on Chip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Definition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Benefits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Challenges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Basic Lab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Conclusion and Discussion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SoC-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B85EB572-FAA7-4FFD-ABFC-2CE04E30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934" y="2251387"/>
            <a:ext cx="1377768" cy="586086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000" b="1">
                <a:solidFill>
                  <a:srgbClr val="FFFFFF"/>
                </a:solidFill>
                <a:latin typeface="Comic Sans MS" charset="0"/>
                <a:ea typeface="ＭＳ Ｐゴシック" charset="0"/>
              </a:rPr>
              <a:t>Processor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98E0CD-DE63-4FC2-90DE-4B6DDAEEB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502" y="2274504"/>
            <a:ext cx="245779" cy="189016"/>
          </a:xfrm>
          <a:prstGeom prst="ellipse">
            <a:avLst/>
          </a:prstGeom>
          <a:solidFill>
            <a:srgbClr val="6D6D6D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199E9F-30F8-450F-A070-C30B15646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281" y="2274504"/>
            <a:ext cx="245779" cy="189016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9461CA-4B92-4D32-AFBE-6D1F98B4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127" y="2274504"/>
            <a:ext cx="245779" cy="189016"/>
          </a:xfrm>
          <a:prstGeom prst="ellipse">
            <a:avLst/>
          </a:prstGeom>
          <a:solidFill>
            <a:srgbClr val="CCFFCC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A45201-8363-4A9F-8591-BEABDD5EF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113" y="2274504"/>
            <a:ext cx="244375" cy="189016"/>
          </a:xfrm>
          <a:prstGeom prst="ellipse">
            <a:avLst/>
          </a:prstGeom>
          <a:solidFill>
            <a:srgbClr val="FF6600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824396-6EB6-4684-A110-74DD3D248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2892" y="2274504"/>
            <a:ext cx="245779" cy="189016"/>
          </a:xfrm>
          <a:prstGeom prst="ellipse">
            <a:avLst/>
          </a:prstGeom>
          <a:solidFill>
            <a:srgbClr val="008000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21B5E5-F44D-4ADB-909E-40E26DF27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423" y="3766237"/>
            <a:ext cx="551950" cy="708471"/>
          </a:xfrm>
          <a:prstGeom prst="rect">
            <a:avLst/>
          </a:prstGeom>
          <a:solidFill>
            <a:srgbClr val="7F7F7F"/>
          </a:solidFill>
          <a:ln w="12600">
            <a:solidFill>
              <a:srgbClr val="5B8AFB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CC1085-E6E7-40FB-9E1C-05C2FF21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842" y="3774396"/>
            <a:ext cx="551950" cy="708471"/>
          </a:xfrm>
          <a:prstGeom prst="rect">
            <a:avLst/>
          </a:prstGeom>
          <a:solidFill>
            <a:srgbClr val="0000FF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42823A-05AA-4BCF-B7B6-C0039F0CD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322" y="3774396"/>
            <a:ext cx="365158" cy="708471"/>
          </a:xfrm>
          <a:prstGeom prst="rect">
            <a:avLst/>
          </a:prstGeom>
          <a:solidFill>
            <a:srgbClr val="7F7F7F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1BAD13-E7A0-4950-B353-739C13F71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423" y="3766237"/>
            <a:ext cx="551950" cy="122385"/>
          </a:xfrm>
          <a:prstGeom prst="rect">
            <a:avLst/>
          </a:prstGeom>
          <a:solidFill>
            <a:srgbClr val="FF0000"/>
          </a:solidFill>
          <a:ln w="12600">
            <a:solidFill>
              <a:srgbClr val="000000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F5D3F3-BA86-4E1A-B236-BE37782D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842" y="3774396"/>
            <a:ext cx="551950" cy="122385"/>
          </a:xfrm>
          <a:prstGeom prst="rect">
            <a:avLst/>
          </a:prstGeom>
          <a:solidFill>
            <a:srgbClr val="FF0000"/>
          </a:solidFill>
          <a:ln w="12600">
            <a:solidFill>
              <a:srgbClr val="000000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E3635-B002-4C62-BC8F-2B0E06DA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322" y="3774396"/>
            <a:ext cx="365158" cy="122385"/>
          </a:xfrm>
          <a:prstGeom prst="rect">
            <a:avLst/>
          </a:prstGeom>
          <a:solidFill>
            <a:srgbClr val="FF0000"/>
          </a:solidFill>
          <a:ln w="12600">
            <a:solidFill>
              <a:srgbClr val="000000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5" name="AutoShape 18">
            <a:extLst>
              <a:ext uri="{FF2B5EF4-FFF2-40B4-BE49-F238E27FC236}">
                <a16:creationId xmlns:a16="http://schemas.microsoft.com/office/drawing/2014/main" id="{015E4B3B-D528-4553-9168-DED823977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48" y="3166553"/>
            <a:ext cx="4770925" cy="262447"/>
          </a:xfrm>
          <a:prstGeom prst="leftRightArrow">
            <a:avLst>
              <a:gd name="adj1" fmla="val 50000"/>
              <a:gd name="adj2" fmla="val 6070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" name="AutoShape 19">
            <a:extLst>
              <a:ext uri="{FF2B5EF4-FFF2-40B4-BE49-F238E27FC236}">
                <a16:creationId xmlns:a16="http://schemas.microsoft.com/office/drawing/2014/main" id="{78F3D262-57E9-49BA-81EA-034AA89FD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670" y="2837473"/>
            <a:ext cx="217690" cy="394350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7" name="AutoShape 20">
            <a:extLst>
              <a:ext uri="{FF2B5EF4-FFF2-40B4-BE49-F238E27FC236}">
                <a16:creationId xmlns:a16="http://schemas.microsoft.com/office/drawing/2014/main" id="{70B76601-0124-45DF-B6E4-31D8647F3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833" y="3365087"/>
            <a:ext cx="217690" cy="395710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8" name="AutoShape 21">
            <a:extLst>
              <a:ext uri="{FF2B5EF4-FFF2-40B4-BE49-F238E27FC236}">
                <a16:creationId xmlns:a16="http://schemas.microsoft.com/office/drawing/2014/main" id="{26DBC77D-28D5-4CE3-8A85-851C5A5A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252" y="3371886"/>
            <a:ext cx="217690" cy="397070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9" name="AutoShape 22">
            <a:extLst>
              <a:ext uri="{FF2B5EF4-FFF2-40B4-BE49-F238E27FC236}">
                <a16:creationId xmlns:a16="http://schemas.microsoft.com/office/drawing/2014/main" id="{1333400D-9D4E-4CB0-814E-36FF24A34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590" y="3371886"/>
            <a:ext cx="217690" cy="397070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" name="AutoShape 24">
            <a:extLst>
              <a:ext uri="{FF2B5EF4-FFF2-40B4-BE49-F238E27FC236}">
                <a16:creationId xmlns:a16="http://schemas.microsoft.com/office/drawing/2014/main" id="{F913004F-1552-45A0-B6E2-75EA99958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397" y="2259546"/>
            <a:ext cx="549141" cy="5602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1" name="AutoShape 25">
            <a:extLst>
              <a:ext uri="{FF2B5EF4-FFF2-40B4-BE49-F238E27FC236}">
                <a16:creationId xmlns:a16="http://schemas.microsoft.com/office/drawing/2014/main" id="{9BF885B3-2691-4A8D-9692-DD0F3343B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86" y="2823875"/>
            <a:ext cx="217690" cy="395710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F37C8-6B2E-4C79-8AAE-659E71FFB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397" y="2303060"/>
            <a:ext cx="549141" cy="93828"/>
          </a:xfrm>
          <a:prstGeom prst="rect">
            <a:avLst/>
          </a:prstGeom>
          <a:solidFill>
            <a:srgbClr val="FF6600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077026-B037-4BBB-8897-07D8AE14C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397" y="2392809"/>
            <a:ext cx="549141" cy="93828"/>
          </a:xfrm>
          <a:prstGeom prst="rect">
            <a:avLst/>
          </a:prstGeom>
          <a:solidFill>
            <a:srgbClr val="CCFFCC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2F5388-4130-4612-99C8-492670B82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610" y="2504315"/>
            <a:ext cx="547736" cy="93828"/>
          </a:xfrm>
          <a:prstGeom prst="rect">
            <a:avLst/>
          </a:prstGeom>
          <a:solidFill>
            <a:srgbClr val="000000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12601F-B56D-44D2-960C-0D0835310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611" y="2585905"/>
            <a:ext cx="549141" cy="93828"/>
          </a:xfrm>
          <a:prstGeom prst="rect">
            <a:avLst/>
          </a:prstGeom>
          <a:solidFill>
            <a:srgbClr val="008000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07B7E8-2747-4035-8E2C-714614F92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15" y="2694691"/>
            <a:ext cx="549141" cy="93828"/>
          </a:xfrm>
          <a:prstGeom prst="rect">
            <a:avLst/>
          </a:prstGeom>
          <a:solidFill>
            <a:srgbClr val="6D6D6D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" name="Text Box 40">
            <a:extLst>
              <a:ext uri="{FF2B5EF4-FFF2-40B4-BE49-F238E27FC236}">
                <a16:creationId xmlns:a16="http://schemas.microsoft.com/office/drawing/2014/main" id="{8AC11C82-285D-438B-BA2F-76B2723AC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92" y="1914150"/>
            <a:ext cx="775258" cy="40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Program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memory</a:t>
            </a:r>
          </a:p>
        </p:txBody>
      </p:sp>
      <p:sp>
        <p:nvSpPr>
          <p:cNvPr id="38" name="Text Box 43">
            <a:extLst>
              <a:ext uri="{FF2B5EF4-FFF2-40B4-BE49-F238E27FC236}">
                <a16:creationId xmlns:a16="http://schemas.microsoft.com/office/drawing/2014/main" id="{3CF2C6EF-C713-4953-9A8B-7D8540A66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243" y="3766236"/>
            <a:ext cx="514030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…</a:t>
            </a:r>
          </a:p>
        </p:txBody>
      </p:sp>
      <p:sp>
        <p:nvSpPr>
          <p:cNvPr id="39" name="Text Box 47">
            <a:extLst>
              <a:ext uri="{FF2B5EF4-FFF2-40B4-BE49-F238E27FC236}">
                <a16:creationId xmlns:a16="http://schemas.microsoft.com/office/drawing/2014/main" id="{37028ED6-956F-449F-96A7-4253CA68C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244" y="3700965"/>
            <a:ext cx="1183954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HA Interface</a:t>
            </a:r>
          </a:p>
        </p:txBody>
      </p:sp>
      <p:sp>
        <p:nvSpPr>
          <p:cNvPr id="40" name="Text Box 48">
            <a:extLst>
              <a:ext uri="{FF2B5EF4-FFF2-40B4-BE49-F238E27FC236}">
                <a16:creationId xmlns:a16="http://schemas.microsoft.com/office/drawing/2014/main" id="{1CE42B7D-AFCC-44EE-83C4-39A0219D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396" y="3189669"/>
            <a:ext cx="480323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Bus</a:t>
            </a:r>
          </a:p>
        </p:txBody>
      </p:sp>
      <p:sp>
        <p:nvSpPr>
          <p:cNvPr id="41" name="Text Box 49">
            <a:extLst>
              <a:ext uri="{FF2B5EF4-FFF2-40B4-BE49-F238E27FC236}">
                <a16:creationId xmlns:a16="http://schemas.microsoft.com/office/drawing/2014/main" id="{C1B2C30F-83BF-4001-AA27-CF4EFC1F4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255" y="4009646"/>
            <a:ext cx="504198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IP1</a:t>
            </a:r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id="{6C2454CA-2959-41F1-8A86-8B1448CE2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061" y="1905991"/>
            <a:ext cx="87778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Software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Tasks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6F3444-2B1B-4164-BAD9-B6915D700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454" y="3760798"/>
            <a:ext cx="365158" cy="711191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" name="AutoShape 54">
            <a:extLst>
              <a:ext uri="{FF2B5EF4-FFF2-40B4-BE49-F238E27FC236}">
                <a16:creationId xmlns:a16="http://schemas.microsoft.com/office/drawing/2014/main" id="{745E8536-77F3-4F5A-9C11-6AEAD473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486" y="3352848"/>
            <a:ext cx="217690" cy="397070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" name="Text Box 55">
            <a:extLst>
              <a:ext uri="{FF2B5EF4-FFF2-40B4-BE49-F238E27FC236}">
                <a16:creationId xmlns:a16="http://schemas.microsoft.com/office/drawing/2014/main" id="{5BCC26AD-7C34-4183-9116-9CA084517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5656" y="3882005"/>
            <a:ext cx="304868" cy="61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/>
              <a:t>Peripheral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96AFD9-D74C-4A24-B3A6-C2CFE8832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543" y="2112685"/>
            <a:ext cx="365158" cy="708471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7" name="AutoShape 57">
            <a:extLst>
              <a:ext uri="{FF2B5EF4-FFF2-40B4-BE49-F238E27FC236}">
                <a16:creationId xmlns:a16="http://schemas.microsoft.com/office/drawing/2014/main" id="{D090C5D4-40C5-462B-AE01-5AA1419C7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35" y="2823875"/>
            <a:ext cx="217690" cy="395710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" name="Text Box 58">
            <a:extLst>
              <a:ext uri="{FF2B5EF4-FFF2-40B4-BE49-F238E27FC236}">
                <a16:creationId xmlns:a16="http://schemas.microsoft.com/office/drawing/2014/main" id="{0699F3E2-8DBE-47EB-A644-82FCF31EB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957" y="2119641"/>
            <a:ext cx="304868" cy="61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/>
              <a:t>Peripheral</a:t>
            </a: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94B86299-16F3-4596-9015-E41CAFCD9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813" y="2617188"/>
            <a:ext cx="1183954" cy="2484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SW Interface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BA2551-7313-4FC0-8ED2-C71A42E9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0" y="3753996"/>
            <a:ext cx="365158" cy="122385"/>
          </a:xfrm>
          <a:prstGeom prst="rect">
            <a:avLst/>
          </a:prstGeom>
          <a:solidFill>
            <a:srgbClr val="FF0000"/>
          </a:solidFill>
          <a:ln w="12600">
            <a:solidFill>
              <a:srgbClr val="000000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76A1E2-B04F-4CB2-B7E9-B76BE80B7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0100" y="2696796"/>
            <a:ext cx="365158" cy="122385"/>
          </a:xfrm>
          <a:prstGeom prst="rect">
            <a:avLst/>
          </a:prstGeom>
          <a:solidFill>
            <a:srgbClr val="FF0000"/>
          </a:solidFill>
          <a:ln w="12600">
            <a:solidFill>
              <a:srgbClr val="000000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2" name="Text Box 49">
            <a:extLst>
              <a:ext uri="{FF2B5EF4-FFF2-40B4-BE49-F238E27FC236}">
                <a16:creationId xmlns:a16="http://schemas.microsoft.com/office/drawing/2014/main" id="{68A6A97F-DAB6-4B53-B8CC-DDF7ADB5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382" y="4029131"/>
            <a:ext cx="504198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IP2</a:t>
            </a:r>
          </a:p>
        </p:txBody>
      </p:sp>
      <p:sp>
        <p:nvSpPr>
          <p:cNvPr id="53" name="Text Box 49">
            <a:extLst>
              <a:ext uri="{FF2B5EF4-FFF2-40B4-BE49-F238E27FC236}">
                <a16:creationId xmlns:a16="http://schemas.microsoft.com/office/drawing/2014/main" id="{C37BC71C-1553-4754-8024-512A9A707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7802" y="3974290"/>
            <a:ext cx="504198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IP3</a:t>
            </a:r>
          </a:p>
        </p:txBody>
      </p:sp>
    </p:spTree>
    <p:extLst>
      <p:ext uri="{BB962C8B-B14F-4D97-AF65-F5344CB8AC3E}">
        <p14:creationId xmlns:p14="http://schemas.microsoft.com/office/powerpoint/2010/main" val="320112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F096-05B5-48E7-B284-D8BC0469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System Integration</a:t>
            </a:r>
          </a:p>
        </p:txBody>
      </p:sp>
    </p:spTree>
    <p:extLst>
      <p:ext uri="{BB962C8B-B14F-4D97-AF65-F5344CB8AC3E}">
        <p14:creationId xmlns:p14="http://schemas.microsoft.com/office/powerpoint/2010/main" val="220786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Interfacing: I/O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On a PCB a microprocessor communicates with other IP using some of its pins.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On SoCs, ports are used for communication.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Two interfacing approaches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Port-based I/O (parallel I/O)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Processor has one or more N-bit ports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Processor’s software reads and writes a port just like a register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E.g., P0 = 0xFF;  v = P1.2;  -- P0 and P1 are 8-bit 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Bus-based I/O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Processor has address, data and control ports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that form a single bus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Communication protocol is built into the processor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 single instruction carries out the read or write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protocol on the bus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sp>
        <p:nvSpPr>
          <p:cNvPr id="9" name="AutoShape 7">
            <a:extLst>
              <a:ext uri="{FF2B5EF4-FFF2-40B4-BE49-F238E27FC236}">
                <a16:creationId xmlns:a16="http://schemas.microsoft.com/office/drawing/2014/main" id="{4401E19E-90FB-40E6-8D57-A3C7922F0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146" y="6035496"/>
            <a:ext cx="2343261" cy="209550"/>
          </a:xfrm>
          <a:prstGeom prst="roundRect">
            <a:avLst>
              <a:gd name="adj" fmla="val 694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85071" tIns="42535" rIns="85071" bIns="42535"/>
          <a:lstStyle/>
          <a:p>
            <a:pPr>
              <a:lnSpc>
                <a:spcPct val="87000"/>
              </a:lnSpc>
              <a:tabLst>
                <a:tab pos="0" algn="l"/>
                <a:tab pos="413249" algn="l"/>
                <a:tab pos="827963" algn="l"/>
                <a:tab pos="1242677" algn="l"/>
                <a:tab pos="1657392" algn="l"/>
                <a:tab pos="2072106" algn="l"/>
                <a:tab pos="2486820" algn="l"/>
                <a:tab pos="2901534" algn="l"/>
                <a:tab pos="3316249" algn="l"/>
                <a:tab pos="3730963" algn="l"/>
                <a:tab pos="4145677" algn="l"/>
                <a:tab pos="4560391" algn="l"/>
                <a:tab pos="4975106" algn="l"/>
                <a:tab pos="5389819" algn="l"/>
                <a:tab pos="5804534" algn="l"/>
                <a:tab pos="6219248" algn="l"/>
                <a:tab pos="6633962" algn="l"/>
                <a:tab pos="7048676" algn="l"/>
                <a:tab pos="7463391" algn="l"/>
                <a:tab pos="7878105" algn="l"/>
                <a:tab pos="8292819" algn="l"/>
              </a:tabLst>
              <a:defRPr/>
            </a:pPr>
            <a:r>
              <a:rPr lang="en-GB" sz="923" b="1">
                <a:solidFill>
                  <a:srgbClr val="000000"/>
                </a:solidFill>
                <a:latin typeface="Verdana" pitchFamily="32" charset="0"/>
              </a:rPr>
              <a:t>© Frank Vahid and Tony Givargis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2D2AFD23-2C0D-4373-BBAF-66A3B82E5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4000" y="4059891"/>
            <a:ext cx="883272" cy="586086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000" b="1">
                <a:solidFill>
                  <a:srgbClr val="FFFFFF"/>
                </a:solidFill>
                <a:latin typeface="Comic Sans MS" charset="0"/>
                <a:ea typeface="ＭＳ Ｐゴシック" charset="0"/>
              </a:rPr>
              <a:t>Processor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FA8560-2D5F-4B8E-A56B-3CAC6E75B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393" y="5415600"/>
            <a:ext cx="551950" cy="511297"/>
          </a:xfrm>
          <a:prstGeom prst="rect">
            <a:avLst/>
          </a:prstGeom>
          <a:solidFill>
            <a:srgbClr val="7F7F7F"/>
          </a:solidFill>
          <a:ln w="12600">
            <a:solidFill>
              <a:srgbClr val="5B8AFB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130AC5-B9A0-4C35-8A58-4FB59210F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412" y="5409359"/>
            <a:ext cx="551950" cy="594255"/>
          </a:xfrm>
          <a:prstGeom prst="rect">
            <a:avLst/>
          </a:prstGeom>
          <a:solidFill>
            <a:srgbClr val="0000FF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0177A233-6403-446E-B8BB-A3BB162DD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3138" y="4880716"/>
            <a:ext cx="2570063" cy="262447"/>
          </a:xfrm>
          <a:prstGeom prst="leftRightArrow">
            <a:avLst>
              <a:gd name="adj1" fmla="val 50000"/>
              <a:gd name="adj2" fmla="val 6070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" name="AutoShape 19">
            <a:extLst>
              <a:ext uri="{FF2B5EF4-FFF2-40B4-BE49-F238E27FC236}">
                <a16:creationId xmlns:a16="http://schemas.microsoft.com/office/drawing/2014/main" id="{4F236212-E30F-4BFB-82AF-33410033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440" y="4645941"/>
            <a:ext cx="217690" cy="300045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" name="AutoShape 20">
            <a:extLst>
              <a:ext uri="{FF2B5EF4-FFF2-40B4-BE49-F238E27FC236}">
                <a16:creationId xmlns:a16="http://schemas.microsoft.com/office/drawing/2014/main" id="{53012D27-EB86-4BAB-92A4-C8BA5419C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0803" y="5079250"/>
            <a:ext cx="217690" cy="305612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" name="AutoShape 21">
            <a:extLst>
              <a:ext uri="{FF2B5EF4-FFF2-40B4-BE49-F238E27FC236}">
                <a16:creationId xmlns:a16="http://schemas.microsoft.com/office/drawing/2014/main" id="{140AE848-8C39-4C35-92BC-2000E824F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222" y="5086049"/>
            <a:ext cx="217690" cy="306662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10492D37-DF54-45A5-BCB3-72A8B41E8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5599" y="3964092"/>
            <a:ext cx="549141" cy="5602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" name="AutoShape 25">
            <a:extLst>
              <a:ext uri="{FF2B5EF4-FFF2-40B4-BE49-F238E27FC236}">
                <a16:creationId xmlns:a16="http://schemas.microsoft.com/office/drawing/2014/main" id="{4346E11B-2E62-4B26-B25D-CB489F443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575" y="4639015"/>
            <a:ext cx="217690" cy="301080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72E2DD-54CB-43B9-8C07-5D4D64CD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5599" y="4007606"/>
            <a:ext cx="549141" cy="93828"/>
          </a:xfrm>
          <a:prstGeom prst="rect">
            <a:avLst/>
          </a:prstGeom>
          <a:solidFill>
            <a:srgbClr val="FF6600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1F77C8-4C84-4070-9836-9CCB33883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5599" y="4097355"/>
            <a:ext cx="549141" cy="93828"/>
          </a:xfrm>
          <a:prstGeom prst="rect">
            <a:avLst/>
          </a:prstGeom>
          <a:solidFill>
            <a:srgbClr val="CCFFCC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9550C0-DBF3-40B0-BE7B-C06200DC4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812" y="4208861"/>
            <a:ext cx="547736" cy="93828"/>
          </a:xfrm>
          <a:prstGeom prst="rect">
            <a:avLst/>
          </a:prstGeom>
          <a:solidFill>
            <a:srgbClr val="000000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3E027A-15AB-4E2C-BD2E-C3B09AB97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813" y="4290451"/>
            <a:ext cx="549141" cy="93828"/>
          </a:xfrm>
          <a:prstGeom prst="rect">
            <a:avLst/>
          </a:prstGeom>
          <a:solidFill>
            <a:srgbClr val="008000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D807D5-0231-4374-9648-376520629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1217" y="4399237"/>
            <a:ext cx="549141" cy="93828"/>
          </a:xfrm>
          <a:prstGeom prst="rect">
            <a:avLst/>
          </a:prstGeom>
          <a:solidFill>
            <a:srgbClr val="6D6D6D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DC72047D-476E-4438-BE96-6B5EC54DF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5380" y="3692662"/>
            <a:ext cx="775258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memory</a:t>
            </a:r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id="{8D786D8E-C11C-4A50-A90C-4190532E9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4566" y="4903832"/>
            <a:ext cx="480323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Bus</a:t>
            </a:r>
          </a:p>
        </p:txBody>
      </p:sp>
      <p:sp>
        <p:nvSpPr>
          <p:cNvPr id="29" name="Text Box 49">
            <a:extLst>
              <a:ext uri="{FF2B5EF4-FFF2-40B4-BE49-F238E27FC236}">
                <a16:creationId xmlns:a16="http://schemas.microsoft.com/office/drawing/2014/main" id="{B374C39B-F6FF-477C-8EBB-7C48CCAFE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225" y="5587009"/>
            <a:ext cx="504198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IP1</a:t>
            </a:r>
          </a:p>
        </p:txBody>
      </p:sp>
      <p:sp>
        <p:nvSpPr>
          <p:cNvPr id="30" name="Text Box 49">
            <a:extLst>
              <a:ext uri="{FF2B5EF4-FFF2-40B4-BE49-F238E27FC236}">
                <a16:creationId xmlns:a16="http://schemas.microsoft.com/office/drawing/2014/main" id="{202FFE3C-F972-4D1E-BA1F-E69F7DFCC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7667" y="5556398"/>
            <a:ext cx="504198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IP2</a:t>
            </a:r>
          </a:p>
        </p:txBody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30582D90-1E84-4D4B-9839-B10A289A2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681" y="2333017"/>
            <a:ext cx="883272" cy="74738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000" b="1">
                <a:solidFill>
                  <a:srgbClr val="FFFFFF"/>
                </a:solidFill>
                <a:latin typeface="Comic Sans MS" charset="0"/>
                <a:ea typeface="ＭＳ Ｐゴシック" charset="0"/>
              </a:rPr>
              <a:t>Processor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73C196-A070-4959-8ADE-A9FF073F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991" y="2409580"/>
            <a:ext cx="551950" cy="594255"/>
          </a:xfrm>
          <a:prstGeom prst="rect">
            <a:avLst/>
          </a:prstGeom>
          <a:solidFill>
            <a:srgbClr val="0000FF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D8F968-BAC3-4513-9FB6-E1DD45A97B0F}"/>
              </a:ext>
            </a:extLst>
          </p:cNvPr>
          <p:cNvCxnSpPr/>
          <p:nvPr/>
        </p:nvCxnSpPr>
        <p:spPr>
          <a:xfrm>
            <a:off x="9044953" y="2509705"/>
            <a:ext cx="738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3BFD46-532F-4DB4-9DC1-16B598C8CD10}"/>
              </a:ext>
            </a:extLst>
          </p:cNvPr>
          <p:cNvCxnSpPr/>
          <p:nvPr/>
        </p:nvCxnSpPr>
        <p:spPr>
          <a:xfrm>
            <a:off x="9044953" y="2640505"/>
            <a:ext cx="73803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5A5A4A-D70B-47CA-ADAB-13419B11E6F3}"/>
              </a:ext>
            </a:extLst>
          </p:cNvPr>
          <p:cNvCxnSpPr/>
          <p:nvPr/>
        </p:nvCxnSpPr>
        <p:spPr>
          <a:xfrm>
            <a:off x="9044953" y="2792905"/>
            <a:ext cx="73803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C6FA7C-24D0-4B2A-B4E0-F2359DCCF675}"/>
              </a:ext>
            </a:extLst>
          </p:cNvPr>
          <p:cNvCxnSpPr/>
          <p:nvPr/>
        </p:nvCxnSpPr>
        <p:spPr>
          <a:xfrm>
            <a:off x="9044953" y="2933602"/>
            <a:ext cx="73803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9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107749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Bus-based I/O: Memory-mapped and standard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Processor talks to both memory and peripherals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using same bus – two ways to talk to peripherals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Memory-mapped I/O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Peripheral registers occupy addresses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in same address space as memory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e.g., Bus has 16-bit address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lower 32K addresses may correspond to memory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upper 32k addresses may correspond to peripherals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Standard I/O (I/O-mapped I/O)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Additional pin (M/IO) on bus indicates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whether a memory or peripheral access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e.g., Bus has 16-bit address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all 64K addresses correspond to memory when M/IO set to 0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all 64K addresses correspond to peripherals when M/IO set to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A617C-5EE6-4F54-8F12-97EFB33A9C91}"/>
              </a:ext>
            </a:extLst>
          </p:cNvPr>
          <p:cNvGrpSpPr/>
          <p:nvPr/>
        </p:nvGrpSpPr>
        <p:grpSpPr>
          <a:xfrm>
            <a:off x="8190888" y="4405738"/>
            <a:ext cx="2256608" cy="2158863"/>
            <a:chOff x="6769568" y="2086625"/>
            <a:chExt cx="2256608" cy="2158863"/>
          </a:xfrm>
        </p:grpSpPr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9C46DF64-7E10-4475-9C58-7D5F7EA5E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576" y="2359513"/>
              <a:ext cx="883272" cy="58608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1000" b="1">
                  <a:solidFill>
                    <a:srgbClr val="FFFFFF"/>
                  </a:solidFill>
                  <a:latin typeface="Comic Sans MS" charset="0"/>
                  <a:ea typeface="ＭＳ Ｐゴシック" charset="0"/>
                </a:rPr>
                <a:t>Processor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F0FF0D-C22F-41A3-9AFC-40B52AD7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369" y="3715962"/>
              <a:ext cx="551950" cy="511297"/>
            </a:xfrm>
            <a:prstGeom prst="rect">
              <a:avLst/>
            </a:prstGeom>
            <a:noFill/>
            <a:ln w="12600">
              <a:solidFill>
                <a:srgbClr val="5B8AFB"/>
              </a:solidFill>
              <a:round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" name="AutoShape 18">
              <a:extLst>
                <a:ext uri="{FF2B5EF4-FFF2-40B4-BE49-F238E27FC236}">
                  <a16:creationId xmlns:a16="http://schemas.microsoft.com/office/drawing/2014/main" id="{DE33E5D7-011A-4015-8B6D-C636BB28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568" y="3181078"/>
              <a:ext cx="2256608" cy="262447"/>
            </a:xfrm>
            <a:prstGeom prst="leftRightArrow">
              <a:avLst>
                <a:gd name="adj1" fmla="val 50000"/>
                <a:gd name="adj2" fmla="val 6070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AutoShape 19">
              <a:extLst>
                <a:ext uri="{FF2B5EF4-FFF2-40B4-BE49-F238E27FC236}">
                  <a16:creationId xmlns:a16="http://schemas.microsoft.com/office/drawing/2014/main" id="{75F15A4A-1245-482D-B557-6F37F00BF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416" y="2946303"/>
              <a:ext cx="217690" cy="300045"/>
            </a:xfrm>
            <a:prstGeom prst="upDownArrow">
              <a:avLst>
                <a:gd name="adj1" fmla="val 50000"/>
                <a:gd name="adj2" fmla="val 4157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AutoShape 20">
              <a:extLst>
                <a:ext uri="{FF2B5EF4-FFF2-40B4-BE49-F238E27FC236}">
                  <a16:creationId xmlns:a16="http://schemas.microsoft.com/office/drawing/2014/main" id="{E485A912-E888-4500-8B1A-359B3C90F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779" y="3379613"/>
              <a:ext cx="217690" cy="305612"/>
            </a:xfrm>
            <a:prstGeom prst="upDownArrow">
              <a:avLst>
                <a:gd name="adj1" fmla="val 50000"/>
                <a:gd name="adj2" fmla="val 4157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" name="AutoShape 24">
              <a:extLst>
                <a:ext uri="{FF2B5EF4-FFF2-40B4-BE49-F238E27FC236}">
                  <a16:creationId xmlns:a16="http://schemas.microsoft.com/office/drawing/2014/main" id="{94AC040F-35A6-4F09-97F7-0D1B283A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0174" y="2358055"/>
              <a:ext cx="549141" cy="56025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AutoShape 25">
              <a:extLst>
                <a:ext uri="{FF2B5EF4-FFF2-40B4-BE49-F238E27FC236}">
                  <a16:creationId xmlns:a16="http://schemas.microsoft.com/office/drawing/2014/main" id="{6EB2F89B-CDDA-4CE0-A6F4-BBC967A49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5551" y="2939378"/>
              <a:ext cx="217690" cy="301080"/>
            </a:xfrm>
            <a:prstGeom prst="upDownArrow">
              <a:avLst>
                <a:gd name="adj1" fmla="val 50000"/>
                <a:gd name="adj2" fmla="val 4157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Text Box 40">
              <a:extLst>
                <a:ext uri="{FF2B5EF4-FFF2-40B4-BE49-F238E27FC236}">
                  <a16:creationId xmlns:a16="http://schemas.microsoft.com/office/drawing/2014/main" id="{D699108D-02F7-4988-8FE4-5CD6DF846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5655" y="2086625"/>
              <a:ext cx="775258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/>
                <a:t>memory</a:t>
              </a:r>
            </a:p>
          </p:txBody>
        </p:sp>
        <p:sp>
          <p:nvSpPr>
            <p:cNvPr id="46" name="Text Box 48">
              <a:extLst>
                <a:ext uri="{FF2B5EF4-FFF2-40B4-BE49-F238E27FC236}">
                  <a16:creationId xmlns:a16="http://schemas.microsoft.com/office/drawing/2014/main" id="{8FCC83B0-94DF-4689-AE50-0A32E1F10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541" y="3204195"/>
              <a:ext cx="480323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/>
                <a:t>Bus</a:t>
              </a:r>
            </a:p>
          </p:txBody>
        </p:sp>
        <p:sp>
          <p:nvSpPr>
            <p:cNvPr id="47" name="Text Box 49">
              <a:extLst>
                <a:ext uri="{FF2B5EF4-FFF2-40B4-BE49-F238E27FC236}">
                  <a16:creationId xmlns:a16="http://schemas.microsoft.com/office/drawing/2014/main" id="{66FC57FE-9CD5-4602-859B-859D7FB74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1587" y="3988839"/>
              <a:ext cx="453812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/>
                <a:t>IP2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967B2A-E654-4804-AC60-40C905877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9193" y="3734191"/>
              <a:ext cx="551950" cy="511297"/>
            </a:xfrm>
            <a:prstGeom prst="rect">
              <a:avLst/>
            </a:prstGeom>
            <a:noFill/>
            <a:ln w="12600">
              <a:solidFill>
                <a:srgbClr val="5B8AFB"/>
              </a:solidFill>
              <a:round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AutoShape 20">
              <a:extLst>
                <a:ext uri="{FF2B5EF4-FFF2-40B4-BE49-F238E27FC236}">
                  <a16:creationId xmlns:a16="http://schemas.microsoft.com/office/drawing/2014/main" id="{CEF3FACF-0909-4571-9347-14BEB1B77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03" y="3397842"/>
              <a:ext cx="217690" cy="305612"/>
            </a:xfrm>
            <a:prstGeom prst="upDownArrow">
              <a:avLst>
                <a:gd name="adj1" fmla="val 50000"/>
                <a:gd name="adj2" fmla="val 4157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Text Box 49">
              <a:extLst>
                <a:ext uri="{FF2B5EF4-FFF2-40B4-BE49-F238E27FC236}">
                  <a16:creationId xmlns:a16="http://schemas.microsoft.com/office/drawing/2014/main" id="{8C0CB534-BF33-427D-952E-D56CE829F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9025" y="3992001"/>
              <a:ext cx="504198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/>
                <a:t>IP1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1B7D4CD-EB20-4FB1-BCF5-D001EC13EC08}"/>
                </a:ext>
              </a:extLst>
            </p:cNvPr>
            <p:cNvGrpSpPr/>
            <p:nvPr/>
          </p:nvGrpSpPr>
          <p:grpSpPr>
            <a:xfrm>
              <a:off x="8392551" y="3727233"/>
              <a:ext cx="222848" cy="276614"/>
              <a:chOff x="9430587" y="5188183"/>
              <a:chExt cx="222848" cy="27661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B3B3A78-080D-4DDB-9799-CFA8152A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0587" y="5188183"/>
                <a:ext cx="220448" cy="276614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5B8AFB"/>
                </a:solidFill>
                <a:miter lim="800000"/>
                <a:headEnd/>
                <a:tailEnd/>
              </a:ln>
              <a:effectLst>
                <a:outerShdw blurRad="63500" dist="75597" dir="1064680" algn="ctr" rotWithShape="0">
                  <a:srgbClr val="000000">
                    <a:alpha val="35036"/>
                  </a:srgbClr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7DD7D1E-07DB-42CA-80FB-CA13964012CC}"/>
                  </a:ext>
                </a:extLst>
              </p:cNvPr>
              <p:cNvCxnSpPr>
                <a:cxnSpLocks/>
                <a:stCxn id="55" idx="1"/>
                <a:endCxn id="55" idx="3"/>
              </p:cNvCxnSpPr>
              <p:nvPr/>
            </p:nvCxnSpPr>
            <p:spPr>
              <a:xfrm>
                <a:off x="9430587" y="5326490"/>
                <a:ext cx="22044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2A485C4-E2C9-4A72-A3E2-19EF2DB7B629}"/>
                  </a:ext>
                </a:extLst>
              </p:cNvPr>
              <p:cNvCxnSpPr/>
              <p:nvPr/>
            </p:nvCxnSpPr>
            <p:spPr>
              <a:xfrm>
                <a:off x="9431787" y="5398656"/>
                <a:ext cx="22044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EA93056-840A-4644-ADF1-079E32143510}"/>
                  </a:ext>
                </a:extLst>
              </p:cNvPr>
              <p:cNvCxnSpPr/>
              <p:nvPr/>
            </p:nvCxnSpPr>
            <p:spPr>
              <a:xfrm>
                <a:off x="9432987" y="5255856"/>
                <a:ext cx="22044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99A964E-E1BB-46D0-9BBC-6D1E82336DF3}"/>
                </a:ext>
              </a:extLst>
            </p:cNvPr>
            <p:cNvGrpSpPr/>
            <p:nvPr/>
          </p:nvGrpSpPr>
          <p:grpSpPr>
            <a:xfrm>
              <a:off x="7443265" y="3756404"/>
              <a:ext cx="205624" cy="197087"/>
              <a:chOff x="9312777" y="4374912"/>
              <a:chExt cx="205624" cy="19708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0567468-9ED1-45B9-ABE4-1191E38B8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2777" y="4374912"/>
                <a:ext cx="205624" cy="197087"/>
              </a:xfrm>
              <a:prstGeom prst="rect">
                <a:avLst/>
              </a:prstGeom>
              <a:solidFill>
                <a:srgbClr val="008000"/>
              </a:solidFill>
              <a:ln w="9360">
                <a:solidFill>
                  <a:srgbClr val="5B8AFB"/>
                </a:solidFill>
                <a:miter lim="800000"/>
                <a:headEnd/>
                <a:tailEnd/>
              </a:ln>
              <a:effectLst>
                <a:outerShdw blurRad="63500" dist="75597" dir="1064680" algn="ctr" rotWithShape="0">
                  <a:srgbClr val="000000">
                    <a:alpha val="35036"/>
                  </a:srgbClr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3133993-9EE7-48F3-B8CE-47B88D525800}"/>
                  </a:ext>
                </a:extLst>
              </p:cNvPr>
              <p:cNvCxnSpPr>
                <a:cxnSpLocks/>
                <a:stCxn id="53" idx="1"/>
                <a:endCxn id="53" idx="3"/>
              </p:cNvCxnSpPr>
              <p:nvPr/>
            </p:nvCxnSpPr>
            <p:spPr>
              <a:xfrm>
                <a:off x="9312777" y="4473456"/>
                <a:ext cx="205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047E173-5725-4581-8268-48AF81F5B364}"/>
              </a:ext>
            </a:extLst>
          </p:cNvPr>
          <p:cNvGrpSpPr/>
          <p:nvPr/>
        </p:nvGrpSpPr>
        <p:grpSpPr>
          <a:xfrm>
            <a:off x="8293651" y="1567117"/>
            <a:ext cx="2423745" cy="2158863"/>
            <a:chOff x="6343568" y="4663025"/>
            <a:chExt cx="2423745" cy="2158863"/>
          </a:xfrm>
        </p:grpSpPr>
        <p:sp>
          <p:nvSpPr>
            <p:cNvPr id="60" name="AutoShape 4">
              <a:extLst>
                <a:ext uri="{FF2B5EF4-FFF2-40B4-BE49-F238E27FC236}">
                  <a16:creationId xmlns:a16="http://schemas.microsoft.com/office/drawing/2014/main" id="{96E1A28F-0F69-4929-95A9-95C07C730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576" y="4935913"/>
              <a:ext cx="883272" cy="58608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1000" b="1">
                  <a:solidFill>
                    <a:srgbClr val="FFFFFF"/>
                  </a:solidFill>
                  <a:latin typeface="Comic Sans MS" charset="0"/>
                  <a:ea typeface="ＭＳ Ｐゴシック" charset="0"/>
                </a:rPr>
                <a:t>Processor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C0D24A-02A4-4FF9-BE39-A5F7418F7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369" y="6292362"/>
              <a:ext cx="551950" cy="511297"/>
            </a:xfrm>
            <a:prstGeom prst="rect">
              <a:avLst/>
            </a:prstGeom>
            <a:noFill/>
            <a:ln w="12600">
              <a:solidFill>
                <a:srgbClr val="5B8AFB"/>
              </a:solidFill>
              <a:round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AutoShape 18">
              <a:extLst>
                <a:ext uri="{FF2B5EF4-FFF2-40B4-BE49-F238E27FC236}">
                  <a16:creationId xmlns:a16="http://schemas.microsoft.com/office/drawing/2014/main" id="{1C67FC55-8364-41D9-8BD3-4EF5E7F34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568" y="5757478"/>
              <a:ext cx="2256608" cy="262447"/>
            </a:xfrm>
            <a:prstGeom prst="leftRightArrow">
              <a:avLst>
                <a:gd name="adj1" fmla="val 50000"/>
                <a:gd name="adj2" fmla="val 6070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3" name="AutoShape 19">
              <a:extLst>
                <a:ext uri="{FF2B5EF4-FFF2-40B4-BE49-F238E27FC236}">
                  <a16:creationId xmlns:a16="http://schemas.microsoft.com/office/drawing/2014/main" id="{4727C652-BEB9-4329-8335-F790083C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416" y="5522703"/>
              <a:ext cx="217690" cy="300045"/>
            </a:xfrm>
            <a:prstGeom prst="upDownArrow">
              <a:avLst>
                <a:gd name="adj1" fmla="val 50000"/>
                <a:gd name="adj2" fmla="val 4157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" name="AutoShape 20">
              <a:extLst>
                <a:ext uri="{FF2B5EF4-FFF2-40B4-BE49-F238E27FC236}">
                  <a16:creationId xmlns:a16="http://schemas.microsoft.com/office/drawing/2014/main" id="{CFEA19BE-AC0B-4FA9-B763-EC81B441C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779" y="5956013"/>
              <a:ext cx="217690" cy="305612"/>
            </a:xfrm>
            <a:prstGeom prst="upDownArrow">
              <a:avLst>
                <a:gd name="adj1" fmla="val 50000"/>
                <a:gd name="adj2" fmla="val 4157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AutoShape 24">
              <a:extLst>
                <a:ext uri="{FF2B5EF4-FFF2-40B4-BE49-F238E27FC236}">
                  <a16:creationId xmlns:a16="http://schemas.microsoft.com/office/drawing/2014/main" id="{489ED25A-9487-459A-A918-5EC1F4DC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174" y="4934455"/>
              <a:ext cx="549141" cy="56025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AutoShape 25">
              <a:extLst>
                <a:ext uri="{FF2B5EF4-FFF2-40B4-BE49-F238E27FC236}">
                  <a16:creationId xmlns:a16="http://schemas.microsoft.com/office/drawing/2014/main" id="{93591442-228C-4301-ADD9-2DF2C4DA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551" y="5515778"/>
              <a:ext cx="217690" cy="301080"/>
            </a:xfrm>
            <a:prstGeom prst="upDownArrow">
              <a:avLst>
                <a:gd name="adj1" fmla="val 50000"/>
                <a:gd name="adj2" fmla="val 4157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9DF69E1-CBC3-48DA-884A-3ABB9B64F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174" y="5319718"/>
              <a:ext cx="549141" cy="93828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D5E678C-BFFB-42EF-B63D-5993723BC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1188" y="5404814"/>
              <a:ext cx="549141" cy="93828"/>
            </a:xfrm>
            <a:prstGeom prst="rect">
              <a:avLst/>
            </a:prstGeom>
            <a:solidFill>
              <a:srgbClr val="008000"/>
            </a:soli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Text Box 40">
              <a:extLst>
                <a:ext uri="{FF2B5EF4-FFF2-40B4-BE49-F238E27FC236}">
                  <a16:creationId xmlns:a16="http://schemas.microsoft.com/office/drawing/2014/main" id="{774A92EE-510F-475D-BC9D-C2D942095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9655" y="4663025"/>
              <a:ext cx="775258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/>
                <a:t>memory</a:t>
              </a:r>
            </a:p>
          </p:txBody>
        </p:sp>
        <p:sp>
          <p:nvSpPr>
            <p:cNvPr id="70" name="Text Box 48">
              <a:extLst>
                <a:ext uri="{FF2B5EF4-FFF2-40B4-BE49-F238E27FC236}">
                  <a16:creationId xmlns:a16="http://schemas.microsoft.com/office/drawing/2014/main" id="{0986C649-4C2F-40A9-A1B4-7D9465FC1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1541" y="5780595"/>
              <a:ext cx="480323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/>
                <a:t>Bus</a:t>
              </a: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1D62B855-0424-4019-81FF-CB8516A52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5587" y="6565239"/>
              <a:ext cx="453812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/>
                <a:t>IP2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5C036-6627-4F51-88B5-C3EC25C02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3193" y="6310591"/>
              <a:ext cx="551950" cy="511297"/>
            </a:xfrm>
            <a:prstGeom prst="rect">
              <a:avLst/>
            </a:prstGeom>
            <a:noFill/>
            <a:ln w="12600">
              <a:solidFill>
                <a:srgbClr val="5B8AFB"/>
              </a:solidFill>
              <a:round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AutoShape 20">
              <a:extLst>
                <a:ext uri="{FF2B5EF4-FFF2-40B4-BE49-F238E27FC236}">
                  <a16:creationId xmlns:a16="http://schemas.microsoft.com/office/drawing/2014/main" id="{B7F91BDB-A8EA-4FC6-9300-B25CB9507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9603" y="5974242"/>
              <a:ext cx="217690" cy="305612"/>
            </a:xfrm>
            <a:prstGeom prst="upDownArrow">
              <a:avLst>
                <a:gd name="adj1" fmla="val 50000"/>
                <a:gd name="adj2" fmla="val 4157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4" name="Text Box 49">
              <a:extLst>
                <a:ext uri="{FF2B5EF4-FFF2-40B4-BE49-F238E27FC236}">
                  <a16:creationId xmlns:a16="http://schemas.microsoft.com/office/drawing/2014/main" id="{0B9E3DDD-5399-4875-A51E-4BB494230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025" y="6568401"/>
              <a:ext cx="504198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/>
                <a:t>IP1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C5DB485-B89C-44A1-81A8-5D49DF408C3B}"/>
                </a:ext>
              </a:extLst>
            </p:cNvPr>
            <p:cNvGrpSpPr/>
            <p:nvPr/>
          </p:nvGrpSpPr>
          <p:grpSpPr>
            <a:xfrm>
              <a:off x="7966551" y="6303633"/>
              <a:ext cx="222848" cy="276614"/>
              <a:chOff x="9430587" y="5188183"/>
              <a:chExt cx="222848" cy="27661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95371BD-172A-4218-AAD5-1F7A59A69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0587" y="5188183"/>
                <a:ext cx="220448" cy="276614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5B8AFB"/>
                </a:solidFill>
                <a:miter lim="800000"/>
                <a:headEnd/>
                <a:tailEnd/>
              </a:ln>
              <a:effectLst>
                <a:outerShdw blurRad="63500" dist="75597" dir="1064680" algn="ctr" rotWithShape="0">
                  <a:srgbClr val="000000">
                    <a:alpha val="35036"/>
                  </a:srgbClr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16CD941-A857-41E8-B864-4F5E234750A3}"/>
                  </a:ext>
                </a:extLst>
              </p:cNvPr>
              <p:cNvCxnSpPr>
                <a:cxnSpLocks/>
                <a:stCxn id="81" idx="1"/>
                <a:endCxn id="81" idx="3"/>
              </p:cNvCxnSpPr>
              <p:nvPr/>
            </p:nvCxnSpPr>
            <p:spPr>
              <a:xfrm>
                <a:off x="9430587" y="5326490"/>
                <a:ext cx="22044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D665D17-DD16-4A55-8FB8-9058D4E12DB8}"/>
                  </a:ext>
                </a:extLst>
              </p:cNvPr>
              <p:cNvCxnSpPr/>
              <p:nvPr/>
            </p:nvCxnSpPr>
            <p:spPr>
              <a:xfrm>
                <a:off x="9431787" y="5398656"/>
                <a:ext cx="22044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8AD2D66-1646-4ECD-BCF0-8C090B2E662E}"/>
                  </a:ext>
                </a:extLst>
              </p:cNvPr>
              <p:cNvCxnSpPr/>
              <p:nvPr/>
            </p:nvCxnSpPr>
            <p:spPr>
              <a:xfrm>
                <a:off x="9432987" y="5255856"/>
                <a:ext cx="22044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B94D274-C81E-448D-A58F-CE1B9D8FF934}"/>
                </a:ext>
              </a:extLst>
            </p:cNvPr>
            <p:cNvGrpSpPr/>
            <p:nvPr/>
          </p:nvGrpSpPr>
          <p:grpSpPr>
            <a:xfrm>
              <a:off x="7017265" y="6332804"/>
              <a:ext cx="205624" cy="197087"/>
              <a:chOff x="9312777" y="4374912"/>
              <a:chExt cx="205624" cy="197087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1E7130E-26E0-493C-BD65-2BEE5E3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2777" y="4374912"/>
                <a:ext cx="205624" cy="197087"/>
              </a:xfrm>
              <a:prstGeom prst="rect">
                <a:avLst/>
              </a:prstGeom>
              <a:solidFill>
                <a:srgbClr val="008000"/>
              </a:solidFill>
              <a:ln w="9360">
                <a:solidFill>
                  <a:srgbClr val="5B8AFB"/>
                </a:solidFill>
                <a:miter lim="800000"/>
                <a:headEnd/>
                <a:tailEnd/>
              </a:ln>
              <a:effectLst>
                <a:outerShdw blurRad="63500" dist="75597" dir="1064680" algn="ctr" rotWithShape="0">
                  <a:srgbClr val="000000">
                    <a:alpha val="35036"/>
                  </a:srgbClr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B432159-BA6F-4F6C-9D78-F02948C210D1}"/>
                  </a:ext>
                </a:extLst>
              </p:cNvPr>
              <p:cNvCxnSpPr>
                <a:cxnSpLocks/>
                <a:stCxn id="79" idx="1"/>
                <a:endCxn id="79" idx="3"/>
              </p:cNvCxnSpPr>
              <p:nvPr/>
            </p:nvCxnSpPr>
            <p:spPr>
              <a:xfrm>
                <a:off x="9312777" y="4473456"/>
                <a:ext cx="205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7901ED-984B-4226-9919-C6AB1DCE2C3E}"/>
                </a:ext>
              </a:extLst>
            </p:cNvPr>
            <p:cNvSpPr/>
            <p:nvPr/>
          </p:nvSpPr>
          <p:spPr>
            <a:xfrm>
              <a:off x="8208044" y="5320148"/>
              <a:ext cx="559269" cy="1164076"/>
            </a:xfrm>
            <a:custGeom>
              <a:avLst/>
              <a:gdLst>
                <a:gd name="connsiteX0" fmla="*/ 187200 w 841858"/>
                <a:gd name="connsiteY0" fmla="*/ 40876 h 1164076"/>
                <a:gd name="connsiteX1" fmla="*/ 403200 w 841858"/>
                <a:gd name="connsiteY1" fmla="*/ 40876 h 1164076"/>
                <a:gd name="connsiteX2" fmla="*/ 828000 w 841858"/>
                <a:gd name="connsiteY2" fmla="*/ 465676 h 1164076"/>
                <a:gd name="connsiteX3" fmla="*/ 669600 w 841858"/>
                <a:gd name="connsiteY3" fmla="*/ 955276 h 1164076"/>
                <a:gd name="connsiteX4" fmla="*/ 0 w 841858"/>
                <a:gd name="connsiteY4" fmla="*/ 1164076 h 116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858" h="1164076">
                  <a:moveTo>
                    <a:pt x="187200" y="40876"/>
                  </a:moveTo>
                  <a:cubicBezTo>
                    <a:pt x="241800" y="5476"/>
                    <a:pt x="296400" y="-29924"/>
                    <a:pt x="403200" y="40876"/>
                  </a:cubicBezTo>
                  <a:cubicBezTo>
                    <a:pt x="510000" y="111676"/>
                    <a:pt x="783600" y="313276"/>
                    <a:pt x="828000" y="465676"/>
                  </a:cubicBezTo>
                  <a:cubicBezTo>
                    <a:pt x="872400" y="618076"/>
                    <a:pt x="807600" y="838876"/>
                    <a:pt x="669600" y="955276"/>
                  </a:cubicBezTo>
                  <a:cubicBezTo>
                    <a:pt x="531600" y="1071676"/>
                    <a:pt x="265800" y="1117876"/>
                    <a:pt x="0" y="1164076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D99DEFB-C9FB-4382-91F4-5AD32D50A339}"/>
                </a:ext>
              </a:extLst>
            </p:cNvPr>
            <p:cNvSpPr/>
            <p:nvPr/>
          </p:nvSpPr>
          <p:spPr>
            <a:xfrm>
              <a:off x="7228800" y="5418947"/>
              <a:ext cx="583200" cy="1056627"/>
            </a:xfrm>
            <a:custGeom>
              <a:avLst/>
              <a:gdLst>
                <a:gd name="connsiteX0" fmla="*/ 583200 w 583200"/>
                <a:gd name="connsiteY0" fmla="*/ 24253 h 1056627"/>
                <a:gd name="connsiteX1" fmla="*/ 345600 w 583200"/>
                <a:gd name="connsiteY1" fmla="*/ 117853 h 1056627"/>
                <a:gd name="connsiteX2" fmla="*/ 295200 w 583200"/>
                <a:gd name="connsiteY2" fmla="*/ 945853 h 1056627"/>
                <a:gd name="connsiteX3" fmla="*/ 0 w 583200"/>
                <a:gd name="connsiteY3" fmla="*/ 1025053 h 105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200" h="1056627">
                  <a:moveTo>
                    <a:pt x="583200" y="24253"/>
                  </a:moveTo>
                  <a:cubicBezTo>
                    <a:pt x="488400" y="-5747"/>
                    <a:pt x="393600" y="-35747"/>
                    <a:pt x="345600" y="117853"/>
                  </a:cubicBezTo>
                  <a:cubicBezTo>
                    <a:pt x="297600" y="271453"/>
                    <a:pt x="352800" y="794653"/>
                    <a:pt x="295200" y="945853"/>
                  </a:cubicBezTo>
                  <a:cubicBezTo>
                    <a:pt x="237600" y="1097053"/>
                    <a:pt x="118800" y="1061053"/>
                    <a:pt x="0" y="102505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612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107749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Bus-based I/O: Memory-mapped and standard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Memory-mapped I/O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Requires no special instructions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Assembly instructions involving memory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like MOV and ADD work with peripherals as well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Standard I/O requires special instructions (e.g., IN, OUT)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to move data between peripheral registers and memory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Standard I/O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No loss of memory addresses to peripherals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Simpler address decoding logic in peripherals possible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When number of peripherals much smaller than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address space then high-order address bits can be ignored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smaller and/or faster comparators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A617C-5EE6-4F54-8F12-97EFB33A9C91}"/>
              </a:ext>
            </a:extLst>
          </p:cNvPr>
          <p:cNvGrpSpPr/>
          <p:nvPr/>
        </p:nvGrpSpPr>
        <p:grpSpPr>
          <a:xfrm>
            <a:off x="8190888" y="4405738"/>
            <a:ext cx="2256608" cy="2158863"/>
            <a:chOff x="6769568" y="2086625"/>
            <a:chExt cx="2256608" cy="2158863"/>
          </a:xfrm>
        </p:grpSpPr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9C46DF64-7E10-4475-9C58-7D5F7EA5E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576" y="2359513"/>
              <a:ext cx="883272" cy="58608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1000" b="1">
                  <a:solidFill>
                    <a:srgbClr val="FFFFFF"/>
                  </a:solidFill>
                  <a:latin typeface="Comic Sans MS" charset="0"/>
                  <a:ea typeface="ＭＳ Ｐゴシック" charset="0"/>
                </a:rPr>
                <a:t>Processor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F0FF0D-C22F-41A3-9AFC-40B52AD7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369" y="3715962"/>
              <a:ext cx="551950" cy="511297"/>
            </a:xfrm>
            <a:prstGeom prst="rect">
              <a:avLst/>
            </a:prstGeom>
            <a:noFill/>
            <a:ln w="12600">
              <a:solidFill>
                <a:srgbClr val="5B8AFB"/>
              </a:solidFill>
              <a:round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" name="AutoShape 18">
              <a:extLst>
                <a:ext uri="{FF2B5EF4-FFF2-40B4-BE49-F238E27FC236}">
                  <a16:creationId xmlns:a16="http://schemas.microsoft.com/office/drawing/2014/main" id="{DE33E5D7-011A-4015-8B6D-C636BB28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568" y="3181078"/>
              <a:ext cx="2256608" cy="262447"/>
            </a:xfrm>
            <a:prstGeom prst="leftRightArrow">
              <a:avLst>
                <a:gd name="adj1" fmla="val 50000"/>
                <a:gd name="adj2" fmla="val 6070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AutoShape 19">
              <a:extLst>
                <a:ext uri="{FF2B5EF4-FFF2-40B4-BE49-F238E27FC236}">
                  <a16:creationId xmlns:a16="http://schemas.microsoft.com/office/drawing/2014/main" id="{75F15A4A-1245-482D-B557-6F37F00BF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416" y="2946303"/>
              <a:ext cx="217690" cy="300045"/>
            </a:xfrm>
            <a:prstGeom prst="upDownArrow">
              <a:avLst>
                <a:gd name="adj1" fmla="val 50000"/>
                <a:gd name="adj2" fmla="val 4157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AutoShape 20">
              <a:extLst>
                <a:ext uri="{FF2B5EF4-FFF2-40B4-BE49-F238E27FC236}">
                  <a16:creationId xmlns:a16="http://schemas.microsoft.com/office/drawing/2014/main" id="{E485A912-E888-4500-8B1A-359B3C90F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779" y="3379613"/>
              <a:ext cx="217690" cy="305612"/>
            </a:xfrm>
            <a:prstGeom prst="upDownArrow">
              <a:avLst>
                <a:gd name="adj1" fmla="val 50000"/>
                <a:gd name="adj2" fmla="val 4157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" name="AutoShape 24">
              <a:extLst>
                <a:ext uri="{FF2B5EF4-FFF2-40B4-BE49-F238E27FC236}">
                  <a16:creationId xmlns:a16="http://schemas.microsoft.com/office/drawing/2014/main" id="{94AC040F-35A6-4F09-97F7-0D1B283A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0174" y="2358055"/>
              <a:ext cx="549141" cy="56025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AutoShape 25">
              <a:extLst>
                <a:ext uri="{FF2B5EF4-FFF2-40B4-BE49-F238E27FC236}">
                  <a16:creationId xmlns:a16="http://schemas.microsoft.com/office/drawing/2014/main" id="{6EB2F89B-CDDA-4CE0-A6F4-BBC967A49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5551" y="2939378"/>
              <a:ext cx="217690" cy="301080"/>
            </a:xfrm>
            <a:prstGeom prst="upDownArrow">
              <a:avLst>
                <a:gd name="adj1" fmla="val 50000"/>
                <a:gd name="adj2" fmla="val 4157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Text Box 40">
              <a:extLst>
                <a:ext uri="{FF2B5EF4-FFF2-40B4-BE49-F238E27FC236}">
                  <a16:creationId xmlns:a16="http://schemas.microsoft.com/office/drawing/2014/main" id="{D699108D-02F7-4988-8FE4-5CD6DF846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5655" y="2086625"/>
              <a:ext cx="775258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/>
                <a:t>memory</a:t>
              </a:r>
            </a:p>
          </p:txBody>
        </p:sp>
        <p:sp>
          <p:nvSpPr>
            <p:cNvPr id="46" name="Text Box 48">
              <a:extLst>
                <a:ext uri="{FF2B5EF4-FFF2-40B4-BE49-F238E27FC236}">
                  <a16:creationId xmlns:a16="http://schemas.microsoft.com/office/drawing/2014/main" id="{8FCC83B0-94DF-4689-AE50-0A32E1F10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541" y="3204195"/>
              <a:ext cx="480323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/>
                <a:t>Bus</a:t>
              </a:r>
            </a:p>
          </p:txBody>
        </p:sp>
        <p:sp>
          <p:nvSpPr>
            <p:cNvPr id="47" name="Text Box 49">
              <a:extLst>
                <a:ext uri="{FF2B5EF4-FFF2-40B4-BE49-F238E27FC236}">
                  <a16:creationId xmlns:a16="http://schemas.microsoft.com/office/drawing/2014/main" id="{66FC57FE-9CD5-4602-859B-859D7FB74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1587" y="3988839"/>
              <a:ext cx="453812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/>
                <a:t>IP2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967B2A-E654-4804-AC60-40C905877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9193" y="3734191"/>
              <a:ext cx="551950" cy="511297"/>
            </a:xfrm>
            <a:prstGeom prst="rect">
              <a:avLst/>
            </a:prstGeom>
            <a:noFill/>
            <a:ln w="12600">
              <a:solidFill>
                <a:srgbClr val="5B8AFB"/>
              </a:solidFill>
              <a:round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AutoShape 20">
              <a:extLst>
                <a:ext uri="{FF2B5EF4-FFF2-40B4-BE49-F238E27FC236}">
                  <a16:creationId xmlns:a16="http://schemas.microsoft.com/office/drawing/2014/main" id="{CEF3FACF-0909-4571-9347-14BEB1B77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03" y="3397842"/>
              <a:ext cx="217690" cy="305612"/>
            </a:xfrm>
            <a:prstGeom prst="upDownArrow">
              <a:avLst>
                <a:gd name="adj1" fmla="val 50000"/>
                <a:gd name="adj2" fmla="val 4157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Text Box 49">
              <a:extLst>
                <a:ext uri="{FF2B5EF4-FFF2-40B4-BE49-F238E27FC236}">
                  <a16:creationId xmlns:a16="http://schemas.microsoft.com/office/drawing/2014/main" id="{8C0CB534-BF33-427D-952E-D56CE829F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9025" y="3992001"/>
              <a:ext cx="504198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/>
                <a:t>IP1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1B7D4CD-EB20-4FB1-BCF5-D001EC13EC08}"/>
                </a:ext>
              </a:extLst>
            </p:cNvPr>
            <p:cNvGrpSpPr/>
            <p:nvPr/>
          </p:nvGrpSpPr>
          <p:grpSpPr>
            <a:xfrm>
              <a:off x="8392551" y="3727233"/>
              <a:ext cx="222848" cy="276614"/>
              <a:chOff x="9430587" y="5188183"/>
              <a:chExt cx="222848" cy="27661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B3B3A78-080D-4DDB-9799-CFA8152A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0587" y="5188183"/>
                <a:ext cx="220448" cy="276614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5B8AFB"/>
                </a:solidFill>
                <a:miter lim="800000"/>
                <a:headEnd/>
                <a:tailEnd/>
              </a:ln>
              <a:effectLst>
                <a:outerShdw blurRad="63500" dist="75597" dir="1064680" algn="ctr" rotWithShape="0">
                  <a:srgbClr val="000000">
                    <a:alpha val="35036"/>
                  </a:srgbClr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7DD7D1E-07DB-42CA-80FB-CA13964012CC}"/>
                  </a:ext>
                </a:extLst>
              </p:cNvPr>
              <p:cNvCxnSpPr>
                <a:cxnSpLocks/>
                <a:stCxn id="55" idx="1"/>
                <a:endCxn id="55" idx="3"/>
              </p:cNvCxnSpPr>
              <p:nvPr/>
            </p:nvCxnSpPr>
            <p:spPr>
              <a:xfrm>
                <a:off x="9430587" y="5326490"/>
                <a:ext cx="22044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2A485C4-E2C9-4A72-A3E2-19EF2DB7B629}"/>
                  </a:ext>
                </a:extLst>
              </p:cNvPr>
              <p:cNvCxnSpPr/>
              <p:nvPr/>
            </p:nvCxnSpPr>
            <p:spPr>
              <a:xfrm>
                <a:off x="9431787" y="5398656"/>
                <a:ext cx="22044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EA93056-840A-4644-ADF1-079E32143510}"/>
                  </a:ext>
                </a:extLst>
              </p:cNvPr>
              <p:cNvCxnSpPr/>
              <p:nvPr/>
            </p:nvCxnSpPr>
            <p:spPr>
              <a:xfrm>
                <a:off x="9432987" y="5255856"/>
                <a:ext cx="22044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99A964E-E1BB-46D0-9BBC-6D1E82336DF3}"/>
                </a:ext>
              </a:extLst>
            </p:cNvPr>
            <p:cNvGrpSpPr/>
            <p:nvPr/>
          </p:nvGrpSpPr>
          <p:grpSpPr>
            <a:xfrm>
              <a:off x="7443265" y="3756404"/>
              <a:ext cx="205624" cy="197087"/>
              <a:chOff x="9312777" y="4374912"/>
              <a:chExt cx="205624" cy="19708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0567468-9ED1-45B9-ABE4-1191E38B8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2777" y="4374912"/>
                <a:ext cx="205624" cy="197087"/>
              </a:xfrm>
              <a:prstGeom prst="rect">
                <a:avLst/>
              </a:prstGeom>
              <a:solidFill>
                <a:srgbClr val="008000"/>
              </a:solidFill>
              <a:ln w="9360">
                <a:solidFill>
                  <a:srgbClr val="5B8AFB"/>
                </a:solidFill>
                <a:miter lim="800000"/>
                <a:headEnd/>
                <a:tailEnd/>
              </a:ln>
              <a:effectLst>
                <a:outerShdw blurRad="63500" dist="75597" dir="1064680" algn="ctr" rotWithShape="0">
                  <a:srgbClr val="000000">
                    <a:alpha val="35036"/>
                  </a:srgbClr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3133993-9EE7-48F3-B8CE-47B88D525800}"/>
                  </a:ext>
                </a:extLst>
              </p:cNvPr>
              <p:cNvCxnSpPr>
                <a:cxnSpLocks/>
                <a:stCxn id="53" idx="1"/>
                <a:endCxn id="53" idx="3"/>
              </p:cNvCxnSpPr>
              <p:nvPr/>
            </p:nvCxnSpPr>
            <p:spPr>
              <a:xfrm>
                <a:off x="9312777" y="4473456"/>
                <a:ext cx="205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047E173-5725-4581-8268-48AF81F5B364}"/>
              </a:ext>
            </a:extLst>
          </p:cNvPr>
          <p:cNvGrpSpPr/>
          <p:nvPr/>
        </p:nvGrpSpPr>
        <p:grpSpPr>
          <a:xfrm>
            <a:off x="8293651" y="1567117"/>
            <a:ext cx="2423745" cy="2158863"/>
            <a:chOff x="6343568" y="4663025"/>
            <a:chExt cx="2423745" cy="2158863"/>
          </a:xfrm>
        </p:grpSpPr>
        <p:sp>
          <p:nvSpPr>
            <p:cNvPr id="60" name="AutoShape 4">
              <a:extLst>
                <a:ext uri="{FF2B5EF4-FFF2-40B4-BE49-F238E27FC236}">
                  <a16:creationId xmlns:a16="http://schemas.microsoft.com/office/drawing/2014/main" id="{96E1A28F-0F69-4929-95A9-95C07C730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576" y="4935913"/>
              <a:ext cx="883272" cy="58608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1000" b="1">
                  <a:solidFill>
                    <a:srgbClr val="FFFFFF"/>
                  </a:solidFill>
                  <a:latin typeface="Comic Sans MS" charset="0"/>
                  <a:ea typeface="ＭＳ Ｐゴシック" charset="0"/>
                </a:rPr>
                <a:t>Processor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FC0D24A-02A4-4FF9-BE39-A5F7418F7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369" y="6292362"/>
              <a:ext cx="551950" cy="511297"/>
            </a:xfrm>
            <a:prstGeom prst="rect">
              <a:avLst/>
            </a:prstGeom>
            <a:noFill/>
            <a:ln w="12600">
              <a:solidFill>
                <a:srgbClr val="5B8AFB"/>
              </a:solidFill>
              <a:round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AutoShape 18">
              <a:extLst>
                <a:ext uri="{FF2B5EF4-FFF2-40B4-BE49-F238E27FC236}">
                  <a16:creationId xmlns:a16="http://schemas.microsoft.com/office/drawing/2014/main" id="{1C67FC55-8364-41D9-8BD3-4EF5E7F34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568" y="5757478"/>
              <a:ext cx="2256608" cy="262447"/>
            </a:xfrm>
            <a:prstGeom prst="leftRightArrow">
              <a:avLst>
                <a:gd name="adj1" fmla="val 50000"/>
                <a:gd name="adj2" fmla="val 6070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3" name="AutoShape 19">
              <a:extLst>
                <a:ext uri="{FF2B5EF4-FFF2-40B4-BE49-F238E27FC236}">
                  <a16:creationId xmlns:a16="http://schemas.microsoft.com/office/drawing/2014/main" id="{4727C652-BEB9-4329-8335-F790083C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416" y="5522703"/>
              <a:ext cx="217690" cy="300045"/>
            </a:xfrm>
            <a:prstGeom prst="upDownArrow">
              <a:avLst>
                <a:gd name="adj1" fmla="val 50000"/>
                <a:gd name="adj2" fmla="val 4157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" name="AutoShape 20">
              <a:extLst>
                <a:ext uri="{FF2B5EF4-FFF2-40B4-BE49-F238E27FC236}">
                  <a16:creationId xmlns:a16="http://schemas.microsoft.com/office/drawing/2014/main" id="{CFEA19BE-AC0B-4FA9-B763-EC81B441C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1779" y="5956013"/>
              <a:ext cx="217690" cy="305612"/>
            </a:xfrm>
            <a:prstGeom prst="upDownArrow">
              <a:avLst>
                <a:gd name="adj1" fmla="val 50000"/>
                <a:gd name="adj2" fmla="val 4157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AutoShape 24">
              <a:extLst>
                <a:ext uri="{FF2B5EF4-FFF2-40B4-BE49-F238E27FC236}">
                  <a16:creationId xmlns:a16="http://schemas.microsoft.com/office/drawing/2014/main" id="{489ED25A-9487-459A-A918-5EC1F4DC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174" y="4934455"/>
              <a:ext cx="549141" cy="56025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AutoShape 25">
              <a:extLst>
                <a:ext uri="{FF2B5EF4-FFF2-40B4-BE49-F238E27FC236}">
                  <a16:creationId xmlns:a16="http://schemas.microsoft.com/office/drawing/2014/main" id="{93591442-228C-4301-ADD9-2DF2C4DA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551" y="5515778"/>
              <a:ext cx="217690" cy="301080"/>
            </a:xfrm>
            <a:prstGeom prst="upDownArrow">
              <a:avLst>
                <a:gd name="adj1" fmla="val 50000"/>
                <a:gd name="adj2" fmla="val 4157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9DF69E1-CBC3-48DA-884A-3ABB9B64F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174" y="5319718"/>
              <a:ext cx="549141" cy="93828"/>
            </a:xfrm>
            <a:prstGeom prst="rect">
              <a:avLst/>
            </a:prstGeom>
            <a:solidFill>
              <a:srgbClr val="CCFFCC"/>
            </a:soli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D5E678C-BFFB-42EF-B63D-5993723BC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1188" y="5404814"/>
              <a:ext cx="549141" cy="93828"/>
            </a:xfrm>
            <a:prstGeom prst="rect">
              <a:avLst/>
            </a:prstGeom>
            <a:solidFill>
              <a:srgbClr val="008000"/>
            </a:soli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Text Box 40">
              <a:extLst>
                <a:ext uri="{FF2B5EF4-FFF2-40B4-BE49-F238E27FC236}">
                  <a16:creationId xmlns:a16="http://schemas.microsoft.com/office/drawing/2014/main" id="{774A92EE-510F-475D-BC9D-C2D942095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9655" y="4663025"/>
              <a:ext cx="775258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/>
                <a:t>memory</a:t>
              </a:r>
            </a:p>
          </p:txBody>
        </p:sp>
        <p:sp>
          <p:nvSpPr>
            <p:cNvPr id="70" name="Text Box 48">
              <a:extLst>
                <a:ext uri="{FF2B5EF4-FFF2-40B4-BE49-F238E27FC236}">
                  <a16:creationId xmlns:a16="http://schemas.microsoft.com/office/drawing/2014/main" id="{0986C649-4C2F-40A9-A1B4-7D9465FC1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1541" y="5780595"/>
              <a:ext cx="480323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/>
                <a:t>Bus</a:t>
              </a: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1D62B855-0424-4019-81FF-CB8516A52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5587" y="6565239"/>
              <a:ext cx="453812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/>
                <a:t>IP2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5C036-6627-4F51-88B5-C3EC25C02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3193" y="6310591"/>
              <a:ext cx="551950" cy="511297"/>
            </a:xfrm>
            <a:prstGeom prst="rect">
              <a:avLst/>
            </a:prstGeom>
            <a:noFill/>
            <a:ln w="12600">
              <a:solidFill>
                <a:srgbClr val="5B8AFB"/>
              </a:solidFill>
              <a:round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AutoShape 20">
              <a:extLst>
                <a:ext uri="{FF2B5EF4-FFF2-40B4-BE49-F238E27FC236}">
                  <a16:creationId xmlns:a16="http://schemas.microsoft.com/office/drawing/2014/main" id="{B7F91BDB-A8EA-4FC6-9300-B25CB9507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9603" y="5974242"/>
              <a:ext cx="217690" cy="305612"/>
            </a:xfrm>
            <a:prstGeom prst="upDownArrow">
              <a:avLst>
                <a:gd name="adj1" fmla="val 50000"/>
                <a:gd name="adj2" fmla="val 41577"/>
              </a:avLst>
            </a:prstGeom>
            <a:gradFill rotWithShape="0">
              <a:gsLst>
                <a:gs pos="0">
                  <a:srgbClr val="4A85FF"/>
                </a:gs>
                <a:gs pos="100000">
                  <a:srgbClr val="7EA7FF"/>
                </a:gs>
              </a:gsLst>
              <a:lin ang="5400000" scaled="1"/>
            </a:gradFill>
            <a:ln w="9360">
              <a:solidFill>
                <a:srgbClr val="5B8AFB"/>
              </a:solidFill>
              <a:miter lim="800000"/>
              <a:headEnd/>
              <a:tailEnd/>
            </a:ln>
            <a:effectLst>
              <a:outerShdw blurRad="63500" dist="75597" dir="1064680" algn="ctr" rotWithShape="0">
                <a:srgbClr val="00000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4" name="Text Box 49">
              <a:extLst>
                <a:ext uri="{FF2B5EF4-FFF2-40B4-BE49-F238E27FC236}">
                  <a16:creationId xmlns:a16="http://schemas.microsoft.com/office/drawing/2014/main" id="{0B9E3DDD-5399-4875-A51E-4BB494230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025" y="6568401"/>
              <a:ext cx="504198" cy="248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>
                <a:spcBef>
                  <a:spcPts val="4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4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00" b="1"/>
                <a:t>IP1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C5DB485-B89C-44A1-81A8-5D49DF408C3B}"/>
                </a:ext>
              </a:extLst>
            </p:cNvPr>
            <p:cNvGrpSpPr/>
            <p:nvPr/>
          </p:nvGrpSpPr>
          <p:grpSpPr>
            <a:xfrm>
              <a:off x="7966551" y="6303633"/>
              <a:ext cx="222848" cy="276614"/>
              <a:chOff x="9430587" y="5188183"/>
              <a:chExt cx="222848" cy="27661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95371BD-172A-4218-AAD5-1F7A59A69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0587" y="5188183"/>
                <a:ext cx="220448" cy="276614"/>
              </a:xfrm>
              <a:prstGeom prst="rect">
                <a:avLst/>
              </a:prstGeom>
              <a:solidFill>
                <a:srgbClr val="CCFFCC"/>
              </a:solidFill>
              <a:ln w="9360">
                <a:solidFill>
                  <a:srgbClr val="5B8AFB"/>
                </a:solidFill>
                <a:miter lim="800000"/>
                <a:headEnd/>
                <a:tailEnd/>
              </a:ln>
              <a:effectLst>
                <a:outerShdw blurRad="63500" dist="75597" dir="1064680" algn="ctr" rotWithShape="0">
                  <a:srgbClr val="000000">
                    <a:alpha val="35036"/>
                  </a:srgbClr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16CD941-A857-41E8-B864-4F5E234750A3}"/>
                  </a:ext>
                </a:extLst>
              </p:cNvPr>
              <p:cNvCxnSpPr>
                <a:cxnSpLocks/>
                <a:stCxn id="81" idx="1"/>
                <a:endCxn id="81" idx="3"/>
              </p:cNvCxnSpPr>
              <p:nvPr/>
            </p:nvCxnSpPr>
            <p:spPr>
              <a:xfrm>
                <a:off x="9430587" y="5326490"/>
                <a:ext cx="22044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D665D17-DD16-4A55-8FB8-9058D4E12DB8}"/>
                  </a:ext>
                </a:extLst>
              </p:cNvPr>
              <p:cNvCxnSpPr/>
              <p:nvPr/>
            </p:nvCxnSpPr>
            <p:spPr>
              <a:xfrm>
                <a:off x="9431787" y="5398656"/>
                <a:ext cx="22044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8AD2D66-1646-4ECD-BCF0-8C090B2E662E}"/>
                  </a:ext>
                </a:extLst>
              </p:cNvPr>
              <p:cNvCxnSpPr/>
              <p:nvPr/>
            </p:nvCxnSpPr>
            <p:spPr>
              <a:xfrm>
                <a:off x="9432987" y="5255856"/>
                <a:ext cx="22044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B94D274-C81E-448D-A58F-CE1B9D8FF934}"/>
                </a:ext>
              </a:extLst>
            </p:cNvPr>
            <p:cNvGrpSpPr/>
            <p:nvPr/>
          </p:nvGrpSpPr>
          <p:grpSpPr>
            <a:xfrm>
              <a:off x="7017265" y="6332804"/>
              <a:ext cx="205624" cy="197087"/>
              <a:chOff x="9312777" y="4374912"/>
              <a:chExt cx="205624" cy="197087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1E7130E-26E0-493C-BD65-2BEE5E3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2777" y="4374912"/>
                <a:ext cx="205624" cy="197087"/>
              </a:xfrm>
              <a:prstGeom prst="rect">
                <a:avLst/>
              </a:prstGeom>
              <a:solidFill>
                <a:srgbClr val="008000"/>
              </a:solidFill>
              <a:ln w="9360">
                <a:solidFill>
                  <a:srgbClr val="5B8AFB"/>
                </a:solidFill>
                <a:miter lim="800000"/>
                <a:headEnd/>
                <a:tailEnd/>
              </a:ln>
              <a:effectLst>
                <a:outerShdw blurRad="63500" dist="75597" dir="1064680" algn="ctr" rotWithShape="0">
                  <a:srgbClr val="000000">
                    <a:alpha val="35036"/>
                  </a:srgbClr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B432159-BA6F-4F6C-9D78-F02948C210D1}"/>
                  </a:ext>
                </a:extLst>
              </p:cNvPr>
              <p:cNvCxnSpPr>
                <a:cxnSpLocks/>
                <a:stCxn id="79" idx="1"/>
                <a:endCxn id="79" idx="3"/>
              </p:cNvCxnSpPr>
              <p:nvPr/>
            </p:nvCxnSpPr>
            <p:spPr>
              <a:xfrm>
                <a:off x="9312777" y="4473456"/>
                <a:ext cx="205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7901ED-984B-4226-9919-C6AB1DCE2C3E}"/>
                </a:ext>
              </a:extLst>
            </p:cNvPr>
            <p:cNvSpPr/>
            <p:nvPr/>
          </p:nvSpPr>
          <p:spPr>
            <a:xfrm>
              <a:off x="8208044" y="5320148"/>
              <a:ext cx="559269" cy="1164076"/>
            </a:xfrm>
            <a:custGeom>
              <a:avLst/>
              <a:gdLst>
                <a:gd name="connsiteX0" fmla="*/ 187200 w 841858"/>
                <a:gd name="connsiteY0" fmla="*/ 40876 h 1164076"/>
                <a:gd name="connsiteX1" fmla="*/ 403200 w 841858"/>
                <a:gd name="connsiteY1" fmla="*/ 40876 h 1164076"/>
                <a:gd name="connsiteX2" fmla="*/ 828000 w 841858"/>
                <a:gd name="connsiteY2" fmla="*/ 465676 h 1164076"/>
                <a:gd name="connsiteX3" fmla="*/ 669600 w 841858"/>
                <a:gd name="connsiteY3" fmla="*/ 955276 h 1164076"/>
                <a:gd name="connsiteX4" fmla="*/ 0 w 841858"/>
                <a:gd name="connsiteY4" fmla="*/ 1164076 h 116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858" h="1164076">
                  <a:moveTo>
                    <a:pt x="187200" y="40876"/>
                  </a:moveTo>
                  <a:cubicBezTo>
                    <a:pt x="241800" y="5476"/>
                    <a:pt x="296400" y="-29924"/>
                    <a:pt x="403200" y="40876"/>
                  </a:cubicBezTo>
                  <a:cubicBezTo>
                    <a:pt x="510000" y="111676"/>
                    <a:pt x="783600" y="313276"/>
                    <a:pt x="828000" y="465676"/>
                  </a:cubicBezTo>
                  <a:cubicBezTo>
                    <a:pt x="872400" y="618076"/>
                    <a:pt x="807600" y="838876"/>
                    <a:pt x="669600" y="955276"/>
                  </a:cubicBezTo>
                  <a:cubicBezTo>
                    <a:pt x="531600" y="1071676"/>
                    <a:pt x="265800" y="1117876"/>
                    <a:pt x="0" y="1164076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D99DEFB-C9FB-4382-91F4-5AD32D50A339}"/>
                </a:ext>
              </a:extLst>
            </p:cNvPr>
            <p:cNvSpPr/>
            <p:nvPr/>
          </p:nvSpPr>
          <p:spPr>
            <a:xfrm>
              <a:off x="7228800" y="5418947"/>
              <a:ext cx="583200" cy="1056627"/>
            </a:xfrm>
            <a:custGeom>
              <a:avLst/>
              <a:gdLst>
                <a:gd name="connsiteX0" fmla="*/ 583200 w 583200"/>
                <a:gd name="connsiteY0" fmla="*/ 24253 h 1056627"/>
                <a:gd name="connsiteX1" fmla="*/ 345600 w 583200"/>
                <a:gd name="connsiteY1" fmla="*/ 117853 h 1056627"/>
                <a:gd name="connsiteX2" fmla="*/ 295200 w 583200"/>
                <a:gd name="connsiteY2" fmla="*/ 945853 h 1056627"/>
                <a:gd name="connsiteX3" fmla="*/ 0 w 583200"/>
                <a:gd name="connsiteY3" fmla="*/ 1025053 h 105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200" h="1056627">
                  <a:moveTo>
                    <a:pt x="583200" y="24253"/>
                  </a:moveTo>
                  <a:cubicBezTo>
                    <a:pt x="488400" y="-5747"/>
                    <a:pt x="393600" y="-35747"/>
                    <a:pt x="345600" y="117853"/>
                  </a:cubicBezTo>
                  <a:cubicBezTo>
                    <a:pt x="297600" y="271453"/>
                    <a:pt x="352800" y="794653"/>
                    <a:pt x="295200" y="945853"/>
                  </a:cubicBezTo>
                  <a:cubicBezTo>
                    <a:pt x="237600" y="1097053"/>
                    <a:pt x="118800" y="1061053"/>
                    <a:pt x="0" y="102505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14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F096-05B5-48E7-B284-D8BC0469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Interconnect</a:t>
            </a:r>
          </a:p>
        </p:txBody>
      </p:sp>
    </p:spTree>
    <p:extLst>
      <p:ext uri="{BB962C8B-B14F-4D97-AF65-F5344CB8AC3E}">
        <p14:creationId xmlns:p14="http://schemas.microsoft.com/office/powerpoint/2010/main" val="51632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987</Words>
  <Application>Microsoft Office PowerPoint</Application>
  <PresentationFormat>Widescreen</PresentationFormat>
  <Paragraphs>253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Bahnschrift Condensed</vt:lpstr>
      <vt:lpstr>Calibri</vt:lpstr>
      <vt:lpstr>Calibri Light</vt:lpstr>
      <vt:lpstr>Comic Sans MS</vt:lpstr>
      <vt:lpstr>Times New Roman</vt:lpstr>
      <vt:lpstr>Verdana</vt:lpstr>
      <vt:lpstr>Office Theme</vt:lpstr>
      <vt:lpstr>Welcome to the Webinar Offered by: National Microelectronics Security  Training (MEST) Center</vt:lpstr>
      <vt:lpstr>Introduction to System on Chip System Integration</vt:lpstr>
      <vt:lpstr>Agenda</vt:lpstr>
      <vt:lpstr>SoC- Architecture</vt:lpstr>
      <vt:lpstr>System Integration</vt:lpstr>
      <vt:lpstr>Interfacing: I/O addressing</vt:lpstr>
      <vt:lpstr>Bus-based I/O: Memory-mapped and standard I/O</vt:lpstr>
      <vt:lpstr>Bus-based I/O: Memory-mapped and standard I/O</vt:lpstr>
      <vt:lpstr>Interconnect</vt:lpstr>
      <vt:lpstr>SoC Interconnect: Multilevel bus architectures</vt:lpstr>
      <vt:lpstr>SoC Interconnect: Multilevel bus architectures - ARM’s AMBA</vt:lpstr>
      <vt:lpstr>SoC Interconnect: Multilevel bus architectures - ARM’s AMBA</vt:lpstr>
      <vt:lpstr>SoC Interconnect: Multilevel bus architectures - ARM’s AMBA - AHB</vt:lpstr>
      <vt:lpstr>SoC Interconnect: Multilevel bus architectures - ARM’s AMBA - APB</vt:lpstr>
      <vt:lpstr>SoC Interconnect: Multilevel bus architectures - ARM’s AMBA - AXI</vt:lpstr>
      <vt:lpstr>SoC Interconnect: Multilevel bus architectures - ARM’s AMBA - AXI</vt:lpstr>
      <vt:lpstr>SoC Interconnect: Multilevel bus architectures - ARM’s AMBA - AXI</vt:lpstr>
      <vt:lpstr>SoC Interconnect: Multilevel bus architectures - ARM’s AMBA - AXI</vt:lpstr>
      <vt:lpstr>SoC Interconnect: Multilevel bus architectures - ARM’s AMBA - AXI</vt:lpstr>
      <vt:lpstr>Case Study and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Moscrip,Amanda N</dc:creator>
  <cp:lastModifiedBy>Bobda,Christophe</cp:lastModifiedBy>
  <cp:revision>83</cp:revision>
  <dcterms:created xsi:type="dcterms:W3CDTF">2020-02-24T16:38:28Z</dcterms:created>
  <dcterms:modified xsi:type="dcterms:W3CDTF">2024-03-28T20:12:33Z</dcterms:modified>
</cp:coreProperties>
</file>