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3" r:id="rId2"/>
    <p:sldId id="264" r:id="rId3"/>
    <p:sldId id="265" r:id="rId4"/>
    <p:sldId id="446" r:id="rId5"/>
    <p:sldId id="550" r:id="rId6"/>
    <p:sldId id="528" r:id="rId7"/>
    <p:sldId id="1489" r:id="rId8"/>
    <p:sldId id="1490" r:id="rId9"/>
    <p:sldId id="1494" r:id="rId10"/>
    <p:sldId id="1498" r:id="rId11"/>
    <p:sldId id="1499" r:id="rId12"/>
    <p:sldId id="1495" r:id="rId13"/>
    <p:sldId id="1497" r:id="rId14"/>
    <p:sldId id="55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5E8"/>
    <a:srgbClr val="141FF4"/>
    <a:srgbClr val="CC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89080" autoAdjust="0"/>
  </p:normalViewPr>
  <p:slideViewPr>
    <p:cSldViewPr snapToGrid="0">
      <p:cViewPr varScale="1">
        <p:scale>
          <a:sx n="99" d="100"/>
          <a:sy n="99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B1A47-60D9-48E8-A8F1-C2BD1246B64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64D76-2AB8-4A89-AA89-F46B08D2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7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the Microelectronics…webinar titled this this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Until 12:03 or send to instructor to have them keep slide for the first 5-8 minutes MEST Logo title and logo name 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logo and OSU logo, sponsors AFRL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Nimbis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64D76-2AB8-4A89-AA89-F46B08D23C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5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D158-6CD1-4E7E-9FA7-5C99E636A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9C04B-BDE7-42E5-B27E-0B4718414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51B72-0C4E-4B35-B1D8-2D4F9B88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ABB-B6A0-4183-996F-81DDD47CE3A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9760E-FD55-4E9E-A118-E09AB8E7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FBB24-34A3-4262-A9E9-8591F663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3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C902-049C-4D80-8772-57D42633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935E8-B5CB-4E03-B178-84749727E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8B843-2B6B-4568-8407-EE0D9350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ABB-B6A0-4183-996F-81DDD47CE3A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83831-5DFA-432E-B363-3BA071B5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CCC50-050F-44B9-9EA3-AD4365370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7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6BF140-9D31-4B59-8657-075075669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0F338-8F75-475F-84C3-F43A9DA3E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34DBB-8195-4598-9A12-C4DEB70C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ABB-B6A0-4183-996F-81DDD47CE3A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36984-AF00-4FF2-A2D3-80EBF6E5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1EB85-A571-42A1-A235-DA157CE3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4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B6B8-4F17-4C71-8D00-7CA62785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FA1F1-BE6C-462D-B4AC-240ABC0D1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F1BA8-6BD3-42A2-8BB0-6822E2B4E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ABB-B6A0-4183-996F-81DDD47CE3A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F6D86-019C-4617-A40B-443F71B9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5AB07-F0CD-4FAD-8E8C-6C1DD392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DBED-25BA-4329-9956-D9DBD9BA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E3EAB-ABC3-4332-A7D2-3C84C3C2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603C2-B201-42B3-89FA-66CBAE18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ABB-B6A0-4183-996F-81DDD47CE3A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17027-7F4B-42C8-BB8D-417ADB30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68CD3-E2D9-41B3-9924-EBFD0612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5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36BA-3D33-49C0-8781-D0477AA5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61938-14C2-479C-A498-655465A40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64143-0513-4D23-8428-73286CB2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CFB7C-DB0C-4DF9-B3AB-65F76F846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ABB-B6A0-4183-996F-81DDD47CE3A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915D7-5684-4F35-A42C-D319447B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CA9DA-B4A1-41D0-9CD8-E534CB9E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2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9A31-8BB8-4BF2-8C30-C08E5F56D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30EB3-9C35-4576-88FC-7BB5DE1AC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14756-2E6D-4C7D-B1A4-BD899669F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ECA1C-F6A9-49CB-AF3C-F0DB3982B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0C9CE0-CAD3-4472-A931-2AC49E640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CED4B-4C5A-440F-90A5-9064F706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ABB-B6A0-4183-996F-81DDD47CE3A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7E8A2D-669F-4CDE-8647-C74B71A1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82118B-DB87-4B76-B628-B147D3B9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6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7A0C-FDE6-4693-A08E-816A06D15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D8864-2D1B-4798-8D0C-424E9ADB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ABB-B6A0-4183-996F-81DDD47CE3A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A890D-2560-49FE-A726-556FE5AA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2475B-20CE-4FF6-8C63-D16FA433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D4034-3FF2-4813-AACC-08D9FD34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ABB-B6A0-4183-996F-81DDD47CE3A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284D9-F9AD-48B9-B9E7-A8F7024D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33405-534D-4D07-9EF2-5E7DF0D3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7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DD73-CAB9-4ADD-834A-5817EF8A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720BD-3515-4526-8425-45459A8E1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C993C-4610-4641-B801-47E7FE098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2D54B-7BB1-49A2-95FF-AE28CA12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ABB-B6A0-4183-996F-81DDD47CE3A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E9CE4-B58E-4EC1-9A4E-DA3728CE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C6431-40C0-465A-8E1D-34E99F12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1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15F8-0D5A-4196-A2F3-A0E9CBD09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636B3-60AC-4D20-9021-F19B1528A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54402-AB3B-4B3E-8D5E-E24EB74FC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51DD8-DCB3-43F9-BBEB-B0B5DA72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ABB-B6A0-4183-996F-81DDD47CE3A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E2CA3-FCE7-4156-A3A0-CEC3DDE4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50D64-82F2-48CC-893D-22FD06BD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09C2BC-4EDC-4CD1-9EAF-714C462FA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E6AA8-34D1-448B-A2B7-FE96D1EA0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3325B-008C-45C3-8772-A7244BA5B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40ABB-B6A0-4183-996F-81DDD47CE3A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D7838-C5D9-4546-A024-CFB45F78C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A354D-84B6-4940-93FD-B1D212D8E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F54-8F44-490F-A790-810F9B8C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92411"/>
            <a:ext cx="12192000" cy="152094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Welcome to the Webinar Offered by: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National Microelectronics Security 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Training (MEST) Center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10" descr="Image result for ohio state university">
            <a:extLst>
              <a:ext uri="{FF2B5EF4-FFF2-40B4-BE49-F238E27FC236}">
                <a16:creationId xmlns:a16="http://schemas.microsoft.com/office/drawing/2014/main" id="{A8C9F2C2-09BD-4CFD-BBFF-63178CBC2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546" y="3598813"/>
            <a:ext cx="1286903" cy="121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E86DD2F-8AE6-4222-9D73-33AE926BD321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007B5A-225F-404E-8CEE-45ACD0DA379D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94B44A-9E9E-4CA5-B679-B451FB3EB2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20" t="19886" r="18438" b="20397"/>
          <a:stretch/>
        </p:blipFill>
        <p:spPr>
          <a:xfrm>
            <a:off x="10754866" y="45815"/>
            <a:ext cx="1437134" cy="13548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40B3EC-E032-4ECF-865E-DF1E5B93DBA3}"/>
              </a:ext>
            </a:extLst>
          </p:cNvPr>
          <p:cNvSpPr/>
          <p:nvPr/>
        </p:nvSpPr>
        <p:spPr>
          <a:xfrm>
            <a:off x="2720184" y="5864086"/>
            <a:ext cx="2015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Sponsors: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BD2DA-0B72-4A40-9F37-A27C234CE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976" y="5521512"/>
            <a:ext cx="1238900" cy="1232243"/>
          </a:xfrm>
          <a:prstGeom prst="rect">
            <a:avLst/>
          </a:prstGeom>
        </p:spPr>
      </p:pic>
      <p:pic>
        <p:nvPicPr>
          <p:cNvPr id="1026" name="Picture 2" descr="Nimbis Gets Air Force Task Orders for Microelectronics ...">
            <a:extLst>
              <a:ext uri="{FF2B5EF4-FFF2-40B4-BE49-F238E27FC236}">
                <a16:creationId xmlns:a16="http://schemas.microsoft.com/office/drawing/2014/main" id="{13D3D8EA-C646-4D36-A7FE-3C8F982799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1" t="39559" r="5508" b="40464"/>
          <a:stretch/>
        </p:blipFill>
        <p:spPr bwMode="auto">
          <a:xfrm>
            <a:off x="6553983" y="5784574"/>
            <a:ext cx="3222085" cy="70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droppedImage.png">
            <a:extLst>
              <a:ext uri="{FF2B5EF4-FFF2-40B4-BE49-F238E27FC236}">
                <a16:creationId xmlns:a16="http://schemas.microsoft.com/office/drawing/2014/main" id="{ACF0A984-6ACD-8048-AFEF-440F6111E5EB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450645" y="3728145"/>
            <a:ext cx="1325839" cy="91659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EBAA34-6AF0-A14B-ADBF-5DD3BD6CA1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4570" y="3728145"/>
            <a:ext cx="1751767" cy="91659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E57389-49A3-EF4A-86AD-8035BD5D7404}"/>
              </a:ext>
            </a:extLst>
          </p:cNvPr>
          <p:cNvCxnSpPr>
            <a:cxnSpLocks/>
          </p:cNvCxnSpPr>
          <p:nvPr/>
        </p:nvCxnSpPr>
        <p:spPr>
          <a:xfrm>
            <a:off x="5239558" y="3728145"/>
            <a:ext cx="0" cy="916598"/>
          </a:xfrm>
          <a:prstGeom prst="line">
            <a:avLst/>
          </a:prstGeom>
          <a:noFill/>
          <a:ln w="38100" cap="flat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90199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9969C-31F4-4CFC-4E1F-717143D6C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6EEC9-5E37-5098-D658-06DEB81E2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29" y="110042"/>
            <a:ext cx="6143536" cy="44708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Bahnschrift Condensed" panose="020B0502040204020203" pitchFamily="34" charset="0"/>
              </a:rPr>
              <a:t>Operating System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2BA1D-48EC-A50E-4FE8-DCCF00EA8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63" y="868466"/>
            <a:ext cx="10419509" cy="5475433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The operating system is a layer of software that acts as an intermediary between the computer hardware and software applications. It provides: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Process management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Processes need resources to accomplish their task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Upon completion, resources must be re-allocated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Can be single-threaded (sequential instructions) or multi-threaded (multiple instructions running at once)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Memory management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Ensure all data/instructions are in memory before process execution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Determine what is where inside of the memory and when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Allocating and deallocating memory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Operating system is responsible for: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Creating and deleting user and system processes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Suspending and resuming processes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Providing mechanisms for process synchronization, communication, and deadlock handling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File-system management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Etc...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4FAE99-B4EC-2D52-7916-CC27A7BCAC36}"/>
              </a:ext>
            </a:extLst>
          </p:cNvPr>
          <p:cNvSpPr txBox="1"/>
          <p:nvPr/>
        </p:nvSpPr>
        <p:spPr>
          <a:xfrm>
            <a:off x="72029" y="654952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Condensed" panose="020B0502040204020203" pitchFamily="34" charset="0"/>
              </a:rPr>
              <a:t>National Micro Electronics Security Training (MEST)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C327B3-FDF3-5EAC-03CB-35EF27A22135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9D697D-717C-9063-A0A2-EB49136DE16A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193DF1-6D47-E9BF-FF73-97839AF67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0" t="19886" r="18438" b="20397"/>
          <a:stretch/>
        </p:blipFill>
        <p:spPr>
          <a:xfrm>
            <a:off x="11057072" y="91535"/>
            <a:ext cx="1131499" cy="10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3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AE00B-D585-5833-4BAF-610416C0E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7AD1-7D56-50F2-B7F1-246CE4FB8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29" y="110042"/>
            <a:ext cx="6143536" cy="44708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Bahnschrift Condensed" panose="020B0502040204020203" pitchFamily="34" charset="0"/>
              </a:rPr>
              <a:t>Operating System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DC346-1FB1-E775-48AA-489DCE8B7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63" y="868466"/>
            <a:ext cx="10419509" cy="54754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Additionally, the operating system must provide protection and security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Protection – any mechanism for controlling access of processes or users to resources defined by the 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Security – defense of the system against internal and external attacks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Systems generally first distinguish among users to determine who can do what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User identities (user IDs, security IDs) include name and associated number, one per user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User ID then associated with all files and processes of that user to determine access control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D75962-24CC-F5C7-9781-82056C788889}"/>
              </a:ext>
            </a:extLst>
          </p:cNvPr>
          <p:cNvSpPr txBox="1"/>
          <p:nvPr/>
        </p:nvSpPr>
        <p:spPr>
          <a:xfrm>
            <a:off x="72029" y="654952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Condensed" panose="020B0502040204020203" pitchFamily="34" charset="0"/>
              </a:rPr>
              <a:t>National Micro Electronics Security Training (MEST)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F9E7C1-E60A-8674-894D-87BACF280C4E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D81923-5359-79C9-C29E-3D7683A8183E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EB2E90-2C57-0968-78A7-DD573E8D5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0" t="19886" r="18438" b="20397"/>
          <a:stretch/>
        </p:blipFill>
        <p:spPr>
          <a:xfrm>
            <a:off x="11057072" y="91535"/>
            <a:ext cx="1131499" cy="10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04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F54-8F44-490F-A790-810F9B8C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29" y="110042"/>
            <a:ext cx="6143536" cy="44708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Bahnschrift Condensed" panose="020B0502040204020203" pitchFamily="34" charset="0"/>
              </a:rPr>
              <a:t>Why Should we use Operating Systems?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C3FE7-1019-4612-860D-2ECB025F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63" y="868466"/>
            <a:ext cx="10419509" cy="54754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Operating systems provide many useful functions such as: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User interface, Graphics User Interface (GUI), and Command Line Interface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Program execution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I/O operations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File-system manipulation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Error detection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Bahnschrift Condensed" panose="020B0502040204020203" pitchFamily="34" charset="0"/>
              </a:rPr>
              <a:t>Hardware resource management, mapping, and allocation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A31DD-4613-438D-8AF6-5AACE3E0A687}"/>
              </a:ext>
            </a:extLst>
          </p:cNvPr>
          <p:cNvSpPr txBox="1"/>
          <p:nvPr/>
        </p:nvSpPr>
        <p:spPr>
          <a:xfrm>
            <a:off x="72029" y="654952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Condensed" panose="020B0502040204020203" pitchFamily="34" charset="0"/>
              </a:rPr>
              <a:t>National Micro Electronics Security Training (MEST)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C6047A-FCE3-4BA2-90DD-2B66FA9184AF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CEDD77-4A49-4B20-A7DE-E979C162D14A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EF622-0E1B-464F-B661-78588E523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0" t="19886" r="18438" b="20397"/>
          <a:stretch/>
        </p:blipFill>
        <p:spPr>
          <a:xfrm>
            <a:off x="11057072" y="91535"/>
            <a:ext cx="1131499" cy="1066738"/>
          </a:xfrm>
          <a:prstGeom prst="rect">
            <a:avLst/>
          </a:prstGeom>
        </p:spPr>
      </p:pic>
      <p:pic>
        <p:nvPicPr>
          <p:cNvPr id="4" name="Picture 4" descr="2">
            <a:extLst>
              <a:ext uri="{FF2B5EF4-FFF2-40B4-BE49-F238E27FC236}">
                <a16:creationId xmlns:a16="http://schemas.microsoft.com/office/drawing/2014/main" id="{8E36FB2D-F9C8-CA8C-3D4D-60D54AF11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119" y="3688695"/>
            <a:ext cx="6113761" cy="281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799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F54-8F44-490F-A790-810F9B8C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29" y="110042"/>
            <a:ext cx="6640056" cy="44708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Bahnschrift Condensed" panose="020B0502040204020203" pitchFamily="34" charset="0"/>
              </a:rPr>
              <a:t>How do we use Operating Systems in SoCs?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C3FE7-1019-4612-860D-2ECB025F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63" y="868466"/>
            <a:ext cx="10419509" cy="54754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Bahnschrift Condensed" panose="020B0502040204020203" pitchFamily="34" charset="0"/>
              </a:rPr>
              <a:t>PetaLinux</a:t>
            </a:r>
            <a:endParaRPr lang="en-US" dirty="0">
              <a:latin typeface="Bahnschrift Condensed" panose="020B0502040204020203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Bahnschrift Condensed" panose="020B0502040204020203" pitchFamily="34" charset="0"/>
              </a:rPr>
              <a:t>PetaLinux</a:t>
            </a:r>
            <a:r>
              <a:rPr lang="en-US" dirty="0">
                <a:latin typeface="Bahnschrift Condensed" panose="020B0502040204020203" pitchFamily="34" charset="0"/>
              </a:rPr>
              <a:t> is a set of tools that can create a specialized, embedded Linux environment for Xilinx FPGAs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This Linux environment, or operating system, is commonly referred to as </a:t>
            </a:r>
            <a:r>
              <a:rPr lang="en-US" dirty="0" err="1">
                <a:latin typeface="Bahnschrift Condensed" panose="020B0502040204020203" pitchFamily="34" charset="0"/>
              </a:rPr>
              <a:t>PetaLinux</a:t>
            </a:r>
            <a:endParaRPr lang="en-US" dirty="0">
              <a:latin typeface="Bahnschrift Condensed" panose="020B0502040204020203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The </a:t>
            </a:r>
            <a:r>
              <a:rPr lang="en-US" dirty="0" err="1">
                <a:latin typeface="Bahnschrift Condensed" panose="020B0502040204020203" pitchFamily="34" charset="0"/>
              </a:rPr>
              <a:t>PetaLinux</a:t>
            </a:r>
            <a:r>
              <a:rPr lang="en-US" dirty="0">
                <a:latin typeface="Bahnschrift Condensed" panose="020B0502040204020203" pitchFamily="34" charset="0"/>
              </a:rPr>
              <a:t> tools provide a workflow for creating, building, and deploying Linux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This operating system is unique because it is designed to work with FPGAs and the </a:t>
            </a:r>
            <a:r>
              <a:rPr lang="en-US" dirty="0" err="1">
                <a:latin typeface="Bahnschrift Condensed" panose="020B0502040204020203" pitchFamily="34" charset="0"/>
              </a:rPr>
              <a:t>Vivado</a:t>
            </a:r>
            <a:r>
              <a:rPr lang="en-US" dirty="0">
                <a:latin typeface="Bahnschrift Condensed" panose="020B0502040204020203" pitchFamily="34" charset="0"/>
              </a:rPr>
              <a:t> workflow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Bahnschrift Condensed" panose="020B0502040204020203" pitchFamily="34" charset="0"/>
              </a:rPr>
              <a:t>PetaLinux</a:t>
            </a:r>
            <a:r>
              <a:rPr lang="en-US" dirty="0">
                <a:latin typeface="Bahnschrift Condensed" panose="020B0502040204020203" pitchFamily="34" charset="0"/>
              </a:rPr>
              <a:t> can import System-on-Chip .</a:t>
            </a:r>
            <a:r>
              <a:rPr lang="en-US" dirty="0" err="1">
                <a:latin typeface="Bahnschrift Condensed" panose="020B0502040204020203" pitchFamily="34" charset="0"/>
              </a:rPr>
              <a:t>xsa</a:t>
            </a:r>
            <a:r>
              <a:rPr lang="en-US" dirty="0">
                <a:latin typeface="Bahnschrift Condensed" panose="020B0502040204020203" pitchFamily="34" charset="0"/>
              </a:rPr>
              <a:t> designs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This allows the user to access and modulate GPIO pins or custom hardware from the operating system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Provides a high abstraction method of accessing low-level components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latin typeface="Bahnschrift Condensed" panose="020B0502040204020203" pitchFamily="34" charset="0"/>
              </a:rPr>
              <a:t>PetaLinux</a:t>
            </a:r>
            <a:r>
              <a:rPr lang="en-US" dirty="0">
                <a:latin typeface="Bahnschrift Condensed" panose="020B0502040204020203" pitchFamily="34" charset="0"/>
              </a:rPr>
              <a:t> creates an operating system similar to other Linux-based operating systems, only it can interface directly with Xilinx’s hardware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A31DD-4613-438D-8AF6-5AACE3E0A687}"/>
              </a:ext>
            </a:extLst>
          </p:cNvPr>
          <p:cNvSpPr txBox="1"/>
          <p:nvPr/>
        </p:nvSpPr>
        <p:spPr>
          <a:xfrm>
            <a:off x="72029" y="654952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Condensed" panose="020B0502040204020203" pitchFamily="34" charset="0"/>
              </a:rPr>
              <a:t>National Micro Electronics Security Training (MEST)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C6047A-FCE3-4BA2-90DD-2B66FA9184AF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CEDD77-4A49-4B20-A7DE-E979C162D14A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EF622-0E1B-464F-B661-78588E523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0" t="19886" r="18438" b="20397"/>
          <a:stretch/>
        </p:blipFill>
        <p:spPr>
          <a:xfrm>
            <a:off x="11057072" y="91535"/>
            <a:ext cx="1131499" cy="10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78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F096-05B5-48E7-B284-D8BC0469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Case Study and Tutorial</a:t>
            </a:r>
          </a:p>
        </p:txBody>
      </p:sp>
    </p:spTree>
    <p:extLst>
      <p:ext uri="{BB962C8B-B14F-4D97-AF65-F5344CB8AC3E}">
        <p14:creationId xmlns:p14="http://schemas.microsoft.com/office/powerpoint/2010/main" val="343930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F54-8F44-490F-A790-810F9B8C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8362" y="1560099"/>
            <a:ext cx="7709481" cy="1537801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Introduction to </a:t>
            </a:r>
            <a:r>
              <a:rPr lang="en-US" dirty="0" err="1">
                <a:latin typeface="Bahnschrift Condensed" panose="020B0502040204020203" pitchFamily="34" charset="0"/>
              </a:rPr>
              <a:t>PetaLinux</a:t>
            </a:r>
            <a:br>
              <a:rPr lang="en-US" dirty="0">
                <a:latin typeface="Bahnschrift Condensed" panose="020B0502040204020203" pitchFamily="34" charset="0"/>
              </a:rPr>
            </a:br>
            <a:r>
              <a:rPr lang="en-US" sz="3100" dirty="0">
                <a:latin typeface="Bahnschrift Condensed" panose="020B0502040204020203" pitchFamily="34" charset="0"/>
              </a:rPr>
              <a:t>Embedded Operating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C3FE7-1019-4612-860D-2ECB025F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9770" y="3181022"/>
            <a:ext cx="4043928" cy="447082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Abigail Butka, </a:t>
            </a:r>
            <a:r>
              <a:rPr lang="en-US" dirty="0" err="1">
                <a:latin typeface="Bahnschrift Condensed" panose="020B0502040204020203" pitchFamily="34" charset="0"/>
              </a:rPr>
              <a:t>Kawser</a:t>
            </a:r>
            <a:r>
              <a:rPr lang="en-US" dirty="0">
                <a:latin typeface="Bahnschrift Condensed" panose="020B0502040204020203" pitchFamily="34" charset="0"/>
              </a:rPr>
              <a:t> Ahmed Muhammed,  Wade Fortney, Christophe Bobda</a:t>
            </a:r>
          </a:p>
        </p:txBody>
      </p:sp>
      <p:pic>
        <p:nvPicPr>
          <p:cNvPr id="10" name="Picture 10" descr="Image result for ohio state university">
            <a:extLst>
              <a:ext uri="{FF2B5EF4-FFF2-40B4-BE49-F238E27FC236}">
                <a16:creationId xmlns:a16="http://schemas.microsoft.com/office/drawing/2014/main" id="{A8C9F2C2-09BD-4CFD-BBFF-63178CBC2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724" y="3729775"/>
            <a:ext cx="712558" cy="67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F42F0D-19BE-4528-92D6-A0DCD9781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870" y="3726199"/>
            <a:ext cx="647509" cy="6475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BA31DD-4613-438D-8AF6-5AACE3E0A687}"/>
              </a:ext>
            </a:extLst>
          </p:cNvPr>
          <p:cNvSpPr txBox="1"/>
          <p:nvPr/>
        </p:nvSpPr>
        <p:spPr>
          <a:xfrm>
            <a:off x="72029" y="654952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Condensed" panose="020B0502040204020203" pitchFamily="34" charset="0"/>
              </a:rPr>
              <a:t>National Micro Electronics Security Training (MEST) Center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B951FB-5D26-4EE4-B476-7817A8CA7A52}"/>
              </a:ext>
            </a:extLst>
          </p:cNvPr>
          <p:cNvSpPr/>
          <p:nvPr/>
        </p:nvSpPr>
        <p:spPr>
          <a:xfrm>
            <a:off x="6096000" y="3732959"/>
            <a:ext cx="45719" cy="640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141FF4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86DD2F-8AE6-4222-9D73-33AE926BD321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007B5A-225F-404E-8CEE-45ACD0DA379D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94B44A-9E9E-4CA5-B679-B451FB3EB2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20" t="19886" r="18438" b="20397"/>
          <a:stretch/>
        </p:blipFill>
        <p:spPr>
          <a:xfrm>
            <a:off x="11057072" y="91535"/>
            <a:ext cx="1131499" cy="10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5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F54-8F44-490F-A790-810F9B8C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29" y="110042"/>
            <a:ext cx="6143536" cy="44708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Bahnschrift Condensed" panose="020B0502040204020203" pitchFamily="34" charset="0"/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C3FE7-1019-4612-860D-2ECB025F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63" y="868466"/>
            <a:ext cx="10419509" cy="547543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System-on-Chip Refresher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Operating Systems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Definition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Uses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Benefits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Application to Systems-on-Chip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Basic Lab Architecture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Conclusion and Discussion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A31DD-4613-438D-8AF6-5AACE3E0A687}"/>
              </a:ext>
            </a:extLst>
          </p:cNvPr>
          <p:cNvSpPr txBox="1"/>
          <p:nvPr/>
        </p:nvSpPr>
        <p:spPr>
          <a:xfrm>
            <a:off x="72029" y="654952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Condensed" panose="020B0502040204020203" pitchFamily="34" charset="0"/>
              </a:rPr>
              <a:t>National Micro Electronics Security Training (MEST)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C6047A-FCE3-4BA2-90DD-2B66FA9184AF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CEDD77-4A49-4B20-A7DE-E979C162D14A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EF622-0E1B-464F-B661-78588E523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0" t="19886" r="18438" b="20397"/>
          <a:stretch/>
        </p:blipFill>
        <p:spPr>
          <a:xfrm>
            <a:off x="11057072" y="91535"/>
            <a:ext cx="1131499" cy="10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F54-8F44-490F-A790-810F9B8C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29" y="110042"/>
            <a:ext cx="6143536" cy="44708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Bahnschrift Condensed" panose="020B0502040204020203" pitchFamily="34" charset="0"/>
              </a:rPr>
              <a:t>SoC- Architecture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A31DD-4613-438D-8AF6-5AACE3E0A687}"/>
              </a:ext>
            </a:extLst>
          </p:cNvPr>
          <p:cNvSpPr txBox="1"/>
          <p:nvPr/>
        </p:nvSpPr>
        <p:spPr>
          <a:xfrm>
            <a:off x="72029" y="654952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Condensed" panose="020B0502040204020203" pitchFamily="34" charset="0"/>
              </a:rPr>
              <a:t>National Micro Electronics Security Training (MEST)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C6047A-FCE3-4BA2-90DD-2B66FA9184AF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CEDD77-4A49-4B20-A7DE-E979C162D14A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EF622-0E1B-464F-B661-78588E523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0" t="19886" r="18438" b="20397"/>
          <a:stretch/>
        </p:blipFill>
        <p:spPr>
          <a:xfrm>
            <a:off x="11057072" y="91535"/>
            <a:ext cx="1131499" cy="1066738"/>
          </a:xfrm>
          <a:prstGeom prst="rect">
            <a:avLst/>
          </a:prstGeom>
        </p:spPr>
      </p:pic>
      <p:sp>
        <p:nvSpPr>
          <p:cNvPr id="10" name="AutoShape 4">
            <a:extLst>
              <a:ext uri="{FF2B5EF4-FFF2-40B4-BE49-F238E27FC236}">
                <a16:creationId xmlns:a16="http://schemas.microsoft.com/office/drawing/2014/main" id="{B85EB572-FAA7-4FFD-ABFC-2CE04E30A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0934" y="2251387"/>
            <a:ext cx="1377768" cy="586086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A85FF"/>
              </a:gs>
              <a:gs pos="100000">
                <a:srgbClr val="7EA7FF"/>
              </a:gs>
            </a:gsLst>
            <a:lin ang="5400000" scaled="1"/>
          </a:gra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000" b="1">
                <a:solidFill>
                  <a:srgbClr val="FFFFFF"/>
                </a:solidFill>
                <a:latin typeface="Comic Sans MS" charset="0"/>
                <a:ea typeface="ＭＳ Ｐゴシック" charset="0"/>
              </a:rPr>
              <a:t>Processor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98E0CD-DE63-4FC2-90DE-4B6DDAEEB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502" y="2274504"/>
            <a:ext cx="245779" cy="189016"/>
          </a:xfrm>
          <a:prstGeom prst="ellipse">
            <a:avLst/>
          </a:prstGeom>
          <a:solidFill>
            <a:srgbClr val="6D6D6D"/>
          </a:soli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2199E9F-30F8-450F-A070-C30B15646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281" y="2274504"/>
            <a:ext cx="245779" cy="189016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9461CA-4B92-4D32-AFBE-6D1F98B4F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127" y="2274504"/>
            <a:ext cx="245779" cy="189016"/>
          </a:xfrm>
          <a:prstGeom prst="ellipse">
            <a:avLst/>
          </a:prstGeom>
          <a:solidFill>
            <a:srgbClr val="CCFFCC"/>
          </a:soli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A45201-8363-4A9F-8591-BEABDD5EF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7113" y="2274504"/>
            <a:ext cx="244375" cy="189016"/>
          </a:xfrm>
          <a:prstGeom prst="ellipse">
            <a:avLst/>
          </a:prstGeom>
          <a:solidFill>
            <a:srgbClr val="FF6600"/>
          </a:soli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824396-6EB6-4684-A110-74DD3D248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2892" y="2274504"/>
            <a:ext cx="245779" cy="189016"/>
          </a:xfrm>
          <a:prstGeom prst="ellipse">
            <a:avLst/>
          </a:prstGeom>
          <a:solidFill>
            <a:srgbClr val="008000"/>
          </a:soli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21B5E5-F44D-4ADB-909E-40E26DF27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423" y="3766237"/>
            <a:ext cx="551950" cy="708471"/>
          </a:xfrm>
          <a:prstGeom prst="rect">
            <a:avLst/>
          </a:prstGeom>
          <a:solidFill>
            <a:srgbClr val="7F7F7F"/>
          </a:solidFill>
          <a:ln w="12600">
            <a:solidFill>
              <a:srgbClr val="5B8AFB"/>
            </a:solidFill>
            <a:round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CC1085-E6E7-40FB-9E1C-05C2FF21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842" y="3774396"/>
            <a:ext cx="551950" cy="708471"/>
          </a:xfrm>
          <a:prstGeom prst="rect">
            <a:avLst/>
          </a:prstGeom>
          <a:solidFill>
            <a:srgbClr val="0000FF"/>
          </a:soli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42823A-05AA-4BCF-B7B6-C0039F0CD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322" y="3774396"/>
            <a:ext cx="365158" cy="708471"/>
          </a:xfrm>
          <a:prstGeom prst="rect">
            <a:avLst/>
          </a:prstGeom>
          <a:solidFill>
            <a:srgbClr val="7F7F7F"/>
          </a:soli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1BAD13-E7A0-4950-B353-739C13F71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423" y="3766237"/>
            <a:ext cx="551950" cy="122385"/>
          </a:xfrm>
          <a:prstGeom prst="rect">
            <a:avLst/>
          </a:prstGeom>
          <a:solidFill>
            <a:srgbClr val="FF0000"/>
          </a:solidFill>
          <a:ln w="12600">
            <a:solidFill>
              <a:srgbClr val="000000"/>
            </a:solidFill>
            <a:round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F5D3F3-BA86-4E1A-B236-BE37782DE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842" y="3774396"/>
            <a:ext cx="551950" cy="122385"/>
          </a:xfrm>
          <a:prstGeom prst="rect">
            <a:avLst/>
          </a:prstGeom>
          <a:solidFill>
            <a:srgbClr val="FF0000"/>
          </a:solidFill>
          <a:ln w="12600">
            <a:solidFill>
              <a:srgbClr val="000000"/>
            </a:solidFill>
            <a:round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E3635-B002-4C62-BC8F-2B0E06DA0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322" y="3774396"/>
            <a:ext cx="365158" cy="122385"/>
          </a:xfrm>
          <a:prstGeom prst="rect">
            <a:avLst/>
          </a:prstGeom>
          <a:solidFill>
            <a:srgbClr val="FF0000"/>
          </a:solidFill>
          <a:ln w="12600">
            <a:solidFill>
              <a:srgbClr val="000000"/>
            </a:solidFill>
            <a:round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5" name="AutoShape 18">
            <a:extLst>
              <a:ext uri="{FF2B5EF4-FFF2-40B4-BE49-F238E27FC236}">
                <a16:creationId xmlns:a16="http://schemas.microsoft.com/office/drawing/2014/main" id="{015E4B3B-D528-4553-9168-DED823977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148" y="3166553"/>
            <a:ext cx="4770925" cy="262447"/>
          </a:xfrm>
          <a:prstGeom prst="leftRightArrow">
            <a:avLst>
              <a:gd name="adj1" fmla="val 50000"/>
              <a:gd name="adj2" fmla="val 60707"/>
            </a:avLst>
          </a:prstGeom>
          <a:gradFill rotWithShape="0">
            <a:gsLst>
              <a:gs pos="0">
                <a:srgbClr val="4A85FF"/>
              </a:gs>
              <a:gs pos="100000">
                <a:srgbClr val="7EA7FF"/>
              </a:gs>
            </a:gsLst>
            <a:lin ang="5400000" scaled="1"/>
          </a:gra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6" name="AutoShape 19">
            <a:extLst>
              <a:ext uri="{FF2B5EF4-FFF2-40B4-BE49-F238E27FC236}">
                <a16:creationId xmlns:a16="http://schemas.microsoft.com/office/drawing/2014/main" id="{78F3D262-57E9-49BA-81EA-034AA89FD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8670" y="2837473"/>
            <a:ext cx="217690" cy="394350"/>
          </a:xfrm>
          <a:prstGeom prst="upDownArrow">
            <a:avLst>
              <a:gd name="adj1" fmla="val 50000"/>
              <a:gd name="adj2" fmla="val 41577"/>
            </a:avLst>
          </a:prstGeom>
          <a:gradFill rotWithShape="0">
            <a:gsLst>
              <a:gs pos="0">
                <a:srgbClr val="4A85FF"/>
              </a:gs>
              <a:gs pos="100000">
                <a:srgbClr val="7EA7FF"/>
              </a:gs>
            </a:gsLst>
            <a:lin ang="5400000" scaled="1"/>
          </a:gra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7" name="AutoShape 20">
            <a:extLst>
              <a:ext uri="{FF2B5EF4-FFF2-40B4-BE49-F238E27FC236}">
                <a16:creationId xmlns:a16="http://schemas.microsoft.com/office/drawing/2014/main" id="{70B76601-0124-45DF-B6E4-31D8647F3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833" y="3365087"/>
            <a:ext cx="217690" cy="395710"/>
          </a:xfrm>
          <a:prstGeom prst="upDownArrow">
            <a:avLst>
              <a:gd name="adj1" fmla="val 50000"/>
              <a:gd name="adj2" fmla="val 41577"/>
            </a:avLst>
          </a:prstGeom>
          <a:gradFill rotWithShape="0">
            <a:gsLst>
              <a:gs pos="0">
                <a:srgbClr val="4A85FF"/>
              </a:gs>
              <a:gs pos="100000">
                <a:srgbClr val="7EA7FF"/>
              </a:gs>
            </a:gsLst>
            <a:lin ang="5400000" scaled="1"/>
          </a:gra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8" name="AutoShape 21">
            <a:extLst>
              <a:ext uri="{FF2B5EF4-FFF2-40B4-BE49-F238E27FC236}">
                <a16:creationId xmlns:a16="http://schemas.microsoft.com/office/drawing/2014/main" id="{26DBC77D-28D5-4CE3-8A85-851C5A5A8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1252" y="3371886"/>
            <a:ext cx="217690" cy="397070"/>
          </a:xfrm>
          <a:prstGeom prst="upDownArrow">
            <a:avLst>
              <a:gd name="adj1" fmla="val 50000"/>
              <a:gd name="adj2" fmla="val 41577"/>
            </a:avLst>
          </a:prstGeom>
          <a:gradFill rotWithShape="0">
            <a:gsLst>
              <a:gs pos="0">
                <a:srgbClr val="4A85FF"/>
              </a:gs>
              <a:gs pos="100000">
                <a:srgbClr val="7EA7FF"/>
              </a:gs>
            </a:gsLst>
            <a:lin ang="5400000" scaled="1"/>
          </a:gra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9" name="AutoShape 22">
            <a:extLst>
              <a:ext uri="{FF2B5EF4-FFF2-40B4-BE49-F238E27FC236}">
                <a16:creationId xmlns:a16="http://schemas.microsoft.com/office/drawing/2014/main" id="{1333400D-9D4E-4CB0-814E-36FF24A34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1590" y="3371886"/>
            <a:ext cx="217690" cy="397070"/>
          </a:xfrm>
          <a:prstGeom prst="upDownArrow">
            <a:avLst>
              <a:gd name="adj1" fmla="val 50000"/>
              <a:gd name="adj2" fmla="val 41577"/>
            </a:avLst>
          </a:prstGeom>
          <a:gradFill rotWithShape="0">
            <a:gsLst>
              <a:gs pos="0">
                <a:srgbClr val="4A85FF"/>
              </a:gs>
              <a:gs pos="100000">
                <a:srgbClr val="7EA7FF"/>
              </a:gs>
            </a:gsLst>
            <a:lin ang="5400000" scaled="1"/>
          </a:gra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" name="AutoShape 24">
            <a:extLst>
              <a:ext uri="{FF2B5EF4-FFF2-40B4-BE49-F238E27FC236}">
                <a16:creationId xmlns:a16="http://schemas.microsoft.com/office/drawing/2014/main" id="{F913004F-1552-45A0-B6E2-75EA99958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397" y="2259546"/>
            <a:ext cx="549141" cy="5602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A85FF"/>
              </a:gs>
              <a:gs pos="100000">
                <a:srgbClr val="7EA7FF"/>
              </a:gs>
            </a:gsLst>
            <a:lin ang="5400000" scaled="1"/>
          </a:gra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1" name="AutoShape 25">
            <a:extLst>
              <a:ext uri="{FF2B5EF4-FFF2-40B4-BE49-F238E27FC236}">
                <a16:creationId xmlns:a16="http://schemas.microsoft.com/office/drawing/2014/main" id="{9BF885B3-2691-4A8D-9692-DD0F3343B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886" y="2823875"/>
            <a:ext cx="217690" cy="395710"/>
          </a:xfrm>
          <a:prstGeom prst="upDownArrow">
            <a:avLst>
              <a:gd name="adj1" fmla="val 50000"/>
              <a:gd name="adj2" fmla="val 41577"/>
            </a:avLst>
          </a:prstGeom>
          <a:gradFill rotWithShape="0">
            <a:gsLst>
              <a:gs pos="0">
                <a:srgbClr val="4A85FF"/>
              </a:gs>
              <a:gs pos="100000">
                <a:srgbClr val="7EA7FF"/>
              </a:gs>
            </a:gsLst>
            <a:lin ang="5400000" scaled="1"/>
          </a:gra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FF37C8-6B2E-4C79-8AAE-659E71FFB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397" y="2303060"/>
            <a:ext cx="549141" cy="93828"/>
          </a:xfrm>
          <a:prstGeom prst="rect">
            <a:avLst/>
          </a:prstGeom>
          <a:solidFill>
            <a:srgbClr val="FF6600"/>
          </a:soli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077026-B037-4BBB-8897-07D8AE14C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397" y="2392809"/>
            <a:ext cx="549141" cy="93828"/>
          </a:xfrm>
          <a:prstGeom prst="rect">
            <a:avLst/>
          </a:prstGeom>
          <a:solidFill>
            <a:srgbClr val="CCFFCC"/>
          </a:soli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2F5388-4130-4612-99C8-492670B82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610" y="2504315"/>
            <a:ext cx="547736" cy="93828"/>
          </a:xfrm>
          <a:prstGeom prst="rect">
            <a:avLst/>
          </a:prstGeom>
          <a:solidFill>
            <a:srgbClr val="000000"/>
          </a:soli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12601F-B56D-44D2-960C-0D0835310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611" y="2585905"/>
            <a:ext cx="549141" cy="93828"/>
          </a:xfrm>
          <a:prstGeom prst="rect">
            <a:avLst/>
          </a:prstGeom>
          <a:solidFill>
            <a:srgbClr val="008000"/>
          </a:soli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07B7E8-2747-4035-8E2C-714614F92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7015" y="2694691"/>
            <a:ext cx="549141" cy="93828"/>
          </a:xfrm>
          <a:prstGeom prst="rect">
            <a:avLst/>
          </a:prstGeom>
          <a:solidFill>
            <a:srgbClr val="6D6D6D"/>
          </a:soli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7" name="Text Box 40">
            <a:extLst>
              <a:ext uri="{FF2B5EF4-FFF2-40B4-BE49-F238E27FC236}">
                <a16:creationId xmlns:a16="http://schemas.microsoft.com/office/drawing/2014/main" id="{8AC11C82-285D-438B-BA2F-76B2723AC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92" y="1914150"/>
            <a:ext cx="775258" cy="40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Program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memory</a:t>
            </a:r>
          </a:p>
        </p:txBody>
      </p:sp>
      <p:sp>
        <p:nvSpPr>
          <p:cNvPr id="38" name="Text Box 43">
            <a:extLst>
              <a:ext uri="{FF2B5EF4-FFF2-40B4-BE49-F238E27FC236}">
                <a16:creationId xmlns:a16="http://schemas.microsoft.com/office/drawing/2014/main" id="{3CF2C6EF-C713-4953-9A8B-7D8540A66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7243" y="3766236"/>
            <a:ext cx="514030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…</a:t>
            </a:r>
          </a:p>
        </p:txBody>
      </p:sp>
      <p:sp>
        <p:nvSpPr>
          <p:cNvPr id="39" name="Text Box 47">
            <a:extLst>
              <a:ext uri="{FF2B5EF4-FFF2-40B4-BE49-F238E27FC236}">
                <a16:creationId xmlns:a16="http://schemas.microsoft.com/office/drawing/2014/main" id="{37028ED6-956F-449F-96A7-4253CA68C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244" y="3700965"/>
            <a:ext cx="1183954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HA Interface</a:t>
            </a:r>
          </a:p>
        </p:txBody>
      </p:sp>
      <p:sp>
        <p:nvSpPr>
          <p:cNvPr id="40" name="Text Box 48">
            <a:extLst>
              <a:ext uri="{FF2B5EF4-FFF2-40B4-BE49-F238E27FC236}">
                <a16:creationId xmlns:a16="http://schemas.microsoft.com/office/drawing/2014/main" id="{1CE42B7D-AFCC-44EE-83C4-39A0219D8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396" y="3189669"/>
            <a:ext cx="480323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Bus</a:t>
            </a:r>
          </a:p>
        </p:txBody>
      </p:sp>
      <p:sp>
        <p:nvSpPr>
          <p:cNvPr id="41" name="Text Box 49">
            <a:extLst>
              <a:ext uri="{FF2B5EF4-FFF2-40B4-BE49-F238E27FC236}">
                <a16:creationId xmlns:a16="http://schemas.microsoft.com/office/drawing/2014/main" id="{C1B2C30F-83BF-4001-AA27-CF4EFC1F4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5255" y="4009646"/>
            <a:ext cx="504198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 dirty="0"/>
              <a:t>IP1</a:t>
            </a:r>
          </a:p>
        </p:txBody>
      </p:sp>
      <p:sp>
        <p:nvSpPr>
          <p:cNvPr id="42" name="Text Box 52">
            <a:extLst>
              <a:ext uri="{FF2B5EF4-FFF2-40B4-BE49-F238E27FC236}">
                <a16:creationId xmlns:a16="http://schemas.microsoft.com/office/drawing/2014/main" id="{6C2454CA-2959-41F1-8A86-8B1448CE2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061" y="1905991"/>
            <a:ext cx="877783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Software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Tasks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6F3444-2B1B-4164-BAD9-B6915D700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454" y="3760798"/>
            <a:ext cx="365158" cy="711191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4" name="AutoShape 54">
            <a:extLst>
              <a:ext uri="{FF2B5EF4-FFF2-40B4-BE49-F238E27FC236}">
                <a16:creationId xmlns:a16="http://schemas.microsoft.com/office/drawing/2014/main" id="{745E8536-77F3-4F5A-9C11-6AEAD4730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6486" y="3352848"/>
            <a:ext cx="217690" cy="397070"/>
          </a:xfrm>
          <a:prstGeom prst="upDownArrow">
            <a:avLst>
              <a:gd name="adj1" fmla="val 50000"/>
              <a:gd name="adj2" fmla="val 41577"/>
            </a:avLst>
          </a:prstGeom>
          <a:gradFill rotWithShape="0">
            <a:gsLst>
              <a:gs pos="0">
                <a:srgbClr val="4A85FF"/>
              </a:gs>
              <a:gs pos="100000">
                <a:srgbClr val="7EA7FF"/>
              </a:gs>
            </a:gsLst>
            <a:lin ang="5400000" scaled="1"/>
          </a:gra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5" name="Text Box 55">
            <a:extLst>
              <a:ext uri="{FF2B5EF4-FFF2-40B4-BE49-F238E27FC236}">
                <a16:creationId xmlns:a16="http://schemas.microsoft.com/office/drawing/2014/main" id="{5BCC26AD-7C34-4183-9116-9CA084517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5656" y="3882005"/>
            <a:ext cx="304868" cy="61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/>
              <a:t>Peripheral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96AFD9-D74C-4A24-B3A6-C2CFE8832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543" y="2112685"/>
            <a:ext cx="365158" cy="708471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  <a:extLst>
            <a:ext uri="{909E8E84-426E-40dd-AFC4-6F175D3DCCD1}"/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7" name="AutoShape 57">
            <a:extLst>
              <a:ext uri="{FF2B5EF4-FFF2-40B4-BE49-F238E27FC236}">
                <a16:creationId xmlns:a16="http://schemas.microsoft.com/office/drawing/2014/main" id="{D090C5D4-40C5-462B-AE01-5AA1419C7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935" y="2823875"/>
            <a:ext cx="217690" cy="395710"/>
          </a:xfrm>
          <a:prstGeom prst="upDownArrow">
            <a:avLst>
              <a:gd name="adj1" fmla="val 50000"/>
              <a:gd name="adj2" fmla="val 41577"/>
            </a:avLst>
          </a:prstGeom>
          <a:gradFill rotWithShape="0">
            <a:gsLst>
              <a:gs pos="0">
                <a:srgbClr val="4A85FF"/>
              </a:gs>
              <a:gs pos="100000">
                <a:srgbClr val="7EA7FF"/>
              </a:gs>
            </a:gsLst>
            <a:lin ang="5400000" scaled="1"/>
          </a:gradFill>
          <a:ln w="9360">
            <a:solidFill>
              <a:srgbClr val="5B8AFB"/>
            </a:solidFill>
            <a:miter lim="800000"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8" name="Text Box 58">
            <a:extLst>
              <a:ext uri="{FF2B5EF4-FFF2-40B4-BE49-F238E27FC236}">
                <a16:creationId xmlns:a16="http://schemas.microsoft.com/office/drawing/2014/main" id="{0699F3E2-8DBE-47EB-A644-82FCF31EB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7957" y="2119641"/>
            <a:ext cx="304868" cy="613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800" b="1"/>
              <a:t>Peripheral</a:t>
            </a:r>
          </a:p>
        </p:txBody>
      </p:sp>
      <p:sp>
        <p:nvSpPr>
          <p:cNvPr id="49" name="Text Box 47">
            <a:extLst>
              <a:ext uri="{FF2B5EF4-FFF2-40B4-BE49-F238E27FC236}">
                <a16:creationId xmlns:a16="http://schemas.microsoft.com/office/drawing/2014/main" id="{94B86299-16F3-4596-9015-E41CAFCD9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3813" y="2617188"/>
            <a:ext cx="1183954" cy="2484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SW Interface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BA2551-7313-4FC0-8ED2-C71A42E94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300" y="3753996"/>
            <a:ext cx="365158" cy="122385"/>
          </a:xfrm>
          <a:prstGeom prst="rect">
            <a:avLst/>
          </a:prstGeom>
          <a:solidFill>
            <a:srgbClr val="FF0000"/>
          </a:solidFill>
          <a:ln w="12600">
            <a:solidFill>
              <a:srgbClr val="000000"/>
            </a:solidFill>
            <a:round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C76A1E2-B04F-4CB2-B7E9-B76BE80B7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0100" y="2696796"/>
            <a:ext cx="365158" cy="122385"/>
          </a:xfrm>
          <a:prstGeom prst="rect">
            <a:avLst/>
          </a:prstGeom>
          <a:solidFill>
            <a:srgbClr val="FF0000"/>
          </a:solidFill>
          <a:ln w="12600">
            <a:solidFill>
              <a:srgbClr val="000000"/>
            </a:solidFill>
            <a:round/>
            <a:headEnd/>
            <a:tailEnd/>
          </a:ln>
          <a:effectLst>
            <a:outerShdw blurRad="63500" dist="75597" dir="1064680" algn="ctr" rotWithShape="0">
              <a:srgbClr val="000000">
                <a:alpha val="3503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52" name="Text Box 49">
            <a:extLst>
              <a:ext uri="{FF2B5EF4-FFF2-40B4-BE49-F238E27FC236}">
                <a16:creationId xmlns:a16="http://schemas.microsoft.com/office/drawing/2014/main" id="{68A6A97F-DAB6-4B53-B8CC-DDF7ADB57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2382" y="4029131"/>
            <a:ext cx="504198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IP2</a:t>
            </a:r>
          </a:p>
        </p:txBody>
      </p:sp>
      <p:sp>
        <p:nvSpPr>
          <p:cNvPr id="53" name="Text Box 49">
            <a:extLst>
              <a:ext uri="{FF2B5EF4-FFF2-40B4-BE49-F238E27FC236}">
                <a16:creationId xmlns:a16="http://schemas.microsoft.com/office/drawing/2014/main" id="{C37BC71C-1553-4754-8024-512A9A707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7802" y="3974290"/>
            <a:ext cx="504198" cy="24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000" b="1"/>
              <a:t>IP3</a:t>
            </a:r>
          </a:p>
        </p:txBody>
      </p:sp>
    </p:spTree>
    <p:extLst>
      <p:ext uri="{BB962C8B-B14F-4D97-AF65-F5344CB8AC3E}">
        <p14:creationId xmlns:p14="http://schemas.microsoft.com/office/powerpoint/2010/main" val="320112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F096-05B5-48E7-B284-D8BC0469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20786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F54-8F44-490F-A790-810F9B8C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29" y="110042"/>
            <a:ext cx="6143536" cy="44708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Bahnschrift Condensed" panose="020B0502040204020203" pitchFamily="34" charset="0"/>
              </a:rPr>
              <a:t>What is an Operating System?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C3FE7-1019-4612-860D-2ECB025F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63" y="868466"/>
            <a:ext cx="10419509" cy="54754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When you think of an operating system, what do you think of?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A31DD-4613-438D-8AF6-5AACE3E0A687}"/>
              </a:ext>
            </a:extLst>
          </p:cNvPr>
          <p:cNvSpPr txBox="1"/>
          <p:nvPr/>
        </p:nvSpPr>
        <p:spPr>
          <a:xfrm>
            <a:off x="72029" y="654952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Condensed" panose="020B0502040204020203" pitchFamily="34" charset="0"/>
              </a:rPr>
              <a:t>National Micro Electronics Security Training (MEST)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C6047A-FCE3-4BA2-90DD-2B66FA9184AF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CEDD77-4A49-4B20-A7DE-E979C162D14A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EF622-0E1B-464F-B661-78588E523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0" t="19886" r="18438" b="20397"/>
          <a:stretch/>
        </p:blipFill>
        <p:spPr>
          <a:xfrm>
            <a:off x="11057072" y="91535"/>
            <a:ext cx="1131499" cy="1066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089AEF-A66A-5603-816A-31C02D1FA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881" y="1334055"/>
            <a:ext cx="8848872" cy="499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9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F54-8F44-490F-A790-810F9B8C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29" y="110042"/>
            <a:ext cx="6143536" cy="44708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Bahnschrift Condensed" panose="020B0502040204020203" pitchFamily="34" charset="0"/>
              </a:rPr>
              <a:t>What is an Operating System?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C3FE7-1019-4612-860D-2ECB025F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63" y="868466"/>
            <a:ext cx="10419509" cy="54754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An operating system is a layer of software that acts as an intermediary between the computer hardware and software applications</a:t>
            </a:r>
          </a:p>
          <a:p>
            <a:pPr lvl="1" algn="l"/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Operating systems allow users to utilize hardware, like your computer’s CPU, without requiring knowledge of how the hardware works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Two main views to characterize operating systems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Service Provider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Resource Manager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A31DD-4613-438D-8AF6-5AACE3E0A687}"/>
              </a:ext>
            </a:extLst>
          </p:cNvPr>
          <p:cNvSpPr txBox="1"/>
          <p:nvPr/>
        </p:nvSpPr>
        <p:spPr>
          <a:xfrm>
            <a:off x="72029" y="654952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Condensed" panose="020B0502040204020203" pitchFamily="34" charset="0"/>
              </a:rPr>
              <a:t>National Micro Electronics Security Training (MEST)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C6047A-FCE3-4BA2-90DD-2B66FA9184AF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CEDD77-4A49-4B20-A7DE-E979C162D14A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EF622-0E1B-464F-B661-78588E523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0" t="19886" r="18438" b="20397"/>
          <a:stretch/>
        </p:blipFill>
        <p:spPr>
          <a:xfrm>
            <a:off x="11057072" y="91535"/>
            <a:ext cx="1131499" cy="10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9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F54-8F44-490F-A790-810F9B8C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29" y="110042"/>
            <a:ext cx="6143536" cy="44708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Bahnschrift Condensed" panose="020B0502040204020203" pitchFamily="34" charset="0"/>
              </a:rPr>
              <a:t>Operating System as a Service Provider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C3FE7-1019-4612-860D-2ECB025F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63" y="868466"/>
            <a:ext cx="10419509" cy="5475433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As a service provider, the operating system hides the low-level details from the user to provide a simplified experience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Task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Application Programming Interfaces (APIs) to allow applications to request resources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User Interface or Graphical User Interface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File-system management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Advantage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Performance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Modularity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Memory usage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Time to market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Reliability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Maintainability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Portability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Scalability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A31DD-4613-438D-8AF6-5AACE3E0A687}"/>
              </a:ext>
            </a:extLst>
          </p:cNvPr>
          <p:cNvSpPr txBox="1"/>
          <p:nvPr/>
        </p:nvSpPr>
        <p:spPr>
          <a:xfrm>
            <a:off x="72029" y="654952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Condensed" panose="020B0502040204020203" pitchFamily="34" charset="0"/>
              </a:rPr>
              <a:t>National Micro Electronics Security Training (MEST)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C6047A-FCE3-4BA2-90DD-2B66FA9184AF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CEDD77-4A49-4B20-A7DE-E979C162D14A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EF622-0E1B-464F-B661-78588E523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0" t="19886" r="18438" b="20397"/>
          <a:stretch/>
        </p:blipFill>
        <p:spPr>
          <a:xfrm>
            <a:off x="11057072" y="91535"/>
            <a:ext cx="1131499" cy="10667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774F66-2F27-C07C-9E72-CB72D33F2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900" y="2829917"/>
            <a:ext cx="6533922" cy="377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4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F54-8F44-490F-A790-810F9B8C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29" y="110042"/>
            <a:ext cx="6143536" cy="44708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Bahnschrift Condensed" panose="020B0502040204020203" pitchFamily="34" charset="0"/>
              </a:rPr>
              <a:t>Operating System as a Resource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C3FE7-1019-4612-860D-2ECB025F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63" y="868466"/>
            <a:ext cx="10419509" cy="54754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As a resource manager, the operating system ensures that each program gets its required time with and space on their required resources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Task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Provide the environment under which program can run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Control and manage the access to resources by concurrent programs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Processor management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Memory management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Provide protection and security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A31DD-4613-438D-8AF6-5AACE3E0A687}"/>
              </a:ext>
            </a:extLst>
          </p:cNvPr>
          <p:cNvSpPr txBox="1"/>
          <p:nvPr/>
        </p:nvSpPr>
        <p:spPr>
          <a:xfrm>
            <a:off x="72029" y="654952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Condensed" panose="020B0502040204020203" pitchFamily="34" charset="0"/>
              </a:rPr>
              <a:t>National Micro Electronics Security Training (MEST)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C6047A-FCE3-4BA2-90DD-2B66FA9184AF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CEDD77-4A49-4B20-A7DE-E979C162D14A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EF622-0E1B-464F-B661-78588E523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0" t="19886" r="18438" b="20397"/>
          <a:stretch/>
        </p:blipFill>
        <p:spPr>
          <a:xfrm>
            <a:off x="11057072" y="91535"/>
            <a:ext cx="1131499" cy="10667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A618C4-74D9-82DB-8196-793B164A7839}"/>
              </a:ext>
            </a:extLst>
          </p:cNvPr>
          <p:cNvSpPr/>
          <p:nvPr/>
        </p:nvSpPr>
        <p:spPr bwMode="auto">
          <a:xfrm>
            <a:off x="4844559" y="3318683"/>
            <a:ext cx="2514315" cy="905917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charset="0"/>
              </a:rPr>
              <a:t>Application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AC3EFA-5580-9C9C-80D9-F09D1F28A59E}"/>
              </a:ext>
            </a:extLst>
          </p:cNvPr>
          <p:cNvSpPr/>
          <p:nvPr/>
        </p:nvSpPr>
        <p:spPr bwMode="auto">
          <a:xfrm>
            <a:off x="7005102" y="3318684"/>
            <a:ext cx="2250490" cy="905916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charset="0"/>
              </a:rPr>
              <a:t>Application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AEA10F-EDFC-2D89-16F8-8B4775F8F071}"/>
              </a:ext>
            </a:extLst>
          </p:cNvPr>
          <p:cNvSpPr/>
          <p:nvPr/>
        </p:nvSpPr>
        <p:spPr bwMode="auto">
          <a:xfrm>
            <a:off x="4844560" y="4230182"/>
            <a:ext cx="7032876" cy="105782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charset="0"/>
              </a:rPr>
              <a:t>Resource Management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D9FD37-127A-8EE3-8E33-EC94BA4E1283}"/>
              </a:ext>
            </a:extLst>
          </p:cNvPr>
          <p:cNvSpPr/>
          <p:nvPr/>
        </p:nvSpPr>
        <p:spPr bwMode="auto">
          <a:xfrm>
            <a:off x="10100502" y="3300756"/>
            <a:ext cx="1776934" cy="920599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charset="0"/>
              </a:rPr>
              <a:t>Application 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9F86B3-30AB-D533-A443-DADE09F95A3F}"/>
              </a:ext>
            </a:extLst>
          </p:cNvPr>
          <p:cNvSpPr/>
          <p:nvPr/>
        </p:nvSpPr>
        <p:spPr bwMode="auto">
          <a:xfrm>
            <a:off x="4844560" y="5278771"/>
            <a:ext cx="7032876" cy="132926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charset="0"/>
              </a:rPr>
              <a:t>Resources (Hardware)</a:t>
            </a:r>
          </a:p>
        </p:txBody>
      </p:sp>
    </p:spTree>
    <p:extLst>
      <p:ext uri="{BB962C8B-B14F-4D97-AF65-F5344CB8AC3E}">
        <p14:creationId xmlns:p14="http://schemas.microsoft.com/office/powerpoint/2010/main" val="784417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3106</TotalTime>
  <Words>804</Words>
  <Application>Microsoft Office PowerPoint</Application>
  <PresentationFormat>Widescreen</PresentationFormat>
  <Paragraphs>136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Bahnschrift Condensed</vt:lpstr>
      <vt:lpstr>Calibri</vt:lpstr>
      <vt:lpstr>Calibri Light</vt:lpstr>
      <vt:lpstr>Comic Sans MS</vt:lpstr>
      <vt:lpstr>Times New Roman</vt:lpstr>
      <vt:lpstr>Office Theme</vt:lpstr>
      <vt:lpstr>Welcome to the Webinar Offered by: National Microelectronics Security  Training (MEST) Center</vt:lpstr>
      <vt:lpstr>Introduction to PetaLinux Embedded Operating Systems</vt:lpstr>
      <vt:lpstr>Agenda</vt:lpstr>
      <vt:lpstr>SoC- Architecture</vt:lpstr>
      <vt:lpstr>Operating Systems</vt:lpstr>
      <vt:lpstr>What is an Operating System?</vt:lpstr>
      <vt:lpstr>What is an Operating System?</vt:lpstr>
      <vt:lpstr>Operating System as a Service Provider</vt:lpstr>
      <vt:lpstr>Operating System as a Resource Manager</vt:lpstr>
      <vt:lpstr>Operating System Concepts</vt:lpstr>
      <vt:lpstr>Operating System Concepts</vt:lpstr>
      <vt:lpstr>Why Should we use Operating Systems?</vt:lpstr>
      <vt:lpstr>How do we use Operating Systems in SoCs?</vt:lpstr>
      <vt:lpstr>Case Study and 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Moscrip,Amanda N</dc:creator>
  <cp:lastModifiedBy>Butka, Abigail N.</cp:lastModifiedBy>
  <cp:revision>89</cp:revision>
  <dcterms:created xsi:type="dcterms:W3CDTF">2020-02-24T16:38:28Z</dcterms:created>
  <dcterms:modified xsi:type="dcterms:W3CDTF">2025-01-21T03:30:13Z</dcterms:modified>
</cp:coreProperties>
</file>