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446" r:id="rId5"/>
    <p:sldId id="550" r:id="rId6"/>
    <p:sldId id="1490" r:id="rId7"/>
    <p:sldId id="1489" r:id="rId8"/>
    <p:sldId id="1491" r:id="rId9"/>
    <p:sldId id="1492" r:id="rId10"/>
    <p:sldId id="5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5E8"/>
    <a:srgbClr val="141FF4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89080" autoAdjust="0"/>
  </p:normalViewPr>
  <p:slideViewPr>
    <p:cSldViewPr snapToGrid="0">
      <p:cViewPr varScale="1">
        <p:scale>
          <a:sx n="99" d="100"/>
          <a:sy n="99" d="100"/>
        </p:scale>
        <p:origin x="14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1A47-60D9-48E8-A8F1-C2BD1246B64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64D76-2AB8-4A89-AA89-F46B08D2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the Microelectronics…webinar titled this this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12:03 or send to instructor to have them keep slide for the first 5-8 minutes MEST Logo title and logo name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 and OSU logo, sponsors AFRL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Nimbis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58-6CD1-4E7E-9FA7-5C99E636A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C04B-BDE7-42E5-B27E-0B4718414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1B72-0C4E-4B35-B1D8-2D4F9B88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760E-FD55-4E9E-A118-E09AB8E7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BB24-34A3-4262-A9E9-8591F663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C902-049C-4D80-8772-57D42633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935E8-B5CB-4E03-B178-84749727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B843-2B6B-4568-8407-EE0D935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3831-5DFA-432E-B363-3BA071B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CC50-050F-44B9-9EA3-AD436537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BF140-9D31-4B59-8657-07507566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F338-8F75-475F-84C3-F43A9DA3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4DBB-8195-4598-9A12-C4DEB70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6984-AF00-4FF2-A2D3-80EBF6E5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EB85-A571-42A1-A235-DA157CE3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B6B8-4F17-4C71-8D00-7CA62785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A1F1-BE6C-462D-B4AC-240ABC0D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1BA8-6BD3-42A2-8BB0-6822E2B4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6D86-019C-4617-A40B-443F71B9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AB07-F0CD-4FAD-8E8C-6C1DD39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DBED-25BA-4329-9956-D9DBD9BA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3EAB-ABC3-4332-A7D2-3C84C3C2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03C2-B201-42B3-89FA-66CBAE18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027-7F4B-42C8-BB8D-417ADB30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CD3-E2D9-41B3-9924-EBFD0612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6BA-3D33-49C0-8781-D0477AA5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1938-14C2-479C-A498-655465A40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64143-0513-4D23-8428-73286CB2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FB7C-DB0C-4DF9-B3AB-65F76F84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15D7-5684-4F35-A42C-D319447B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A9DA-B4A1-41D0-9CD8-E534CB9E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9A31-8BB8-4BF2-8C30-C08E5F56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0EB3-9C35-4576-88FC-7BB5DE1A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4756-2E6D-4C7D-B1A4-BD899669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ECA1C-F6A9-49CB-AF3C-F0DB3982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C9CE0-CAD3-4472-A931-2AC49E640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ED4B-4C5A-440F-90A5-9064F706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E8A2D-669F-4CDE-8647-C74B71A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2118B-DB87-4B76-B628-B147D3B9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A0C-FDE6-4693-A08E-816A06D1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8864-2D1B-4798-8D0C-424E9A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A890D-2560-49FE-A726-556FE5AA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475B-20CE-4FF6-8C63-D16FA43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4034-3FF2-4813-AACC-08D9FD34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284D9-F9AD-48B9-B9E7-A8F7024D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33405-534D-4D07-9EF2-5E7DF0D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D73-CAB9-4ADD-834A-5817EF8A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20BD-3515-4526-8425-45459A8E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993C-4610-4641-B801-47E7FE09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2D54B-7BB1-49A2-95FF-AE28CA1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9CE4-B58E-4EC1-9A4E-DA3728CE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6431-40C0-465A-8E1D-34E99F12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5F8-0D5A-4196-A2F3-A0E9CBD0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636B3-60AC-4D20-9021-F19B1528A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4402-AB3B-4B3E-8D5E-E24EB74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1DD8-DCB3-43F9-BBEB-B0B5DA72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E2CA3-FCE7-4156-A3A0-CEC3DDE4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0D64-82F2-48CC-893D-22FD06B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9C2BC-4EDC-4CD1-9EAF-714C462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6AA8-34D1-448B-A2B7-FE96D1EA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325B-008C-45C3-8772-A7244BA5B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7838-C5D9-4546-A024-CFB45F78C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354D-84B6-4940-93FD-B1D212D8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2411"/>
            <a:ext cx="12192000" cy="15209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Welcome to the Webinar Offered by: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National Microelectronics Security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Training (MEST) Center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0" descr="Image result for ohio state university">
            <a:extLst>
              <a:ext uri="{FF2B5EF4-FFF2-40B4-BE49-F238E27FC236}">
                <a16:creationId xmlns:a16="http://schemas.microsoft.com/office/drawing/2014/main" id="{A8C9F2C2-09BD-4CFD-BBFF-63178CB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46" y="3598813"/>
            <a:ext cx="1286903" cy="12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86DD2F-8AE6-4222-9D73-33AE926BD321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7B5A-225F-404E-8CEE-45ACD0DA379D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B44A-9E9E-4CA5-B679-B451FB3E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0" t="19886" r="18438" b="20397"/>
          <a:stretch/>
        </p:blipFill>
        <p:spPr>
          <a:xfrm>
            <a:off x="10754866" y="45815"/>
            <a:ext cx="1437134" cy="1354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40B3EC-E032-4ECF-865E-DF1E5B93DBA3}"/>
              </a:ext>
            </a:extLst>
          </p:cNvPr>
          <p:cNvSpPr/>
          <p:nvPr/>
        </p:nvSpPr>
        <p:spPr>
          <a:xfrm>
            <a:off x="2720184" y="5864086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Sponsors: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BD2DA-0B72-4A40-9F37-A27C234CE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976" y="5521512"/>
            <a:ext cx="1238900" cy="1232243"/>
          </a:xfrm>
          <a:prstGeom prst="rect">
            <a:avLst/>
          </a:prstGeom>
        </p:spPr>
      </p:pic>
      <p:pic>
        <p:nvPicPr>
          <p:cNvPr id="1026" name="Picture 2" descr="Nimbis Gets Air Force Task Orders for Microelectronics ...">
            <a:extLst>
              <a:ext uri="{FF2B5EF4-FFF2-40B4-BE49-F238E27FC236}">
                <a16:creationId xmlns:a16="http://schemas.microsoft.com/office/drawing/2014/main" id="{13D3D8EA-C646-4D36-A7FE-3C8F98279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39559" r="5508" b="40464"/>
          <a:stretch/>
        </p:blipFill>
        <p:spPr bwMode="auto">
          <a:xfrm>
            <a:off x="6553983" y="5784574"/>
            <a:ext cx="3222085" cy="7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droppedImage.png">
            <a:extLst>
              <a:ext uri="{FF2B5EF4-FFF2-40B4-BE49-F238E27FC236}">
                <a16:creationId xmlns:a16="http://schemas.microsoft.com/office/drawing/2014/main" id="{ACF0A984-6ACD-8048-AFEF-440F6111E5E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50645" y="3728145"/>
            <a:ext cx="1325839" cy="916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BAA34-6AF0-A14B-ADBF-5DD3BD6CA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570" y="3728145"/>
            <a:ext cx="1751767" cy="9165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E57389-49A3-EF4A-86AD-8035BD5D7404}"/>
              </a:ext>
            </a:extLst>
          </p:cNvPr>
          <p:cNvCxnSpPr>
            <a:cxnSpLocks/>
          </p:cNvCxnSpPr>
          <p:nvPr/>
        </p:nvCxnSpPr>
        <p:spPr>
          <a:xfrm>
            <a:off x="5239558" y="3728145"/>
            <a:ext cx="0" cy="916598"/>
          </a:xfrm>
          <a:prstGeom prst="line">
            <a:avLst/>
          </a:prstGeom>
          <a:noFill/>
          <a:ln w="381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9019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096-05B5-48E7-B284-D8BC0469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Case Study and Tutorial</a:t>
            </a:r>
          </a:p>
        </p:txBody>
      </p:sp>
    </p:spTree>
    <p:extLst>
      <p:ext uri="{BB962C8B-B14F-4D97-AF65-F5344CB8AC3E}">
        <p14:creationId xmlns:p14="http://schemas.microsoft.com/office/powerpoint/2010/main" val="34393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362" y="1560099"/>
            <a:ext cx="7709481" cy="15378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Introduction to Systems-on-Chip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sz="3100" dirty="0">
                <a:latin typeface="Bahnschrift Condensed" panose="020B0502040204020203" pitchFamily="34" charset="0"/>
              </a:rPr>
              <a:t>Multi-Processor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9770" y="3181022"/>
            <a:ext cx="4043928" cy="44708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Abigail Butka, </a:t>
            </a:r>
            <a:r>
              <a:rPr lang="en-US" dirty="0" err="1">
                <a:latin typeface="Bahnschrift Condensed" panose="020B0502040204020203" pitchFamily="34" charset="0"/>
              </a:rPr>
              <a:t>Kawser</a:t>
            </a:r>
            <a:r>
              <a:rPr lang="en-US" dirty="0">
                <a:latin typeface="Bahnschrift Condensed" panose="020B0502040204020203" pitchFamily="34" charset="0"/>
              </a:rPr>
              <a:t> Ahmed Muhammed,  Wade Fortney, Christophe Bobda</a:t>
            </a:r>
          </a:p>
        </p:txBody>
      </p:sp>
      <p:pic>
        <p:nvPicPr>
          <p:cNvPr id="10" name="Picture 10" descr="Image result for ohio state university">
            <a:extLst>
              <a:ext uri="{FF2B5EF4-FFF2-40B4-BE49-F238E27FC236}">
                <a16:creationId xmlns:a16="http://schemas.microsoft.com/office/drawing/2014/main" id="{A8C9F2C2-09BD-4CFD-BBFF-63178CB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24" y="3729775"/>
            <a:ext cx="712558" cy="6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42F0D-19BE-4528-92D6-A0DCD978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70" y="3726199"/>
            <a:ext cx="647509" cy="647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951FB-5D26-4EE4-B476-7817A8CA7A52}"/>
              </a:ext>
            </a:extLst>
          </p:cNvPr>
          <p:cNvSpPr/>
          <p:nvPr/>
        </p:nvSpPr>
        <p:spPr>
          <a:xfrm>
            <a:off x="6096000" y="3732959"/>
            <a:ext cx="45719" cy="640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141FF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6DD2F-8AE6-4222-9D73-33AE926BD321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7B5A-225F-404E-8CEE-45ACD0DA379D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B44A-9E9E-4CA5-B679-B451FB3E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System-on-Chip Refresher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Multi-Processor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Why Is It Important for Processors to Communicate?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How Do Multiple Processors Communicate With Each Other?</a:t>
            </a: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How Do Processors Communicate Using a Mailbox?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Case Study and Tutorial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80214A-5D94-8A6F-9132-14056396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66" y="1616884"/>
            <a:ext cx="4567998" cy="42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096-05B5-48E7-B284-D8BC0469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Multi-Processor Systems</a:t>
            </a:r>
          </a:p>
        </p:txBody>
      </p:sp>
    </p:spTree>
    <p:extLst>
      <p:ext uri="{BB962C8B-B14F-4D97-AF65-F5344CB8AC3E}">
        <p14:creationId xmlns:p14="http://schemas.microsoft.com/office/powerpoint/2010/main" val="22078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8" y="110042"/>
            <a:ext cx="8449401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Why Is It Important for Processors to Communicate?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Parallel 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Allows processors to perform multiple tasks simultaneously to boost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Processor specializations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Each processor can be specialized for a specific function, such as high-speed calculations, or high-performance calculations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Power efficiency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Distributing tasks allows for processors to operate at lower power and frequency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8" y="110042"/>
            <a:ext cx="8449401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How Do Multiple Processors Communicate With Each Other?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Two main options in an SoC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Indirect communication. Processors read and write data to IPs in the system.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With interrupts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When data is ready, the processor A, or an IP, interrupts processor B to let it know to read the data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latin typeface="Bahnschrift Condensed" panose="020B0502040204020203" pitchFamily="34" charset="0"/>
              </a:rPr>
              <a:t>Without interrupts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Processor A writes data to an IP, and Processor B waits for the IP’s ready signal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b="1" dirty="0">
                <a:latin typeface="Bahnschrift Condensed" panose="020B0502040204020203" pitchFamily="34" charset="0"/>
              </a:rPr>
              <a:t>Direct communication through a mailbox</a:t>
            </a:r>
          </a:p>
          <a:p>
            <a:pPr marL="1371600" lvl="2" indent="-457200" algn="l">
              <a:buFont typeface="+mj-lt"/>
              <a:buAutoNum type="arabicPeriod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6304E12-23F1-9AB6-42DF-7B0BAB612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" y="3447647"/>
            <a:ext cx="4056435" cy="28962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E41C0AD-C51A-74A1-2AD6-A53B3787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162" y="3246732"/>
            <a:ext cx="4380659" cy="3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8" y="110042"/>
            <a:ext cx="8449401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How Do Processors Communicate Using a Mailbox?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4" y="868466"/>
            <a:ext cx="6502538" cy="568105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AXI Mailbox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Allows communication between only two processors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Stores data in memory using a FIFO (First-In, First-Out)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For the </a:t>
            </a:r>
            <a:r>
              <a:rPr lang="en-US" dirty="0" err="1">
                <a:latin typeface="Bahnschrift Condensed" panose="020B0502040204020203" pitchFamily="34" charset="0"/>
              </a:rPr>
              <a:t>MicroBlaze</a:t>
            </a:r>
            <a:r>
              <a:rPr lang="en-US" dirty="0">
                <a:latin typeface="Bahnschrift Condensed" panose="020B0502040204020203" pitchFamily="34" charset="0"/>
              </a:rPr>
              <a:t> to send data to the ZYNQ processor…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</a:t>
            </a:r>
            <a:r>
              <a:rPr lang="en-US" dirty="0" err="1">
                <a:latin typeface="Bahnschrift Condensed" panose="020B0502040204020203" pitchFamily="34" charset="0"/>
              </a:rPr>
              <a:t>MicroBlaze</a:t>
            </a:r>
            <a:r>
              <a:rPr lang="en-US" dirty="0">
                <a:latin typeface="Bahnschrift Condensed" panose="020B0502040204020203" pitchFamily="34" charset="0"/>
              </a:rPr>
              <a:t> will write data to the Mailbox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Condensed" panose="020B0502040204020203" pitchFamily="34" charset="0"/>
              </a:rPr>
              <a:t>XMbox_WriteBlocking</a:t>
            </a:r>
            <a:r>
              <a:rPr lang="en-US" dirty="0">
                <a:latin typeface="Bahnschrift Condensed" panose="020B0502040204020203" pitchFamily="34" charset="0"/>
              </a:rPr>
              <a:t>(</a:t>
            </a:r>
            <a:r>
              <a:rPr lang="en-US" dirty="0" err="1">
                <a:latin typeface="Bahnschrift Condensed" panose="020B0502040204020203" pitchFamily="34" charset="0"/>
              </a:rPr>
              <a:t>Mailbox_Address</a:t>
            </a:r>
            <a:r>
              <a:rPr lang="en-US" dirty="0">
                <a:latin typeface="Bahnschrift Condensed" panose="020B0502040204020203" pitchFamily="34" charset="0"/>
              </a:rPr>
              <a:t>, data, </a:t>
            </a:r>
            <a:r>
              <a:rPr lang="en-US" dirty="0" err="1">
                <a:latin typeface="Bahnschrift Condensed" panose="020B0502040204020203" pitchFamily="34" charset="0"/>
              </a:rPr>
              <a:t>num_bytes</a:t>
            </a:r>
            <a:r>
              <a:rPr lang="en-US" dirty="0">
                <a:latin typeface="Bahnschrift Condensed" panose="020B0502040204020203" pitchFamily="34" charset="0"/>
              </a:rPr>
              <a:t>);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This command is blocked if the mailbox is full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writing processor will wait for the mailbox to have space before continuing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Mailbox receives this data and stores it in the FIFO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Meanwhile, the ZYNQ is waiting for data to enter the Mailbox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Condensed" panose="020B0502040204020203" pitchFamily="34" charset="0"/>
              </a:rPr>
              <a:t>XMbox_ReadBlocking</a:t>
            </a:r>
            <a:r>
              <a:rPr lang="en-US" dirty="0">
                <a:latin typeface="Bahnschrift Condensed" panose="020B0502040204020203" pitchFamily="34" charset="0"/>
              </a:rPr>
              <a:t>(</a:t>
            </a:r>
            <a:r>
              <a:rPr lang="en-US" dirty="0" err="1">
                <a:latin typeface="Bahnschrift Condensed" panose="020B0502040204020203" pitchFamily="34" charset="0"/>
              </a:rPr>
              <a:t>Mailbox_Address</a:t>
            </a:r>
            <a:r>
              <a:rPr lang="en-US" dirty="0">
                <a:latin typeface="Bahnschrift Condensed" panose="020B0502040204020203" pitchFamily="34" charset="0"/>
              </a:rPr>
              <a:t>, data, </a:t>
            </a:r>
            <a:r>
              <a:rPr lang="en-US" dirty="0" err="1">
                <a:latin typeface="Bahnschrift Condensed" panose="020B0502040204020203" pitchFamily="34" charset="0"/>
              </a:rPr>
              <a:t>num_bytes</a:t>
            </a:r>
            <a:r>
              <a:rPr lang="en-US" dirty="0">
                <a:latin typeface="Bahnschrift Condensed" panose="020B0502040204020203" pitchFamily="34" charset="0"/>
              </a:rPr>
              <a:t>);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Similarly, the reading processor will wait for the mailbox to have a message before continuing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When the </a:t>
            </a:r>
            <a:r>
              <a:rPr lang="en-US" dirty="0" err="1">
                <a:latin typeface="Bahnschrift Condensed" panose="020B0502040204020203" pitchFamily="34" charset="0"/>
              </a:rPr>
              <a:t>MicroBlaze</a:t>
            </a:r>
            <a:r>
              <a:rPr lang="en-US" dirty="0">
                <a:latin typeface="Bahnschrift Condensed" panose="020B0502040204020203" pitchFamily="34" charset="0"/>
              </a:rPr>
              <a:t> is done writing to the Mailbox, the Mailbox can respond to the ZYNQ’s data read request.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D14221C-8CB6-73DC-1FEA-DD9DF8B9D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02" y="2077938"/>
            <a:ext cx="4768309" cy="340452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05C4300-C885-C6E1-7C67-CE5B12833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409" y="1714824"/>
            <a:ext cx="1763152" cy="150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255E-AA68-189F-81D2-81581D7D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285B-156C-AB1B-94AE-71538228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8" y="110042"/>
            <a:ext cx="8449401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What Processors Can We Use in Systems-on-Chip?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A1266-FBE4-F2EB-9193-D1581CF86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4" y="868466"/>
            <a:ext cx="10419508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Hard processors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Many Systems-on-Chip and FPGAs come with “hard” processors built into the fabric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Xilinx Zynq - ARM Cortex-A9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Xilinx Zynq </a:t>
            </a:r>
            <a:r>
              <a:rPr lang="en-US" dirty="0" err="1">
                <a:latin typeface="Bahnschrift Condensed" panose="020B0502040204020203" pitchFamily="34" charset="0"/>
              </a:rPr>
              <a:t>Ultrascale</a:t>
            </a:r>
            <a:r>
              <a:rPr lang="en-US" dirty="0">
                <a:latin typeface="Bahnschrift Condensed" panose="020B0502040204020203" pitchFamily="34" charset="0"/>
              </a:rPr>
              <a:t>+ - ARM Cortex A53 and Cortex-R5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Intel Stratix 10 – ARM Cortex-A53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Soft processors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When SoCs and FPGAs do not have a hard processor, or require more processors, “soft-core” processors can be used.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These are microprocessors made up of code that will be implemented into the fabric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Xilinx </a:t>
            </a:r>
            <a:r>
              <a:rPr lang="en-US" dirty="0" err="1">
                <a:latin typeface="Bahnschrift Condensed" panose="020B0502040204020203" pitchFamily="34" charset="0"/>
              </a:rPr>
              <a:t>MicroBlaze</a:t>
            </a: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Intel </a:t>
            </a:r>
            <a:r>
              <a:rPr lang="en-US" dirty="0" err="1">
                <a:latin typeface="Bahnschrift Condensed" panose="020B0502040204020203" pitchFamily="34" charset="0"/>
              </a:rPr>
              <a:t>Nios</a:t>
            </a:r>
            <a:r>
              <a:rPr lang="en-US" dirty="0">
                <a:latin typeface="Bahnschrift Condensed" panose="020B0502040204020203" pitchFamily="34" charset="0"/>
              </a:rPr>
              <a:t> II and NIOS V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RISC-V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2CC5C-0B2C-A961-1F13-96AC3ED69335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3DF2FF-EAAE-7000-1C5E-5A62207F1B8D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E57AE8-C899-74A3-B05A-22201FB4CD98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7F56-1462-5A36-46B1-3C56500CE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572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Office Theme</vt:lpstr>
      <vt:lpstr>Welcome to the Webinar Offered by: National Microelectronics Security  Training (MEST) Center</vt:lpstr>
      <vt:lpstr>Introduction to Systems-on-Chip Multi-Processor Integration</vt:lpstr>
      <vt:lpstr>Agenda</vt:lpstr>
      <vt:lpstr>SoC- Architecture</vt:lpstr>
      <vt:lpstr>Multi-Processor Systems</vt:lpstr>
      <vt:lpstr>Why Is It Important for Processors to Communicate?</vt:lpstr>
      <vt:lpstr>How Do Multiple Processors Communicate With Each Other?</vt:lpstr>
      <vt:lpstr>How Do Processors Communicate Using a Mailbox?</vt:lpstr>
      <vt:lpstr>What Processors Can We Use in Systems-on-Chip?</vt:lpstr>
      <vt:lpstr>Case Study and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Moscrip,Amanda N</dc:creator>
  <cp:lastModifiedBy>Butka, Abigail N.</cp:lastModifiedBy>
  <cp:revision>94</cp:revision>
  <dcterms:created xsi:type="dcterms:W3CDTF">2020-02-24T16:38:28Z</dcterms:created>
  <dcterms:modified xsi:type="dcterms:W3CDTF">2025-01-21T03:42:13Z</dcterms:modified>
</cp:coreProperties>
</file>