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7" r:id="rId3"/>
    <p:sldId id="263" r:id="rId4"/>
    <p:sldId id="259" r:id="rId5"/>
    <p:sldId id="272" r:id="rId6"/>
    <p:sldId id="276" r:id="rId7"/>
    <p:sldId id="262" r:id="rId8"/>
    <p:sldId id="278" r:id="rId9"/>
    <p:sldId id="279" r:id="rId10"/>
    <p:sldId id="277" r:id="rId11"/>
    <p:sldId id="266" r:id="rId12"/>
    <p:sldId id="271" r:id="rId13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42" autoAdjust="0"/>
    <p:restoredTop sz="96719" autoAdjust="0"/>
  </p:normalViewPr>
  <p:slideViewPr>
    <p:cSldViewPr snapToGrid="0">
      <p:cViewPr>
        <p:scale>
          <a:sx n="150" d="100"/>
          <a:sy n="150" d="100"/>
        </p:scale>
        <p:origin x="1280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8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5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27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2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88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16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16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2.jpeg"/><Relationship Id="rId22" Type="http://schemas.microsoft.com/office/2007/relationships/hdphoto" Target="../media/hdphoto1.wdp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25" Type="http://schemas.openxmlformats.org/officeDocument/2006/relationships/image" Target="../media/image5.png"/><Relationship Id="rId26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artisticGlowEdges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200" dirty="0" smtClean="0"/>
              <a:t>Smart Taiwan - </a:t>
            </a:r>
            <a:r>
              <a:rPr lang="en-US" sz="6200" dirty="0" err="1" smtClean="0"/>
              <a:t>Rolmes</a:t>
            </a:r>
            <a:endParaRPr lang="en-US" sz="620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1202253" y="4777810"/>
            <a:ext cx="8825658" cy="861420"/>
          </a:xfrm>
        </p:spPr>
        <p:txBody>
          <a:bodyPr/>
          <a:lstStyle/>
          <a:p>
            <a:r>
              <a:rPr lang="en-US" dirty="0" smtClean="0"/>
              <a:t>Dec. 08, 2016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Requirements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requirements for the following resources:</a:t>
            </a:r>
            <a:endParaRPr lang="en-US" dirty="0"/>
          </a:p>
          <a:p>
            <a:pPr lvl="1"/>
            <a:r>
              <a:rPr lang="en-US" dirty="0" smtClean="0"/>
              <a:t>Personnel</a:t>
            </a:r>
          </a:p>
          <a:p>
            <a:pPr lvl="1"/>
            <a:r>
              <a:rPr lang="en-US" dirty="0" smtClean="0"/>
              <a:t>Technology</a:t>
            </a:r>
          </a:p>
          <a:p>
            <a:pPr lvl="1"/>
            <a:r>
              <a:rPr lang="en-US" dirty="0" smtClean="0"/>
              <a:t>Finances</a:t>
            </a:r>
          </a:p>
          <a:p>
            <a:pPr lvl="1"/>
            <a:r>
              <a:rPr lang="en-US" dirty="0" smtClean="0"/>
              <a:t>Distribution</a:t>
            </a:r>
          </a:p>
          <a:p>
            <a:pPr lvl="1"/>
            <a:r>
              <a:rPr lang="en-US" dirty="0" smtClean="0"/>
              <a:t>Promotion</a:t>
            </a:r>
          </a:p>
          <a:p>
            <a:pPr lvl="1"/>
            <a:r>
              <a:rPr lang="en-US" dirty="0" smtClean="0"/>
              <a:t>Products</a:t>
            </a:r>
          </a:p>
          <a:p>
            <a:pPr lvl="1"/>
            <a:r>
              <a:rPr lang="en-US" dirty="0" smtClean="0"/>
              <a:t>Services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supplementary materials and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Concept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 smtClean="0"/>
              <a:t>RolmesApp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professional-grade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iOS app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that </a:t>
            </a:r>
            <a:r>
              <a:rPr lang="en-US" altLang="zh-TW" sz="2400" dirty="0"/>
              <a:t>allows every law enforcement user to record, track, maintain, collaborate and report on all the data within a criminal investigation or a crime scene</a:t>
            </a:r>
            <a:r>
              <a:rPr lang="en-US" altLang="zh-TW" sz="2400" dirty="0" smtClean="0"/>
              <a:t>.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Target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U</a:t>
            </a:r>
            <a:r>
              <a:rPr lang="en-US" altLang="zh-TW" sz="2400" dirty="0" smtClean="0"/>
              <a:t>ser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law </a:t>
            </a:r>
            <a:r>
              <a:rPr lang="en-US" altLang="zh-TW" sz="2400" dirty="0" smtClean="0"/>
              <a:t>enforcement</a:t>
            </a: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1082"/>
          </a:xfrm>
        </p:spPr>
        <p:txBody>
          <a:bodyPr/>
          <a:lstStyle/>
          <a:p>
            <a:r>
              <a:rPr lang="en-US" smtClean="0"/>
              <a:t>Competition</a:t>
            </a:r>
            <a:endParaRPr lang="en-US"/>
          </a:p>
        </p:txBody>
      </p:sp>
      <p:pic>
        <p:nvPicPr>
          <p:cNvPr id="7" name="Picture 4" descr="C:\Users\rchang\Downloads\CrimePad\explore_cas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940" y="1416178"/>
            <a:ext cx="2712460" cy="2102013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5992811" y="1416179"/>
            <a:ext cx="5315529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Jointed Development</a:t>
            </a:r>
          </a:p>
          <a:p>
            <a:r>
              <a:rPr lang="en-US" altLang="zh-TW" sz="1200" dirty="0" smtClean="0"/>
              <a:t>Dr</a:t>
            </a:r>
            <a:r>
              <a:rPr lang="en-US" altLang="zh-TW" sz="1200" dirty="0"/>
              <a:t>. </a:t>
            </a:r>
            <a:r>
              <a:rPr lang="en-US" altLang="zh-TW" sz="1200" dirty="0" err="1"/>
              <a:t>Homeyer</a:t>
            </a:r>
            <a:r>
              <a:rPr lang="en-US" altLang="zh-TW" sz="1200" dirty="0"/>
              <a:t> (FBI Senior </a:t>
            </a:r>
            <a:r>
              <a:rPr lang="en-US" altLang="zh-TW" sz="1200" dirty="0" smtClean="0"/>
              <a:t>Executive)</a:t>
            </a:r>
          </a:p>
          <a:p>
            <a:r>
              <a:rPr lang="en-US" altLang="zh-TW" sz="1200" dirty="0" smtClean="0"/>
              <a:t>Jeff </a:t>
            </a:r>
            <a:r>
              <a:rPr lang="en-US" altLang="zh-TW" sz="1200" dirty="0" err="1"/>
              <a:t>Gurvis</a:t>
            </a:r>
            <a:r>
              <a:rPr lang="en-US" altLang="zh-TW" sz="1200" dirty="0"/>
              <a:t> (analyst) </a:t>
            </a:r>
            <a:endParaRPr lang="en-US" altLang="zh-TW" sz="1200" dirty="0" smtClean="0"/>
          </a:p>
          <a:p>
            <a:endParaRPr lang="en-US" altLang="zh-TW" sz="1200" dirty="0" smtClean="0"/>
          </a:p>
          <a:p>
            <a:r>
              <a:rPr lang="en-US" altLang="zh-TW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Company Location</a:t>
            </a:r>
          </a:p>
          <a:p>
            <a:r>
              <a:rPr lang="en-US" altLang="zh-TW" sz="1200" dirty="0"/>
              <a:t>Denver, </a:t>
            </a:r>
            <a:r>
              <a:rPr lang="en-US" altLang="zh-TW" sz="1200" dirty="0" smtClean="0"/>
              <a:t>US</a:t>
            </a:r>
          </a:p>
          <a:p>
            <a:endParaRPr lang="en-US" altLang="zh-TW" sz="1200" dirty="0"/>
          </a:p>
          <a:p>
            <a:r>
              <a:rPr lang="en-US" altLang="zh-TW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Being Used By </a:t>
            </a:r>
          </a:p>
          <a:p>
            <a:r>
              <a:rPr lang="en-US" altLang="zh-TW" sz="1200" dirty="0" smtClean="0"/>
              <a:t>&gt; Local </a:t>
            </a:r>
            <a:r>
              <a:rPr lang="en-US" altLang="zh-TW" sz="1200" dirty="0"/>
              <a:t>police departments in California, Virginia, and </a:t>
            </a:r>
            <a:r>
              <a:rPr lang="en-US" altLang="zh-TW" sz="1200" dirty="0" smtClean="0"/>
              <a:t>Tennessee</a:t>
            </a:r>
          </a:p>
          <a:p>
            <a:r>
              <a:rPr lang="en-US" altLang="zh-TW" sz="1200" dirty="0" smtClean="0"/>
              <a:t>&gt; State-wide </a:t>
            </a:r>
            <a:r>
              <a:rPr lang="en-US" altLang="zh-TW" sz="1200" dirty="0"/>
              <a:t>agency </a:t>
            </a:r>
            <a:r>
              <a:rPr lang="en-US" altLang="zh-TW" sz="1200" dirty="0" smtClean="0"/>
              <a:t>(does </a:t>
            </a:r>
            <a:r>
              <a:rPr lang="en-US" altLang="zh-TW" sz="1200" dirty="0"/>
              <a:t>not wish to be identified</a:t>
            </a:r>
            <a:r>
              <a:rPr lang="en-US" altLang="zh-TW" sz="1200" dirty="0" smtClean="0"/>
              <a:t>)</a:t>
            </a:r>
          </a:p>
          <a:p>
            <a:r>
              <a:rPr kumimoji="1" lang="en-US" altLang="zh-TW" sz="1200" dirty="0" smtClean="0"/>
              <a:t>&gt; 2014 </a:t>
            </a:r>
            <a:r>
              <a:rPr lang="en-US" altLang="zh-TW" sz="1200" dirty="0" smtClean="0"/>
              <a:t>Trial : Washington </a:t>
            </a:r>
            <a:r>
              <a:rPr lang="en-US" altLang="zh-TW" sz="1200" dirty="0"/>
              <a:t>D.C. Department of Forensic </a:t>
            </a:r>
            <a:r>
              <a:rPr lang="en-US" altLang="zh-TW" sz="1200" dirty="0" smtClean="0"/>
              <a:t>Science.</a:t>
            </a:r>
            <a:endParaRPr kumimoji="1" lang="zh-TW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3641722" y="1416179"/>
            <a:ext cx="2351089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Jointed Development</a:t>
            </a:r>
          </a:p>
          <a:p>
            <a:r>
              <a:rPr lang="en-US" altLang="zh-TW" sz="1100" b="1" dirty="0" smtClean="0"/>
              <a:t>Free Trial/ Price by functions</a:t>
            </a:r>
            <a:endParaRPr lang="en-US" altLang="zh-TW" sz="1100" b="1" dirty="0"/>
          </a:p>
          <a:p>
            <a:r>
              <a:rPr lang="en-US" altLang="zh-TW" sz="1100" dirty="0" smtClean="0"/>
              <a:t>Updated</a:t>
            </a:r>
            <a:r>
              <a:rPr lang="en-US" altLang="zh-TW" sz="1100" dirty="0"/>
              <a:t>: Sep 12, 2016</a:t>
            </a:r>
          </a:p>
          <a:p>
            <a:r>
              <a:rPr lang="en-US" altLang="zh-TW" sz="1100" dirty="0" smtClean="0"/>
              <a:t>Language</a:t>
            </a:r>
            <a:r>
              <a:rPr lang="en-US" altLang="zh-TW" sz="1100" dirty="0"/>
              <a:t>: </a:t>
            </a:r>
            <a:r>
              <a:rPr lang="en-US" altLang="zh-TW" sz="1100" dirty="0" smtClean="0"/>
              <a:t>English</a:t>
            </a:r>
          </a:p>
          <a:p>
            <a:endParaRPr lang="en-US" altLang="zh-TW" sz="1100" dirty="0"/>
          </a:p>
          <a:p>
            <a:r>
              <a:rPr lang="en-US" altLang="zh-TW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Production by</a:t>
            </a:r>
          </a:p>
          <a:p>
            <a:r>
              <a:rPr lang="en-US" altLang="zh-TW" sz="1050" dirty="0" err="1"/>
              <a:t>Visionations</a:t>
            </a:r>
            <a:r>
              <a:rPr lang="en-US" altLang="zh-TW" sz="1050" dirty="0"/>
              <a:t> </a:t>
            </a:r>
          </a:p>
        </p:txBody>
      </p:sp>
      <p:pic>
        <p:nvPicPr>
          <p:cNvPr id="10" name="Picture 4" descr="C:\Users\rchang\Downloads\CrimePad\explore_cas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940" y="4172078"/>
            <a:ext cx="2712460" cy="2102013"/>
          </a:xfrm>
          <a:prstGeom prst="rect">
            <a:avLst/>
          </a:prstGeom>
          <a:noFill/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98" y="4396143"/>
            <a:ext cx="2266476" cy="169985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3200931"/>
            <a:ext cx="2628900" cy="539929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 smtClean="0"/>
              <a:t>CrimePad</a:t>
            </a:r>
            <a:endParaRPr kumimoji="1"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0" y="5956778"/>
            <a:ext cx="2628900" cy="539929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Smart Scene</a:t>
            </a:r>
            <a:endParaRPr kumimoji="1"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3641722" y="4535575"/>
            <a:ext cx="2351089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Jointed Development</a:t>
            </a:r>
          </a:p>
          <a:p>
            <a:r>
              <a:rPr lang="en-US" altLang="zh-TW" sz="1100" b="1" dirty="0" smtClean="0"/>
              <a:t>Free Trial/ Price by functions</a:t>
            </a:r>
            <a:endParaRPr lang="en-US" altLang="zh-TW" sz="1100" b="1" dirty="0"/>
          </a:p>
          <a:p>
            <a:r>
              <a:rPr lang="en-US" altLang="zh-TW" sz="1100" dirty="0" smtClean="0"/>
              <a:t>Updated</a:t>
            </a:r>
            <a:r>
              <a:rPr lang="en-US" altLang="zh-TW" sz="1100" dirty="0"/>
              <a:t>: </a:t>
            </a:r>
            <a:r>
              <a:rPr lang="cs-CZ" altLang="zh-TW" sz="1100" dirty="0"/>
              <a:t>Dec 21, </a:t>
            </a:r>
            <a:r>
              <a:rPr lang="cs-CZ" altLang="zh-TW" sz="1100" dirty="0" smtClean="0"/>
              <a:t>2015</a:t>
            </a:r>
          </a:p>
          <a:p>
            <a:r>
              <a:rPr lang="en-US" altLang="zh-TW" sz="1100" dirty="0" smtClean="0"/>
              <a:t>Language</a:t>
            </a:r>
            <a:r>
              <a:rPr lang="en-US" altLang="zh-TW" sz="1100" dirty="0"/>
              <a:t>: </a:t>
            </a:r>
            <a:r>
              <a:rPr lang="en-US" altLang="zh-TW" sz="1100" dirty="0" smtClean="0"/>
              <a:t>English</a:t>
            </a:r>
          </a:p>
          <a:p>
            <a:endParaRPr lang="en-US" altLang="zh-TW" sz="1100" dirty="0"/>
          </a:p>
          <a:p>
            <a:r>
              <a:rPr lang="en-US" altLang="zh-TW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Production by</a:t>
            </a:r>
          </a:p>
          <a:p>
            <a:r>
              <a:rPr lang="en-US" altLang="zh-TW" sz="1050" dirty="0"/>
              <a:t>Prime Forensics </a:t>
            </a:r>
          </a:p>
        </p:txBody>
      </p:sp>
      <p:sp>
        <p:nvSpPr>
          <p:cNvPr id="15" name="矩形 14"/>
          <p:cNvSpPr/>
          <p:nvPr/>
        </p:nvSpPr>
        <p:spPr>
          <a:xfrm>
            <a:off x="5992811" y="4546800"/>
            <a:ext cx="531552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Jointed Development</a:t>
            </a:r>
          </a:p>
          <a:p>
            <a:r>
              <a:rPr lang="en-US" altLang="zh-TW" sz="1200" dirty="0"/>
              <a:t>Oklahoma Police </a:t>
            </a:r>
            <a:r>
              <a:rPr lang="en-US" altLang="zh-TW" sz="1200" dirty="0" smtClean="0"/>
              <a:t>officer</a:t>
            </a:r>
          </a:p>
          <a:p>
            <a:r>
              <a:rPr lang="en-US" altLang="zh-TW" sz="1200" dirty="0" smtClean="0"/>
              <a:t>Criminalist </a:t>
            </a:r>
            <a:r>
              <a:rPr lang="en-US" altLang="zh-TW" sz="1200" dirty="0"/>
              <a:t>Administrator</a:t>
            </a:r>
            <a:endParaRPr lang="en-US" altLang="zh-TW" sz="1200" dirty="0" smtClean="0"/>
          </a:p>
          <a:p>
            <a:endParaRPr lang="en-US" altLang="zh-TW" sz="140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1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Company </a:t>
            </a:r>
            <a:r>
              <a:rPr lang="en-US" altLang="zh-TW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Location</a:t>
            </a:r>
          </a:p>
          <a:p>
            <a:r>
              <a:rPr lang="en-US" altLang="zh-TW" sz="1200" dirty="0"/>
              <a:t>Oklahoma, </a:t>
            </a:r>
            <a:r>
              <a:rPr lang="en-US" altLang="zh-TW" sz="1200" dirty="0" smtClean="0"/>
              <a:t>US</a:t>
            </a:r>
          </a:p>
        </p:txBody>
      </p:sp>
      <p:cxnSp>
        <p:nvCxnSpPr>
          <p:cNvPr id="16" name="直線接點 15"/>
          <p:cNvCxnSpPr/>
          <p:nvPr/>
        </p:nvCxnSpPr>
        <p:spPr>
          <a:xfrm flipH="1">
            <a:off x="0" y="391160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7703" y="3058459"/>
            <a:ext cx="3615902" cy="741082"/>
          </a:xfrm>
        </p:spPr>
        <p:txBody>
          <a:bodyPr/>
          <a:lstStyle/>
          <a:p>
            <a:r>
              <a:rPr lang="en-US" smtClean="0"/>
              <a:t>Comparison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4419600" y="0"/>
            <a:ext cx="77723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874274"/>
              </p:ext>
            </p:extLst>
          </p:nvPr>
        </p:nvGraphicFramePr>
        <p:xfrm>
          <a:off x="4736328" y="816708"/>
          <a:ext cx="2757814" cy="5513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57814"/>
              </a:tblGrid>
              <a:tr h="229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Case Assignment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Checklist - Patrol officer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Checklist - Detective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Case Info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GPS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Crime Scene Investigation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Contact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Personnel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Evidence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Photo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Video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Hardware - Bar Code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Hardware - Sensor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Crime scene reference guides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Photo Annotating/Sketch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Speech to Text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Real-Time Sync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Bar Code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Report Generating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iOS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Android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Windows Phone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Web </a:t>
                      </a:r>
                      <a:r>
                        <a:rPr lang="en-US" sz="1400" u="none" strike="noStrike" dirty="0" smtClean="0">
                          <a:effectLst/>
                        </a:rPr>
                        <a:t>Browser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Price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845590"/>
              </p:ext>
            </p:extLst>
          </p:nvPr>
        </p:nvGraphicFramePr>
        <p:xfrm>
          <a:off x="7881600" y="816708"/>
          <a:ext cx="606808" cy="5614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6808"/>
              </a:tblGrid>
              <a:tr h="22973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05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</a:t>
                      </a:r>
                      <a:r>
                        <a:rPr lang="tr-TR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 </a:t>
                      </a:r>
                      <a:r>
                        <a:rPr lang="tr-TR" sz="105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</a:t>
                      </a:r>
                      <a:endParaRPr lang="tr-TR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7508783" y="447376"/>
            <a:ext cx="120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smtClean="0">
                <a:solidFill>
                  <a:srgbClr val="2D9BD5"/>
                </a:solidFill>
                <a:latin typeface="Avenir Book" charset="0"/>
                <a:ea typeface="Avenir Book" charset="0"/>
                <a:cs typeface="Avenir Book" charset="0"/>
              </a:rPr>
              <a:t>Crimepad</a:t>
            </a:r>
            <a:endParaRPr lang="en-US" altLang="zh-TW" b="1" dirty="0">
              <a:solidFill>
                <a:srgbClr val="2D9BD5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38536" y="170377"/>
            <a:ext cx="8082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smtClean="0">
                <a:solidFill>
                  <a:srgbClr val="2D9BD5"/>
                </a:solidFill>
                <a:latin typeface="Avenir Book" charset="0"/>
                <a:ea typeface="Avenir Book" charset="0"/>
                <a:cs typeface="Avenir Book" charset="0"/>
              </a:rPr>
              <a:t>Smart</a:t>
            </a:r>
            <a:endParaRPr lang="en-US" altLang="zh-TW" b="1" dirty="0">
              <a:solidFill>
                <a:srgbClr val="2D9BD5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altLang="zh-TW" b="1" dirty="0" smtClean="0">
                <a:solidFill>
                  <a:srgbClr val="2D9BD5"/>
                </a:solidFill>
                <a:latin typeface="Avenir Book" charset="0"/>
                <a:ea typeface="Avenir Book" charset="0"/>
                <a:cs typeface="Avenir Book" charset="0"/>
              </a:rPr>
              <a:t>Scene</a:t>
            </a:r>
            <a:endParaRPr lang="en-US" altLang="zh-TW" b="1" dirty="0">
              <a:solidFill>
                <a:srgbClr val="2D9BD5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361130"/>
              </p:ext>
            </p:extLst>
          </p:nvPr>
        </p:nvGraphicFramePr>
        <p:xfrm>
          <a:off x="9837563" y="816708"/>
          <a:ext cx="597943" cy="5513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7943"/>
              </a:tblGrid>
              <a:tr h="22973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TW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TW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TW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TW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altLang="zh-TW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TW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TW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TW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TW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TW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TW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TW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TW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TW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TW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TW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TW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TW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TW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altLang="zh-TW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altLang="zh-TW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TW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TW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altLang="zh-TW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9653453" y="447376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 smtClean="0">
                <a:solidFill>
                  <a:srgbClr val="2D9BD5"/>
                </a:solidFill>
                <a:latin typeface="Avenir Book" charset="0"/>
                <a:ea typeface="Avenir Book" charset="0"/>
                <a:cs typeface="Avenir Book" charset="0"/>
              </a:rPr>
              <a:t>Rolmes</a:t>
            </a:r>
            <a:endParaRPr lang="en-US" altLang="zh-TW" b="1" dirty="0">
              <a:solidFill>
                <a:srgbClr val="2D9BD5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512556"/>
              </p:ext>
            </p:extLst>
          </p:nvPr>
        </p:nvGraphicFramePr>
        <p:xfrm>
          <a:off x="8861225" y="816708"/>
          <a:ext cx="606808" cy="5513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6808"/>
              </a:tblGrid>
              <a:tr h="22973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TW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TW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TW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TW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TW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TW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TW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ctr" fontAlgn="ctr"/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ctr" fontAlgn="ctr"/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ctr" fontAlgn="ctr"/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ctr" fontAlgn="ctr"/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ctr" fontAlgn="ctr"/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ctr" fontAlgn="ctr"/>
                      <a:endParaRPr lang="tr-TR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ctr" fontAlgn="ctr"/>
                      <a:endParaRPr lang="tr-TR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ctr" fontAlgn="ctr"/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TW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TW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ctr" fontAlgn="ctr"/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ctr" fontAlgn="ctr"/>
                      <a:endParaRPr lang="tr-TR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ctr" fontAlgn="ctr"/>
                      <a:endParaRPr lang="tr-TR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49.99</a:t>
                      </a:r>
                      <a:endParaRPr lang="tr-TR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686691"/>
              </p:ext>
            </p:extLst>
          </p:nvPr>
        </p:nvGraphicFramePr>
        <p:xfrm>
          <a:off x="10768255" y="816708"/>
          <a:ext cx="597943" cy="5513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7943"/>
              </a:tblGrid>
              <a:tr h="22973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altLang="zh-TW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tr-TR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TW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TW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TW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TW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TW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TW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TW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altLang="zh-TW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altLang="zh-TW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TW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altLang="zh-TW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TW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TW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altLang="zh-TW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TW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TW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TW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altLang="zh-TW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altLang="zh-TW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2973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altLang="zh-TW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24" marR="10224" marT="102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10584145" y="447376"/>
            <a:ext cx="1438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 smtClean="0">
                <a:solidFill>
                  <a:srgbClr val="2D9BD5"/>
                </a:solidFill>
                <a:latin typeface="Avenir Book" charset="0"/>
                <a:ea typeface="Avenir Book" charset="0"/>
                <a:cs typeface="Avenir Book" charset="0"/>
              </a:rPr>
              <a:t>Rolmes</a:t>
            </a:r>
            <a:r>
              <a:rPr lang="en-US" altLang="zh-TW" b="1" dirty="0" smtClean="0">
                <a:solidFill>
                  <a:srgbClr val="2D9BD5"/>
                </a:solidFill>
                <a:latin typeface="Avenir Book" charset="0"/>
                <a:ea typeface="Avenir Book" charset="0"/>
                <a:cs typeface="Avenir Book" charset="0"/>
              </a:rPr>
              <a:t>-APP</a:t>
            </a:r>
            <a:endParaRPr lang="en-US" altLang="zh-TW" b="1" dirty="0">
              <a:solidFill>
                <a:srgbClr val="2D9BD5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4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Structure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3395889" y="2538731"/>
            <a:ext cx="1982805" cy="712269"/>
          </a:xfrm>
          <a:prstGeom prst="rect">
            <a:avLst/>
          </a:prstGeom>
          <a:solidFill>
            <a:srgbClr val="20B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Rolmes</a:t>
            </a:r>
            <a:r>
              <a:rPr kumimoji="1" lang="en-US" altLang="zh-TW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Web</a:t>
            </a:r>
            <a:endParaRPr kumimoji="1" lang="zh-TW" altLang="en-US" sz="16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47846" y="2538731"/>
            <a:ext cx="1982805" cy="712269"/>
          </a:xfrm>
          <a:prstGeom prst="rect">
            <a:avLst/>
          </a:prstGeom>
          <a:solidFill>
            <a:srgbClr val="02A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Rolmes</a:t>
            </a:r>
            <a:r>
              <a:rPr kumimoji="1" lang="en-US" altLang="zh-TW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APP</a:t>
            </a:r>
            <a:endParaRPr kumimoji="1" lang="zh-TW" altLang="en-US" sz="16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95889" y="3998522"/>
            <a:ext cx="1982805" cy="712269"/>
          </a:xfrm>
          <a:prstGeom prst="rect">
            <a:avLst/>
          </a:prstGeom>
          <a:solidFill>
            <a:srgbClr val="6D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Customer System</a:t>
            </a:r>
            <a:endParaRPr kumimoji="1" lang="zh-TW" altLang="en-US" sz="16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5378694" y="2842806"/>
            <a:ext cx="1069153" cy="369332"/>
            <a:chOff x="5480525" y="3371990"/>
            <a:chExt cx="1069153" cy="369332"/>
          </a:xfrm>
        </p:grpSpPr>
        <p:cxnSp>
          <p:nvCxnSpPr>
            <p:cNvPr id="18" name="直線箭頭接點 17"/>
            <p:cNvCxnSpPr/>
            <p:nvPr/>
          </p:nvCxnSpPr>
          <p:spPr>
            <a:xfrm flipH="1">
              <a:off x="5480525" y="3420407"/>
              <a:ext cx="1069153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5718064" y="3371990"/>
              <a:ext cx="5940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</a:rPr>
                <a:t>sync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3245427" y="2368434"/>
            <a:ext cx="5403273" cy="107166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4375907" y="3251000"/>
            <a:ext cx="1242811" cy="747522"/>
            <a:chOff x="4477738" y="3670100"/>
            <a:chExt cx="1242811" cy="747522"/>
          </a:xfrm>
        </p:grpSpPr>
        <p:cxnSp>
          <p:nvCxnSpPr>
            <p:cNvPr id="12" name="直線箭頭接點 11"/>
            <p:cNvCxnSpPr>
              <a:stCxn id="15" idx="0"/>
            </p:cNvCxnSpPr>
            <p:nvPr/>
          </p:nvCxnSpPr>
          <p:spPr>
            <a:xfrm flipH="1" flipV="1">
              <a:off x="4477738" y="3670100"/>
              <a:ext cx="11385" cy="747522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4489122" y="3859195"/>
              <a:ext cx="12314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</a:rPr>
                <a:t>Get data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8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6418534" y="3692558"/>
            <a:ext cx="3074634" cy="1678929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100" dirty="0"/>
          </a:p>
        </p:txBody>
      </p:sp>
      <p:sp>
        <p:nvSpPr>
          <p:cNvPr id="43" name="矩形 42"/>
          <p:cNvSpPr/>
          <p:nvPr/>
        </p:nvSpPr>
        <p:spPr>
          <a:xfrm>
            <a:off x="961422" y="3692558"/>
            <a:ext cx="3950100" cy="1678929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100" dirty="0"/>
          </a:p>
        </p:txBody>
      </p:sp>
      <p:sp>
        <p:nvSpPr>
          <p:cNvPr id="6" name="Rectangle 1"/>
          <p:cNvSpPr>
            <a:spLocks noGrp="1"/>
          </p:cNvSpPr>
          <p:nvPr>
            <p:ph type="title"/>
          </p:nvPr>
        </p:nvSpPr>
        <p:spPr>
          <a:xfrm>
            <a:off x="646111" y="247767"/>
            <a:ext cx="9404723" cy="756579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961421" y="5371487"/>
            <a:ext cx="1105277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961421" y="3462173"/>
            <a:ext cx="1105277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0" y="327750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Rolmes</a:t>
            </a:r>
            <a:endParaRPr kumimoji="1"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74727" y="520968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APP</a:t>
            </a:r>
            <a:endParaRPr kumimoji="1"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434888" y="5541656"/>
            <a:ext cx="1386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 smtClean="0"/>
              <a:t>Jan. 2017</a:t>
            </a:r>
          </a:p>
          <a:p>
            <a:pPr algn="ctr"/>
            <a:r>
              <a:rPr kumimoji="1" lang="en-US" altLang="zh-TW" sz="1200" b="1" dirty="0" smtClean="0"/>
              <a:t>Website Demo</a:t>
            </a:r>
          </a:p>
          <a:p>
            <a:pPr algn="ctr"/>
            <a:r>
              <a:rPr kumimoji="1" lang="en-US" altLang="zh-TW" sz="1200" b="1" dirty="0"/>
              <a:t>Mobile resource</a:t>
            </a:r>
          </a:p>
          <a:p>
            <a:pPr algn="ctr"/>
            <a:r>
              <a:rPr kumimoji="1" lang="en-US" altLang="zh-TW" sz="1200" b="1" dirty="0" smtClean="0"/>
              <a:t>in</a:t>
            </a:r>
            <a:r>
              <a:rPr kumimoji="1" lang="en-US" altLang="zh-TW" sz="1200" b="1" dirty="0" smtClean="0"/>
              <a:t>volve</a:t>
            </a:r>
            <a:endParaRPr kumimoji="1" lang="en-US" altLang="zh-TW" sz="1200" dirty="0"/>
          </a:p>
        </p:txBody>
      </p:sp>
      <p:sp>
        <p:nvSpPr>
          <p:cNvPr id="12" name="矩形 11"/>
          <p:cNvSpPr/>
          <p:nvPr/>
        </p:nvSpPr>
        <p:spPr>
          <a:xfrm>
            <a:off x="961421" y="4871693"/>
            <a:ext cx="1166923" cy="25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Web / Engine</a:t>
            </a:r>
            <a:endParaRPr kumimoji="1" lang="zh-TW" altLang="en-US" sz="1100" dirty="0"/>
          </a:p>
        </p:txBody>
      </p:sp>
      <p:sp>
        <p:nvSpPr>
          <p:cNvPr id="13" name="矩形 12"/>
          <p:cNvSpPr/>
          <p:nvPr/>
        </p:nvSpPr>
        <p:spPr>
          <a:xfrm>
            <a:off x="961421" y="3023893"/>
            <a:ext cx="2592683" cy="25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 smtClean="0"/>
              <a:t>Web / Engine</a:t>
            </a:r>
            <a:endParaRPr kumimoji="1" lang="zh-TW" altLang="en-US" sz="11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093798" y="5617856"/>
            <a:ext cx="15824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 smtClean="0"/>
              <a:t>April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2017</a:t>
            </a:r>
          </a:p>
          <a:p>
            <a:pPr algn="ctr"/>
            <a:r>
              <a:rPr kumimoji="1" lang="en-US" altLang="zh-TW" sz="1200" b="1" dirty="0" smtClean="0"/>
              <a:t>Dubai Conference</a:t>
            </a:r>
          </a:p>
          <a:p>
            <a:pPr algn="ctr"/>
            <a:r>
              <a:rPr kumimoji="1" lang="en-US" altLang="zh-TW" sz="1200" b="1" dirty="0" smtClean="0"/>
              <a:t>Dr. Lee meeting</a:t>
            </a:r>
            <a:endParaRPr kumimoji="1" lang="zh-TW" altLang="en-US" sz="12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312310" y="1249090"/>
            <a:ext cx="13484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July 2017</a:t>
            </a:r>
          </a:p>
          <a:p>
            <a:pPr algn="ctr"/>
            <a:r>
              <a:rPr kumimoji="1" lang="en-US" altLang="zh-TW" sz="1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Product release</a:t>
            </a:r>
          </a:p>
          <a:p>
            <a:pPr algn="ctr"/>
            <a:r>
              <a:rPr kumimoji="1" lang="en-US" altLang="zh-TW" sz="1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New Jersey</a:t>
            </a:r>
            <a:endParaRPr kumimoji="1" lang="zh-TW" altLang="en-US" sz="12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61421" y="2741534"/>
            <a:ext cx="5457113" cy="25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 smtClean="0"/>
              <a:t>1</a:t>
            </a:r>
            <a:r>
              <a:rPr kumimoji="1" lang="en-US" altLang="zh-TW" sz="1100" baseline="30000" dirty="0" smtClean="0"/>
              <a:t>st</a:t>
            </a:r>
            <a:r>
              <a:rPr kumimoji="1" lang="en-US" altLang="zh-TW" sz="1100" dirty="0" smtClean="0"/>
              <a:t> Version </a:t>
            </a:r>
            <a:r>
              <a:rPr kumimoji="1" lang="en-US" altLang="zh-TW" sz="1100" dirty="0" err="1" smtClean="0"/>
              <a:t>Rolmes</a:t>
            </a:r>
            <a:endParaRPr kumimoji="1" lang="zh-TW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4913326" y="4341728"/>
            <a:ext cx="1505208" cy="25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 smtClean="0"/>
              <a:t>2</a:t>
            </a:r>
            <a:r>
              <a:rPr kumimoji="1" lang="en-US" altLang="zh-TW" sz="1100" baseline="30000" dirty="0" smtClean="0"/>
              <a:t>ed</a:t>
            </a:r>
            <a:r>
              <a:rPr kumimoji="1" lang="en-US" altLang="zh-TW" sz="1100" dirty="0" smtClean="0"/>
              <a:t> Version APP</a:t>
            </a:r>
            <a:endParaRPr kumimoji="1" lang="zh-TW" altLang="en-US" sz="11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521875" y="5617856"/>
            <a:ext cx="1842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Aug. 2017</a:t>
            </a:r>
          </a:p>
          <a:p>
            <a:pPr algn="ctr"/>
            <a:r>
              <a:rPr kumimoji="1" lang="en-US" altLang="zh-TW" sz="1200" b="1" dirty="0" smtClean="0"/>
              <a:t>IAI Conference U.S.A</a:t>
            </a:r>
          </a:p>
          <a:p>
            <a:pPr algn="ctr"/>
            <a:r>
              <a:rPr kumimoji="1" lang="en-US" altLang="zh-TW" sz="1200" b="1" dirty="0"/>
              <a:t>Pay </a:t>
            </a:r>
            <a:r>
              <a:rPr kumimoji="1" lang="en-US" altLang="zh-TW" sz="1200" b="1" dirty="0" smtClean="0"/>
              <a:t>customer</a:t>
            </a:r>
            <a:endParaRPr kumimoji="1" lang="en-US" altLang="zh-TW" sz="12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760689" y="5617856"/>
            <a:ext cx="13051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 smtClean="0"/>
              <a:t>June 2017</a:t>
            </a:r>
          </a:p>
          <a:p>
            <a:pPr algn="ctr"/>
            <a:r>
              <a:rPr kumimoji="1" lang="en-US" altLang="zh-TW" sz="1200" b="1" dirty="0" smtClean="0"/>
              <a:t>User Testing</a:t>
            </a:r>
            <a:endParaRPr kumimoji="1" lang="zh-TW" altLang="en-US" sz="1200" b="1" dirty="0"/>
          </a:p>
        </p:txBody>
      </p:sp>
      <p:sp>
        <p:nvSpPr>
          <p:cNvPr id="21" name="矩形 20"/>
          <p:cNvSpPr/>
          <p:nvPr/>
        </p:nvSpPr>
        <p:spPr>
          <a:xfrm>
            <a:off x="6418534" y="2489535"/>
            <a:ext cx="1530728" cy="25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2</a:t>
            </a:r>
            <a:r>
              <a:rPr kumimoji="1" lang="en-US" altLang="zh-TW" sz="1100" baseline="30000" dirty="0"/>
              <a:t>ed </a:t>
            </a:r>
            <a:r>
              <a:rPr kumimoji="1" lang="en-US" altLang="zh-TW" sz="1100" dirty="0" smtClean="0"/>
              <a:t>Version </a:t>
            </a:r>
            <a:r>
              <a:rPr kumimoji="1" lang="en-US" altLang="zh-TW" sz="1100" dirty="0" err="1" smtClean="0"/>
              <a:t>Rolmes</a:t>
            </a:r>
            <a:endParaRPr kumimoji="1" lang="zh-TW" altLang="en-US" sz="1100" dirty="0"/>
          </a:p>
        </p:txBody>
      </p:sp>
      <p:sp>
        <p:nvSpPr>
          <p:cNvPr id="22" name="矩形 21"/>
          <p:cNvSpPr/>
          <p:nvPr/>
        </p:nvSpPr>
        <p:spPr>
          <a:xfrm>
            <a:off x="6418534" y="4096168"/>
            <a:ext cx="3074635" cy="25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 smtClean="0"/>
              <a:t>3</a:t>
            </a:r>
            <a:r>
              <a:rPr kumimoji="1" lang="en-US" altLang="zh-TW" sz="1100" baseline="30000" dirty="0" smtClean="0"/>
              <a:t>td</a:t>
            </a:r>
            <a:r>
              <a:rPr kumimoji="1" lang="en-US" altLang="zh-TW" sz="1100" dirty="0" smtClean="0"/>
              <a:t> Version APP</a:t>
            </a:r>
            <a:endParaRPr kumimoji="1"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902891" y="1121964"/>
            <a:ext cx="12458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Feb. 2017</a:t>
            </a:r>
          </a:p>
          <a:p>
            <a:pPr algn="ctr"/>
            <a:r>
              <a:rPr kumimoji="1" lang="en-US" altLang="zh-TW" sz="1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Beijing team</a:t>
            </a:r>
          </a:p>
          <a:p>
            <a:pPr algn="ctr"/>
            <a:r>
              <a:rPr kumimoji="1" lang="en-US" altLang="zh-TW" sz="1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</a:t>
            </a:r>
            <a:r>
              <a:rPr kumimoji="1" lang="en-US" altLang="zh-TW" sz="1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volve</a:t>
            </a:r>
            <a:endParaRPr kumimoji="1" lang="zh-TW" altLang="en-US" sz="12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5" name="直線接點 24"/>
          <p:cNvCxnSpPr/>
          <p:nvPr/>
        </p:nvCxnSpPr>
        <p:spPr>
          <a:xfrm>
            <a:off x="3554104" y="1955800"/>
            <a:ext cx="0" cy="1320093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920530" y="2185485"/>
            <a:ext cx="3599038" cy="25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smtClean="0"/>
              <a:t>3</a:t>
            </a:r>
            <a:r>
              <a:rPr kumimoji="1" lang="en-US" altLang="zh-TW" sz="1100" baseline="30000" smtClean="0"/>
              <a:t>rd </a:t>
            </a:r>
            <a:r>
              <a:rPr kumimoji="1" lang="en-US" altLang="zh-TW" sz="1100" dirty="0" smtClean="0"/>
              <a:t>Version </a:t>
            </a:r>
            <a:r>
              <a:rPr kumimoji="1" lang="en-US" altLang="zh-TW" sz="1100" dirty="0" err="1" smtClean="0"/>
              <a:t>Rolmes</a:t>
            </a:r>
            <a:endParaRPr kumimoji="1" lang="zh-TW" altLang="en-US" sz="1100" dirty="0"/>
          </a:p>
        </p:txBody>
      </p:sp>
      <p:cxnSp>
        <p:nvCxnSpPr>
          <p:cNvPr id="28" name="直線接點 27"/>
          <p:cNvCxnSpPr/>
          <p:nvPr/>
        </p:nvCxnSpPr>
        <p:spPr>
          <a:xfrm>
            <a:off x="2128344" y="1955800"/>
            <a:ext cx="3" cy="3662056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endCxn id="14" idx="0"/>
          </p:cNvCxnSpPr>
          <p:nvPr/>
        </p:nvCxnSpPr>
        <p:spPr>
          <a:xfrm flipH="1">
            <a:off x="4885040" y="4593728"/>
            <a:ext cx="28283" cy="1024128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endCxn id="20" idx="0"/>
          </p:cNvCxnSpPr>
          <p:nvPr/>
        </p:nvCxnSpPr>
        <p:spPr>
          <a:xfrm>
            <a:off x="6411694" y="1955800"/>
            <a:ext cx="1577" cy="3662056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7918724" y="1955800"/>
            <a:ext cx="0" cy="785734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128344" y="4593728"/>
            <a:ext cx="2784979" cy="25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 smtClean="0"/>
              <a:t>1</a:t>
            </a:r>
            <a:r>
              <a:rPr kumimoji="1" lang="en-US" altLang="zh-TW" sz="1100" baseline="30000" dirty="0" smtClean="0"/>
              <a:t>st</a:t>
            </a:r>
            <a:r>
              <a:rPr kumimoji="1" lang="en-US" altLang="zh-TW" sz="1100" dirty="0" smtClean="0"/>
              <a:t> Version APP</a:t>
            </a:r>
            <a:endParaRPr kumimoji="1" lang="zh-TW" altLang="en-US" sz="11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760689" y="1299490"/>
            <a:ext cx="13051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June 2017</a:t>
            </a:r>
          </a:p>
          <a:p>
            <a:pPr algn="ctr"/>
            <a:r>
              <a:rPr kumimoji="1" lang="en-US" altLang="zh-TW" sz="1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Business </a:t>
            </a:r>
            <a:r>
              <a:rPr kumimoji="1" lang="en-US" altLang="zh-TW" sz="1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trip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1426873" y="1299721"/>
            <a:ext cx="14029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Jan. 2017</a:t>
            </a:r>
          </a:p>
          <a:p>
            <a:pPr algn="ctr"/>
            <a:r>
              <a:rPr kumimoji="1" lang="en-US" altLang="zh-TW" sz="1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Neil Business trip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10864650" y="1299490"/>
            <a:ext cx="13484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Dec. 2017</a:t>
            </a:r>
          </a:p>
          <a:p>
            <a:pPr algn="ctr"/>
            <a:r>
              <a:rPr kumimoji="1" lang="en-US" altLang="zh-TW" sz="1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Product release</a:t>
            </a:r>
            <a:endParaRPr kumimoji="1" lang="en-US" altLang="zh-TW" sz="12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7" name="直線接點 56"/>
          <p:cNvCxnSpPr/>
          <p:nvPr/>
        </p:nvCxnSpPr>
        <p:spPr>
          <a:xfrm>
            <a:off x="9487492" y="3692558"/>
            <a:ext cx="0" cy="1925298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11513492" y="1955800"/>
            <a:ext cx="0" cy="785734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4582"/>
          </a:xfrm>
        </p:spPr>
        <p:txBody>
          <a:bodyPr/>
          <a:lstStyle/>
          <a:p>
            <a:r>
              <a:rPr lang="en-US" dirty="0" smtClean="0"/>
              <a:t>Pricing strategy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671512" y="1595718"/>
            <a:ext cx="10631488" cy="4195481"/>
          </a:xfrm>
        </p:spPr>
        <p:txBody>
          <a:bodyPr>
            <a:normAutofit/>
          </a:bodyPr>
          <a:lstStyle/>
          <a:p>
            <a:r>
              <a:rPr lang="en-US" b="1" dirty="0"/>
              <a:t>10</a:t>
            </a:r>
            <a:r>
              <a:rPr lang="en-US" dirty="0" smtClean="0"/>
              <a:t> cases trail for free(include deleted items)</a:t>
            </a:r>
          </a:p>
          <a:p>
            <a:r>
              <a:rPr lang="en-US" altLang="zh-TW" b="1" dirty="0" smtClean="0"/>
              <a:t>1</a:t>
            </a:r>
            <a:r>
              <a:rPr lang="en-US" altLang="zh-TW" dirty="0" smtClean="0"/>
              <a:t> case </a:t>
            </a:r>
            <a:r>
              <a:rPr lang="en-US" altLang="zh-TW" dirty="0"/>
              <a:t>trail for </a:t>
            </a:r>
            <a:r>
              <a:rPr lang="en-US" altLang="zh-TW" dirty="0" smtClean="0"/>
              <a:t>free</a:t>
            </a:r>
            <a:endParaRPr lang="en-US" dirty="0" smtClean="0"/>
          </a:p>
          <a:p>
            <a:r>
              <a:rPr lang="en-US" dirty="0" smtClean="0"/>
              <a:t>Free trail for a month</a:t>
            </a:r>
          </a:p>
          <a:p>
            <a:endParaRPr lang="en-US" dirty="0" smtClean="0"/>
          </a:p>
          <a:p>
            <a:r>
              <a:rPr lang="en-US" b="1" dirty="0" smtClean="0"/>
              <a:t>$ 9.99 </a:t>
            </a:r>
            <a:r>
              <a:rPr lang="en-US" dirty="0" smtClean="0"/>
              <a:t>/ month - </a:t>
            </a:r>
            <a:r>
              <a:rPr lang="en-US" dirty="0" smtClean="0"/>
              <a:t>1 user for standard version (storage limited)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altLang="zh-TW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3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103312" y="1493950"/>
            <a:ext cx="8946541" cy="475445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Mobile Hardware Restriction</a:t>
            </a:r>
          </a:p>
          <a:p>
            <a:pPr lvl="1">
              <a:buFontTx/>
              <a:buChar char="-"/>
            </a:pPr>
            <a:r>
              <a:rPr lang="en-US" dirty="0"/>
              <a:t>D</a:t>
            </a:r>
            <a:r>
              <a:rPr lang="en-US" dirty="0" smtClean="0"/>
              <a:t>isc is too small to store large amount of crime scene images</a:t>
            </a:r>
          </a:p>
          <a:p>
            <a:pPr lvl="1">
              <a:buFontTx/>
              <a:buChar char="-"/>
            </a:pPr>
            <a:r>
              <a:rPr lang="en-US" altLang="zh-TW" dirty="0" smtClean="0"/>
              <a:t>Hard </a:t>
            </a:r>
            <a:r>
              <a:rPr lang="en-US" altLang="zh-TW" dirty="0"/>
              <a:t>to integrate </a:t>
            </a:r>
            <a:r>
              <a:rPr lang="en-US" altLang="zh-TW" dirty="0" smtClean="0"/>
              <a:t>with camera or other devices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altLang="zh-TW" b="1" dirty="0" smtClean="0"/>
              <a:t>Domain Knowledge</a:t>
            </a:r>
          </a:p>
          <a:p>
            <a:pPr lvl="1">
              <a:buFontTx/>
              <a:buChar char="-"/>
            </a:pPr>
            <a:r>
              <a:rPr lang="en-US" altLang="zh-TW" dirty="0"/>
              <a:t>Follow FBI procedures might be unsuitable for all areas</a:t>
            </a:r>
          </a:p>
          <a:p>
            <a:endParaRPr lang="en-US" dirty="0"/>
          </a:p>
          <a:p>
            <a:r>
              <a:rPr lang="en-US" b="1" dirty="0" smtClean="0"/>
              <a:t>Information Security</a:t>
            </a:r>
          </a:p>
          <a:p>
            <a:pPr lvl="1">
              <a:buFontTx/>
              <a:buChar char="-"/>
            </a:pPr>
            <a:r>
              <a:rPr lang="en-US" altLang="zh-TW" dirty="0" smtClean="0"/>
              <a:t>D</a:t>
            </a:r>
            <a:r>
              <a:rPr lang="en-US" dirty="0" smtClean="0"/>
              <a:t>ata could be accessed through public cloud</a:t>
            </a:r>
            <a:endParaRPr lang="en-US" dirty="0"/>
          </a:p>
          <a:p>
            <a:pPr lvl="1">
              <a:buFontTx/>
              <a:buChar char="-"/>
            </a:pPr>
            <a:endParaRPr lang="en-US" dirty="0" smtClean="0"/>
          </a:p>
          <a:p>
            <a:pPr marL="342900" lvl="1" indent="-342900"/>
            <a:r>
              <a:rPr lang="en-US" sz="2000" b="1" dirty="0" smtClean="0"/>
              <a:t>Power Authority</a:t>
            </a:r>
          </a:p>
          <a:p>
            <a:pPr lvl="1">
              <a:buFontTx/>
              <a:buChar char="-"/>
            </a:pPr>
            <a:r>
              <a:rPr lang="en-US" dirty="0"/>
              <a:t>William might have different </a:t>
            </a:r>
            <a:r>
              <a:rPr lang="en-US" dirty="0" smtClean="0"/>
              <a:t>opinions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60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Issues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103312" y="1803042"/>
            <a:ext cx="8946541" cy="444535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When will the </a:t>
            </a:r>
            <a:r>
              <a:rPr lang="en-US" altLang="zh-TW" b="1" dirty="0"/>
              <a:t>m</a:t>
            </a:r>
            <a:r>
              <a:rPr lang="en-US" altLang="zh-TW" b="1" dirty="0" smtClean="0"/>
              <a:t>an </a:t>
            </a:r>
            <a:r>
              <a:rPr lang="en-US" altLang="zh-TW" b="1" dirty="0"/>
              <a:t>power </a:t>
            </a:r>
            <a:r>
              <a:rPr lang="en-US" altLang="zh-TW" dirty="0" smtClean="0"/>
              <a:t>involved</a:t>
            </a:r>
            <a:endParaRPr lang="en-US" dirty="0" smtClean="0"/>
          </a:p>
          <a:p>
            <a:pPr marL="342900" lvl="1" indent="-342900"/>
            <a:endParaRPr lang="en-US" altLang="zh-TW" sz="2000" b="1" dirty="0"/>
          </a:p>
          <a:p>
            <a:pPr marL="342900" lvl="1" indent="-342900"/>
            <a:r>
              <a:rPr lang="en-US" altLang="zh-TW" sz="2000" dirty="0" smtClean="0"/>
              <a:t>What is the </a:t>
            </a:r>
            <a:r>
              <a:rPr lang="en-US" altLang="zh-TW" sz="2000" b="1" dirty="0" smtClean="0"/>
              <a:t>scope </a:t>
            </a:r>
            <a:r>
              <a:rPr lang="en-US" altLang="zh-TW" sz="2000" b="1" dirty="0"/>
              <a:t>of </a:t>
            </a:r>
            <a:r>
              <a:rPr lang="en-US" altLang="zh-TW" sz="2000" b="1" dirty="0" err="1"/>
              <a:t>Rolmes</a:t>
            </a:r>
            <a:r>
              <a:rPr lang="en-US" altLang="zh-TW" sz="2000" b="1" dirty="0"/>
              <a:t> </a:t>
            </a:r>
            <a:r>
              <a:rPr lang="en-US" altLang="zh-TW" sz="2000" dirty="0"/>
              <a:t>for </a:t>
            </a:r>
            <a:r>
              <a:rPr lang="en-US" altLang="zh-TW" sz="2000" dirty="0" smtClean="0"/>
              <a:t>first released version </a:t>
            </a:r>
            <a:endParaRPr lang="en-US" altLang="zh-TW" sz="2000" dirty="0"/>
          </a:p>
          <a:p>
            <a:pPr lvl="1">
              <a:buFontTx/>
              <a:buChar char="-"/>
            </a:pPr>
            <a:r>
              <a:rPr lang="en-US" altLang="zh-TW" dirty="0">
                <a:solidFill>
                  <a:schemeClr val="tx1">
                    <a:lumMod val="65000"/>
                  </a:schemeClr>
                </a:solidFill>
              </a:rPr>
              <a:t>Web / Engine version </a:t>
            </a:r>
          </a:p>
          <a:p>
            <a:pPr marL="914400" lvl="2" indent="0">
              <a:buNone/>
            </a:pPr>
            <a:endParaRPr lang="en-US" altLang="zh-TW" dirty="0"/>
          </a:p>
          <a:p>
            <a:r>
              <a:rPr lang="en-US" dirty="0" smtClean="0"/>
              <a:t>Who will verify the </a:t>
            </a:r>
            <a:r>
              <a:rPr lang="en-US" b="1" dirty="0" smtClean="0"/>
              <a:t>correctness</a:t>
            </a:r>
            <a:r>
              <a:rPr lang="en-US" dirty="0" smtClean="0"/>
              <a:t> of domain knowledge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63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103417222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TS103417222</Template>
  <TotalTime>1103</TotalTime>
  <Words>498</Words>
  <Application>Microsoft Macintosh PowerPoint</Application>
  <PresentationFormat>寬螢幕</PresentationFormat>
  <Paragraphs>232</Paragraphs>
  <Slides>11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Avenir Book</vt:lpstr>
      <vt:lpstr>Calibri</vt:lpstr>
      <vt:lpstr>Century Gothic</vt:lpstr>
      <vt:lpstr>Microsoft JhengHei</vt:lpstr>
      <vt:lpstr>Wingdings 3</vt:lpstr>
      <vt:lpstr>新細明體</vt:lpstr>
      <vt:lpstr>Arial</vt:lpstr>
      <vt:lpstr>TS103417222</vt:lpstr>
      <vt:lpstr>Smart Taiwan - Rolmes</vt:lpstr>
      <vt:lpstr>Business Concept</vt:lpstr>
      <vt:lpstr>Competition</vt:lpstr>
      <vt:lpstr>Comparison</vt:lpstr>
      <vt:lpstr>Product Structure</vt:lpstr>
      <vt:lpstr>Schedule</vt:lpstr>
      <vt:lpstr>Pricing strategy</vt:lpstr>
      <vt:lpstr>Risks</vt:lpstr>
      <vt:lpstr>Key Issues</vt:lpstr>
      <vt:lpstr>Resource Requirements</vt:lpstr>
      <vt:lpstr>Appendix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Company Name</dc:title>
  <dc:creator>Invoiceberry.com - Online Invoicing Software</dc:creator>
  <cp:lastModifiedBy>Microsoft Office 使用者</cp:lastModifiedBy>
  <cp:revision>19</cp:revision>
  <cp:lastPrinted>2012-08-15T21:38:02Z</cp:lastPrinted>
  <dcterms:created xsi:type="dcterms:W3CDTF">2012-09-15T15:01:45Z</dcterms:created>
  <dcterms:modified xsi:type="dcterms:W3CDTF">2016-12-07T04:00:01Z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