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576"/>
    <a:srgbClr val="304274"/>
    <a:srgbClr val="2C3F71"/>
    <a:srgbClr val="485972"/>
    <a:srgbClr val="2E2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>
        <p:scale>
          <a:sx n="19" d="100"/>
          <a:sy n="19" d="100"/>
        </p:scale>
        <p:origin x="3076" y="152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3A9126-6DBF-86AA-3F9D-97A866B68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88D1D-DBDA-CA75-AC7A-CE969F730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F27A-E500-E282-8055-9813B8510A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ED8086-2804-D334-9EAF-AF40AEB273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8FA7D-4139-1346-9BE0-9A825EF4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1B99BC-240E-6271-7BCE-39FF99DFB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3998-F2A8-CF67-4F70-765111E69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76CB13-01E2-124A-8B07-A54BEA730123}" type="datetimeFigureOut">
              <a:rPr lang="zh-CN" altLang="en-US"/>
              <a:pPr>
                <a:defRPr/>
              </a:pPr>
              <a:t>2023/4/15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402ADF-0649-8D52-1657-788B1F5FE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488CC-11FF-0F12-2EE3-C8DB9257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6D25-F0E6-7908-5228-C88D98A99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8A799-CAAD-C43C-65CB-539CFC7B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8EE86A-EEA5-4B43-84FE-E65BCAE9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9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68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2747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13C207FE-E77A-813F-7593-2F373183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6237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5710F1-A79A-8AB1-71DF-0217A3D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3638"/>
            <a:ext cx="30238700" cy="1968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C184A26-44F3-D8EB-A62E-92EE4EAB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6823075"/>
            <a:ext cx="14274800" cy="3474878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1FDB6D71-DE58-A15E-163D-605944610D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332075" y="6823075"/>
            <a:ext cx="14274800" cy="3474878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92AB513-5F92-36F7-71A0-6BD4AF046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1775" y="41895713"/>
            <a:ext cx="2903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582" tIns="43283" rIns="86582" bIns="4328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47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16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62425" rtl="0" eaLnBrk="0" fontAlgn="base" hangingPunct="0">
        <a:spcBef>
          <a:spcPct val="0"/>
        </a:spcBef>
        <a:spcAft>
          <a:spcPct val="0"/>
        </a:spcAft>
        <a:defRPr sz="8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2pPr>
      <a:lvl3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3pPr>
      <a:lvl4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4pPr>
      <a:lvl5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5pPr>
      <a:lvl6pPr marL="4572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6pPr>
      <a:lvl7pPr marL="9144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7pPr>
      <a:lvl8pPr marL="13716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8pPr>
      <a:lvl9pPr marL="18288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1560513" indent="-15605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30016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3825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850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678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19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6pPr>
      <a:lvl7pPr marL="13532046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7pPr>
      <a:lvl8pPr marL="15613901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8pPr>
      <a:lvl9pPr marL="1769575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1pPr>
      <a:lvl2pPr marL="2081854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2pPr>
      <a:lvl3pPr marL="4163707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3pPr>
      <a:lvl4pPr marL="624556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4pPr>
      <a:lvl5pPr marL="8327413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5pPr>
      <a:lvl6pPr marL="10409268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6pPr>
      <a:lvl7pPr marL="12491122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7pPr>
      <a:lvl8pPr marL="14572975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29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卡通人物&#10;&#10;低可信度描述已自动生成">
            <a:extLst>
              <a:ext uri="{FF2B5EF4-FFF2-40B4-BE49-F238E27FC236}">
                <a16:creationId xmlns:a16="http://schemas.microsoft.com/office/drawing/2014/main" id="{A13B0DD1-3B16-A7BD-47ED-EB706628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500"/>
                    </a14:imgEffect>
                    <a14:imgEffect>
                      <a14:saturation sat="60000"/>
                    </a14:imgEffect>
                    <a14:imgEffect>
                      <a14:brightnessContrast contras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450"/>
            <a:ext cx="30238701" cy="36471225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0C0B4-2980-DD71-A5F3-3B9A80A65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0" y="7431088"/>
            <a:ext cx="14271625" cy="1112837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Aim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69E09-EE92-3AF0-04FF-06BC543EF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6757" y="11667596"/>
            <a:ext cx="14274800" cy="1114425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Objective</a:t>
            </a:r>
            <a:endParaRPr lang="zh-CN" altLang="en-US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FF3096-671C-0462-C3E9-696EDD7F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406687" y="7770813"/>
            <a:ext cx="14266863" cy="1112837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Application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583103-7796-FF73-06DE-43A7AA7FFF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485893" y="27443214"/>
            <a:ext cx="14258925" cy="1111250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Conclusion</a:t>
            </a:r>
            <a:endParaRPr lang="zh-CN" altLang="en-US" sz="60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02942F-4372-BF99-C648-B1CE3B187CC2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3433763" y="4997450"/>
            <a:ext cx="22151975" cy="1446213"/>
          </a:xfrm>
        </p:spPr>
        <p:txBody>
          <a:bodyPr>
            <a:normAutofit/>
          </a:bodyPr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300" dirty="0"/>
              <a:t>Student: Au Ka Long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FF4C244-5AAA-0CD7-E73E-1B9E726B9BC5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2733675" y="3414713"/>
            <a:ext cx="24345900" cy="1387475"/>
          </a:xfrm>
        </p:spPr>
        <p:txBody>
          <a:bodyPr>
            <a:normAutofit fontScale="77500" lnSpcReduction="20000"/>
          </a:bodyPr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AIoT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Bedroom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C458CA1F-8594-F50C-5401-47CD4742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7600" b="1">
              <a:solidFill>
                <a:srgbClr val="3333FF"/>
              </a:solidFill>
            </a:endParaRPr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514930E8-6279-D76A-6E57-585D15A2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FDD04879-F936-E4D7-7FFF-DE2AA7E8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8" name="Rectangle 36">
            <a:extLst>
              <a:ext uri="{FF2B5EF4-FFF2-40B4-BE49-F238E27FC236}">
                <a16:creationId xmlns:a16="http://schemas.microsoft.com/office/drawing/2014/main" id="{706D1CB6-C869-AB77-66F1-9997DB90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10" name="文本占位符 2">
            <a:extLst>
              <a:ext uri="{FF2B5EF4-FFF2-40B4-BE49-F238E27FC236}">
                <a16:creationId xmlns:a16="http://schemas.microsoft.com/office/drawing/2014/main" id="{4A683CD7-7F5D-B1AD-57F0-C74EEC23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93" y="26823792"/>
            <a:ext cx="142748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10" tIns="93910" rIns="93910" bIns="93910" anchor="ctr">
            <a:spAutoFit/>
          </a:bodyPr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u="sng" dirty="0">
                <a:solidFill>
                  <a:srgbClr val="2C3F71"/>
                </a:solidFill>
                <a:latin typeface="Calibri" panose="020F0502020204030204" pitchFamily="34" charset="0"/>
              </a:rPr>
              <a:t>Methodology</a:t>
            </a:r>
            <a:endParaRPr lang="zh-CN" altLang="en-US" sz="6000" b="1" u="sng" dirty="0">
              <a:solidFill>
                <a:srgbClr val="2C3F7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692DB6-399C-182D-61DD-68659E24F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475" y="433706"/>
            <a:ext cx="5399088" cy="1602264"/>
          </a:xfrm>
          <a:prstGeom prst="rect">
            <a:avLst/>
          </a:prstGeom>
          <a:effectLst>
            <a:glow rad="152400">
              <a:schemeClr val="bg1">
                <a:alpha val="33000"/>
              </a:schemeClr>
            </a:glow>
            <a:softEdge rad="0"/>
          </a:effectLst>
        </p:spPr>
      </p:pic>
      <p:sp>
        <p:nvSpPr>
          <p:cNvPr id="4115" name="文本占位符 12">
            <a:extLst>
              <a:ext uri="{FF2B5EF4-FFF2-40B4-BE49-F238E27FC236}">
                <a16:creationId xmlns:a16="http://schemas.microsoft.com/office/drawing/2014/main" id="{1C9A6179-A82E-FFF6-3CA9-7110E80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6300" dirty="0">
                <a:solidFill>
                  <a:schemeClr val="bg1"/>
                </a:solidFill>
                <a:latin typeface="Calibri" panose="020F0502020204030204" pitchFamily="34" charset="0"/>
              </a:rPr>
              <a:t>AIoT Coding, Engineering and Entrepreneurial Skills Education for Gifted Students</a:t>
            </a:r>
            <a:endParaRPr lang="zh-CN" altLang="en-US" sz="6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2855B677-61C4-E705-8E18-6FC7BE18BA92}"/>
              </a:ext>
            </a:extLst>
          </p:cNvPr>
          <p:cNvSpPr txBox="1">
            <a:spLocks/>
          </p:cNvSpPr>
          <p:nvPr/>
        </p:nvSpPr>
        <p:spPr>
          <a:xfrm>
            <a:off x="22674263" y="26356929"/>
            <a:ext cx="58737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b="1" dirty="0"/>
              <a:t>YouTube Link</a:t>
            </a:r>
            <a:endParaRPr lang="zh-CN" altLang="en-US" sz="5700" b="1" dirty="0"/>
          </a:p>
        </p:txBody>
      </p:sp>
      <p:sp>
        <p:nvSpPr>
          <p:cNvPr id="7" name="文本占位符 18">
            <a:extLst>
              <a:ext uri="{FF2B5EF4-FFF2-40B4-BE49-F238E27FC236}">
                <a16:creationId xmlns:a16="http://schemas.microsoft.com/office/drawing/2014/main" id="{7E960435-8CA8-ED42-F70C-3EF22A9C9BA7}"/>
              </a:ext>
            </a:extLst>
          </p:cNvPr>
          <p:cNvSpPr txBox="1">
            <a:spLocks/>
          </p:cNvSpPr>
          <p:nvPr/>
        </p:nvSpPr>
        <p:spPr>
          <a:xfrm>
            <a:off x="16630937" y="26330736"/>
            <a:ext cx="5343408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b="1" dirty="0"/>
              <a:t>GitHub Link</a:t>
            </a:r>
            <a:endParaRPr lang="zh-CN" altLang="en-US" sz="57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C00E5B-00E8-7D36-CFDE-CAE52975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311" y="21007584"/>
            <a:ext cx="5269177" cy="52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8558AD-83E0-AE66-69D6-502A99CC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983" y="-444499"/>
            <a:ext cx="2895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588501D-8DD1-3728-D4EE-D0E2B26FD13A}"/>
              </a:ext>
            </a:extLst>
          </p:cNvPr>
          <p:cNvSpPr txBox="1"/>
          <p:nvPr/>
        </p:nvSpPr>
        <p:spPr>
          <a:xfrm>
            <a:off x="4603750" y="1078071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33E441DE-632B-F045-4589-C7B2E6CB9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" y="8213197"/>
            <a:ext cx="2844800" cy="2844800"/>
          </a:xfrm>
          <a:prstGeom prst="rect">
            <a:avLst/>
          </a:prstGeom>
        </p:spPr>
      </p:pic>
      <p:sp>
        <p:nvSpPr>
          <p:cNvPr id="29" name="文本占位符 9">
            <a:extLst>
              <a:ext uri="{FF2B5EF4-FFF2-40B4-BE49-F238E27FC236}">
                <a16:creationId xmlns:a16="http://schemas.microsoft.com/office/drawing/2014/main" id="{FAABDAB4-6BDB-153C-DE76-13A6081B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523" y="12700266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bedroom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Wipe out the threads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Elderly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HK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cost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elderly care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 descr="形状, 圆圈&#10;&#10;描述已自动生成">
            <a:extLst>
              <a:ext uri="{FF2B5EF4-FFF2-40B4-BE49-F238E27FC236}">
                <a16:creationId xmlns:a16="http://schemas.microsoft.com/office/drawing/2014/main" id="{C8924E24-143C-C452-0DB4-7B559CC858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r="22589"/>
          <a:stretch/>
        </p:blipFill>
        <p:spPr>
          <a:xfrm>
            <a:off x="976347" y="13367386"/>
            <a:ext cx="2107372" cy="2053923"/>
          </a:xfrm>
          <a:prstGeom prst="rect">
            <a:avLst/>
          </a:prstGeom>
        </p:spPr>
      </p:pic>
      <p:sp>
        <p:nvSpPr>
          <p:cNvPr id="33" name="文本占位符 9">
            <a:extLst>
              <a:ext uri="{FF2B5EF4-FFF2-40B4-BE49-F238E27FC236}">
                <a16:creationId xmlns:a16="http://schemas.microsoft.com/office/drawing/2014/main" id="{ACAD82C5-2492-6330-3A22-1B07EC78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394" y="8457624"/>
            <a:ext cx="11883231" cy="3105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and IoT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improve Elderly’s life by enhancing bedroom environment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AD4BC341-C228-7A18-43E8-0C2B6B6D4339}"/>
              </a:ext>
            </a:extLst>
          </p:cNvPr>
          <p:cNvSpPr txBox="1">
            <a:spLocks/>
          </p:cNvSpPr>
          <p:nvPr/>
        </p:nvSpPr>
        <p:spPr>
          <a:xfrm>
            <a:off x="822493" y="16025284"/>
            <a:ext cx="14274800" cy="1114425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87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82963" indent="-130016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3825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85038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7838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Background &amp; Motivation</a:t>
            </a:r>
            <a:endParaRPr lang="zh-CN" altLang="en-US" sz="6000" dirty="0"/>
          </a:p>
        </p:txBody>
      </p:sp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4EE59221-1540-64E7-5CBD-CB06C17010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r="12844"/>
          <a:stretch/>
        </p:blipFill>
        <p:spPr>
          <a:xfrm>
            <a:off x="1252123" y="17993669"/>
            <a:ext cx="1676401" cy="2350788"/>
          </a:xfrm>
          <a:prstGeom prst="rect">
            <a:avLst/>
          </a:prstGeom>
        </p:spPr>
      </p:pic>
      <p:sp>
        <p:nvSpPr>
          <p:cNvPr id="40" name="文本占位符 9">
            <a:extLst>
              <a:ext uri="{FF2B5EF4-FFF2-40B4-BE49-F238E27FC236}">
                <a16:creationId xmlns:a16="http://schemas.microsoft.com/office/drawing/2014/main" id="{7D96D636-9550-00AE-EC51-0D46CD44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17040225"/>
            <a:ext cx="11883231" cy="45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Sudden Death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sleep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Imperfect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sleeping environment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GB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elderly care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~33%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Elderly people living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alone</a:t>
            </a:r>
          </a:p>
        </p:txBody>
      </p:sp>
      <p:pic>
        <p:nvPicPr>
          <p:cNvPr id="1046" name="Picture 22" descr="AI Vector Icons free download in SVG, PNG Format">
            <a:extLst>
              <a:ext uri="{FF2B5EF4-FFF2-40B4-BE49-F238E27FC236}">
                <a16:creationId xmlns:a16="http://schemas.microsoft.com/office/drawing/2014/main" id="{3B0A6478-D8EF-0775-4325-C3EACB91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8317825"/>
            <a:ext cx="2366169" cy="23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olution icon PNG and SVG Vector Free Download">
            <a:extLst>
              <a:ext uri="{FF2B5EF4-FFF2-40B4-BE49-F238E27FC236}">
                <a16:creationId xmlns:a16="http://schemas.microsoft.com/office/drawing/2014/main" id="{6D9D937A-6633-35C6-31E3-F92D5304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57" y="32104596"/>
            <a:ext cx="2052637" cy="25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占位符 9">
            <a:extLst>
              <a:ext uri="{FF2B5EF4-FFF2-40B4-BE49-F238E27FC236}">
                <a16:creationId xmlns:a16="http://schemas.microsoft.com/office/drawing/2014/main" id="{FF3CC2D1-E072-7A72-2E8B-3C597FBB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27860625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Devices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within elderly’s preferences 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占位符 9">
            <a:extLst>
              <a:ext uri="{FF2B5EF4-FFF2-40B4-BE49-F238E27FC236}">
                <a16:creationId xmlns:a16="http://schemas.microsoft.com/office/drawing/2014/main" id="{60686789-65EB-5B19-1412-F4A82560A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31670625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v5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analysis</a:t>
            </a:r>
          </a:p>
        </p:txBody>
      </p:sp>
      <p:pic>
        <p:nvPicPr>
          <p:cNvPr id="1052" name="Picture 28" descr="Iot - Free interface icons">
            <a:extLst>
              <a:ext uri="{FF2B5EF4-FFF2-40B4-BE49-F238E27FC236}">
                <a16:creationId xmlns:a16="http://schemas.microsoft.com/office/drawing/2014/main" id="{7B414306-71F5-8D85-2D1D-534213A8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15" y="35633025"/>
            <a:ext cx="1954592" cy="236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占位符 9">
            <a:extLst>
              <a:ext uri="{FF2B5EF4-FFF2-40B4-BE49-F238E27FC236}">
                <a16:creationId xmlns:a16="http://schemas.microsoft.com/office/drawing/2014/main" id="{80092BFF-98C0-E97F-F00E-FB7DCFD6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35099625"/>
            <a:ext cx="11883231" cy="668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camera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image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image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home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devices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Air-conditioner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box</a:t>
            </a:r>
          </a:p>
        </p:txBody>
      </p:sp>
      <p:graphicFrame>
        <p:nvGraphicFramePr>
          <p:cNvPr id="53" name="表格 53">
            <a:extLst>
              <a:ext uri="{FF2B5EF4-FFF2-40B4-BE49-F238E27FC236}">
                <a16:creationId xmlns:a16="http://schemas.microsoft.com/office/drawing/2014/main" id="{3D17D8FC-13C2-7398-8F22-9C681DEC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61364"/>
              </p:ext>
            </p:extLst>
          </p:nvPr>
        </p:nvGraphicFramePr>
        <p:xfrm>
          <a:off x="15514805" y="8886825"/>
          <a:ext cx="14006346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824">
                  <a:extLst>
                    <a:ext uri="{9D8B030D-6E8A-4147-A177-3AD203B41FA5}">
                      <a16:colId xmlns:a16="http://schemas.microsoft.com/office/drawing/2014/main" val="746364866"/>
                    </a:ext>
                  </a:extLst>
                </a:gridCol>
                <a:gridCol w="4970761">
                  <a:extLst>
                    <a:ext uri="{9D8B030D-6E8A-4147-A177-3AD203B41FA5}">
                      <a16:colId xmlns:a16="http://schemas.microsoft.com/office/drawing/2014/main" val="3353063140"/>
                    </a:ext>
                  </a:extLst>
                </a:gridCol>
                <a:gridCol w="4970761">
                  <a:extLst>
                    <a:ext uri="{9D8B030D-6E8A-4147-A177-3AD203B41FA5}">
                      <a16:colId xmlns:a16="http://schemas.microsoft.com/office/drawing/2014/main" val="3332586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Case1(When)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637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Case2(When)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49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sz="5400" b="1" dirty="0">
                          <a:solidFill>
                            <a:srgbClr val="2C3F71"/>
                          </a:solidFill>
                        </a:rPr>
                        <a:t> </a:t>
                      </a: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ambulance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High fever/</a:t>
                      </a:r>
                      <a:b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Hypothermia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Fall out of bed and fainted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9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Control </a:t>
                      </a:r>
                      <a:b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air-con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637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Optimal body temperature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Optimal bed temperature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Care service</a:t>
                      </a:r>
                      <a:b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Not able to sleep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Possible diseases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64391"/>
                  </a:ext>
                </a:extLst>
              </a:tr>
            </a:tbl>
          </a:graphicData>
        </a:graphic>
      </p:graphicFrame>
      <p:pic>
        <p:nvPicPr>
          <p:cNvPr id="55" name="图片 54" descr="图标&#10;&#10;描述已自动生成">
            <a:extLst>
              <a:ext uri="{FF2B5EF4-FFF2-40B4-BE49-F238E27FC236}">
                <a16:creationId xmlns:a16="http://schemas.microsoft.com/office/drawing/2014/main" id="{49936B31-9E2B-8CB0-7EC4-09C60ABBCF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33" y="16713412"/>
            <a:ext cx="1986756" cy="2155613"/>
          </a:xfrm>
          <a:prstGeom prst="rect">
            <a:avLst/>
          </a:prstGeom>
        </p:spPr>
      </p:pic>
      <p:sp>
        <p:nvSpPr>
          <p:cNvPr id="56" name="文本占位符 9">
            <a:extLst>
              <a:ext uri="{FF2B5EF4-FFF2-40B4-BE49-F238E27FC236}">
                <a16:creationId xmlns:a16="http://schemas.microsoft.com/office/drawing/2014/main" id="{52CB1BA4-C3BF-8B92-4428-06EDB23A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3" y="16036341"/>
            <a:ext cx="11883231" cy="45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action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Healthy sleep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 for different cases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0" name="Picture 36" descr="Advantages - Free marketing icons">
            <a:extLst>
              <a:ext uri="{FF2B5EF4-FFF2-40B4-BE49-F238E27FC236}">
                <a16:creationId xmlns:a16="http://schemas.microsoft.com/office/drawing/2014/main" id="{3718B456-A58D-18F7-5D2A-46D399D9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933" y="30146625"/>
            <a:ext cx="1986756" cy="19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文本占位符 9">
            <a:extLst>
              <a:ext uri="{FF2B5EF4-FFF2-40B4-BE49-F238E27FC236}">
                <a16:creationId xmlns:a16="http://schemas.microsoft.com/office/drawing/2014/main" id="{AE4600F0-BC74-594D-F0E9-9D375C22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28437095"/>
            <a:ext cx="11883231" cy="532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bedroom safety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 of household injuries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 elderly’s situations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automatic(Few </a:t>
            </a:r>
            <a:r>
              <a:rPr lang="en-GB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needed)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Cater elderly’s needs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" name="文本占位符 9">
            <a:extLst>
              <a:ext uri="{FF2B5EF4-FFF2-40B4-BE49-F238E27FC236}">
                <a16:creationId xmlns:a16="http://schemas.microsoft.com/office/drawing/2014/main" id="{7F0726E9-208D-9B99-14F5-4A734590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0" y="34061149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 anchor="t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 the system</a:t>
            </a:r>
          </a:p>
          <a:p>
            <a:pPr lvl="2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other living spaces</a:t>
            </a:r>
          </a:p>
          <a:p>
            <a:pPr lvl="2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Living room, kitchen, etc.</a:t>
            </a:r>
          </a:p>
        </p:txBody>
      </p:sp>
      <p:pic>
        <p:nvPicPr>
          <p:cNvPr id="1064" name="Picture 40" descr="Money Increase Icon - Free PNG &amp; SVG 1260094 - Noun Project">
            <a:extLst>
              <a:ext uri="{FF2B5EF4-FFF2-40B4-BE49-F238E27FC236}">
                <a16:creationId xmlns:a16="http://schemas.microsoft.com/office/drawing/2014/main" id="{567F5FB4-8F9D-9CFA-B1E0-61876F7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933" y="37707625"/>
            <a:ext cx="2040200" cy="20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文本占位符 9">
            <a:extLst>
              <a:ext uri="{FF2B5EF4-FFF2-40B4-BE49-F238E27FC236}">
                <a16:creationId xmlns:a16="http://schemas.microsoft.com/office/drawing/2014/main" id="{17AE4B8E-B8AA-3EBF-6696-9AE71217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37539806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revenues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Care-on-Call service, etc.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Support continuous update</a:t>
            </a:r>
          </a:p>
        </p:txBody>
      </p:sp>
      <p:graphicFrame>
        <p:nvGraphicFramePr>
          <p:cNvPr id="4098" name="表格 4098">
            <a:extLst>
              <a:ext uri="{FF2B5EF4-FFF2-40B4-BE49-F238E27FC236}">
                <a16:creationId xmlns:a16="http://schemas.microsoft.com/office/drawing/2014/main" id="{9200A691-061A-ED1F-C6C1-B05BEBC6E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89968"/>
              </p:ext>
            </p:extLst>
          </p:nvPr>
        </p:nvGraphicFramePr>
        <p:xfrm>
          <a:off x="15506172" y="15305407"/>
          <a:ext cx="1401498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980">
                  <a:extLst>
                    <a:ext uri="{9D8B030D-6E8A-4147-A177-3AD203B41FA5}">
                      <a16:colId xmlns:a16="http://schemas.microsoft.com/office/drawing/2014/main" val="869659038"/>
                    </a:ext>
                  </a:extLst>
                </a:gridCol>
              </a:tblGrid>
              <a:tr h="851347">
                <a:tc>
                  <a:txBody>
                    <a:bodyPr/>
                    <a:lstStyle/>
                    <a:p>
                      <a:pPr algn="ctr"/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More To Go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900916"/>
                  </a:ext>
                </a:extLst>
              </a:tr>
            </a:tbl>
          </a:graphicData>
        </a:graphic>
      </p:graphicFrame>
      <p:pic>
        <p:nvPicPr>
          <p:cNvPr id="4101" name="图片 4100" descr="卡通人物&#10;&#10;中度可信度描述已自动生成">
            <a:extLst>
              <a:ext uri="{FF2B5EF4-FFF2-40B4-BE49-F238E27FC236}">
                <a16:creationId xmlns:a16="http://schemas.microsoft.com/office/drawing/2014/main" id="{A79C89CA-CCB8-146B-9658-562E596296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31" y="31771006"/>
            <a:ext cx="4572000" cy="6096000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B1EF23C4-8852-114C-3319-AD8DE3CE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984" y="34642425"/>
            <a:ext cx="1993705" cy="209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 descr="QR 代码&#10;&#10;描述已自动生成">
            <a:extLst>
              <a:ext uri="{FF2B5EF4-FFF2-40B4-BE49-F238E27FC236}">
                <a16:creationId xmlns:a16="http://schemas.microsoft.com/office/drawing/2014/main" id="{1988E615-DC94-3FF8-FBF5-0E221BEBC1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149" y="21002634"/>
            <a:ext cx="5269177" cy="5269177"/>
          </a:xfrm>
          <a:prstGeom prst="rect">
            <a:avLst/>
          </a:prstGeom>
        </p:spPr>
      </p:pic>
      <p:pic>
        <p:nvPicPr>
          <p:cNvPr id="9" name="Picture 2" descr="Senior Woman Sitting Alone On Sofa Stock Illustration - Download Image Now  - Senior Adult, Grandmother, Grandparent - iStock">
            <a:extLst>
              <a:ext uri="{FF2B5EF4-FFF2-40B4-BE49-F238E27FC236}">
                <a16:creationId xmlns:a16="http://schemas.microsoft.com/office/drawing/2014/main" id="{1E177D85-6A84-DF4C-57E9-009FA9F4D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87" y="22214107"/>
            <a:ext cx="5250334" cy="420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are, elderly, eldercare icon - Download on Iconfinder">
            <a:extLst>
              <a:ext uri="{FF2B5EF4-FFF2-40B4-BE49-F238E27FC236}">
                <a16:creationId xmlns:a16="http://schemas.microsoft.com/office/drawing/2014/main" id="{84CB79CF-F2EC-5734-F955-34482298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0617" y="16970998"/>
            <a:ext cx="3009010" cy="262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DG Goal 3: Good Health and Well-Being-Product - 教育資源網 | 聯合國兒童基金香港委員會  UNICEF HK Education Web Portal">
            <a:extLst>
              <a:ext uri="{FF2B5EF4-FFF2-40B4-BE49-F238E27FC236}">
                <a16:creationId xmlns:a16="http://schemas.microsoft.com/office/drawing/2014/main" id="{785F5AC9-E972-04B7-6442-2CA87B09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237" y="22221825"/>
            <a:ext cx="4191756" cy="419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0322650-28FF-C9CD-5A06-D761F9690B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73922" y="41881425"/>
            <a:ext cx="2711303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229628-06EB-46DA-98C9-4D149DC96CAC}">
  <ds:schemaRefs>
    <ds:schemaRef ds:uri="http://schemas.microsoft.com/office/2006/metadata/properties"/>
    <ds:schemaRef ds:uri="http://purl.org/dc/dcmitype/"/>
    <ds:schemaRef ds:uri="5d311089-2fdb-4465-bd6c-265a8c34f07c"/>
    <ds:schemaRef ds:uri="http://schemas.microsoft.com/office/infopath/2007/PartnerControls"/>
    <ds:schemaRef ds:uri="f792bfd4-8775-4c64-9cc0-5deceb05eff7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</TotalTime>
  <Words>218</Words>
  <Application>Microsoft Office PowerPoint</Application>
  <PresentationFormat>自定义</PresentationFormat>
  <Paragraphs>60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Calibri</vt:lpstr>
      <vt:lpstr>Times New Roman</vt:lpstr>
      <vt:lpstr>Trebuchet MS</vt:lpstr>
      <vt:lpstr>Wingdings</vt:lpstr>
      <vt:lpstr>PosterPresentations.com-91CMx122CM</vt:lpstr>
      <vt:lpstr>PowerPoint 演示文稿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AU KA LONG</cp:lastModifiedBy>
  <cp:revision>57</cp:revision>
  <dcterms:created xsi:type="dcterms:W3CDTF">2004-09-24T09:27:01Z</dcterms:created>
  <dcterms:modified xsi:type="dcterms:W3CDTF">2023-04-15T15:55:17Z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