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2.jpeg" ContentType="image/jpeg"/>
  <Override PartName="/ppt/media/image17.png" ContentType="image/png"/>
  <Override PartName="/ppt/media/image9.png" ContentType="image/png"/>
  <Override PartName="/ppt/media/image10.png" ContentType="image/png"/>
  <Override PartName="/ppt/media/image8.png" ContentType="image/png"/>
  <Override PartName="/ppt/media/image7.png" ContentType="image/png"/>
  <Override PartName="/ppt/media/image5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6.png" ContentType="image/png"/>
  <Override PartName="/ppt/media/image15.jpeg" ContentType="image/jpeg"/>
  <Override PartName="/ppt/media/image2.png" ContentType="image/png"/>
  <Override PartName="/ppt/media/image14.png" ContentType="image/png"/>
  <Override PartName="/ppt/media/image13.png" ContentType="image/png"/>
  <Override PartName="/ppt/media/hdphoto1.wdp" ContentType="image/vnd.ms-photo"/>
  <Override PartName="/ppt/media/image6.png" ContentType="image/png"/>
  <Override PartName="/ppt/media/image11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0238700" cy="427672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11640" y="1706400"/>
            <a:ext cx="27214200" cy="714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8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22800" y="7579440"/>
            <a:ext cx="14281560" cy="120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2800" y="20780640"/>
            <a:ext cx="14281560" cy="120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11640" y="1706400"/>
            <a:ext cx="27214200" cy="714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8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22800" y="7579440"/>
            <a:ext cx="6969240" cy="120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7940880" y="7579440"/>
            <a:ext cx="6969240" cy="120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22800" y="20780640"/>
            <a:ext cx="6969240" cy="120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7940880" y="20780640"/>
            <a:ext cx="6969240" cy="120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11640" y="1706400"/>
            <a:ext cx="27214200" cy="714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8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22800" y="7579440"/>
            <a:ext cx="4598280" cy="120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5451480" y="7579440"/>
            <a:ext cx="4598280" cy="120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10279800" y="7579440"/>
            <a:ext cx="4598280" cy="120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22800" y="20780640"/>
            <a:ext cx="4598280" cy="120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5451480" y="20780640"/>
            <a:ext cx="4598280" cy="120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10279800" y="20780640"/>
            <a:ext cx="4598280" cy="120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11640" y="1706400"/>
            <a:ext cx="27214200" cy="714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8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22800" y="7579440"/>
            <a:ext cx="14281560" cy="2527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11640" y="1706400"/>
            <a:ext cx="27214200" cy="714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8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22800" y="7579440"/>
            <a:ext cx="14281560" cy="2527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11640" y="1706400"/>
            <a:ext cx="27214200" cy="714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8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22800" y="7579440"/>
            <a:ext cx="6969240" cy="2527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7940880" y="7579440"/>
            <a:ext cx="6969240" cy="2527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11640" y="1706400"/>
            <a:ext cx="27214200" cy="714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8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1511640" y="1706400"/>
            <a:ext cx="27214200" cy="3310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HK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11640" y="1706400"/>
            <a:ext cx="27214200" cy="714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8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22800" y="7579440"/>
            <a:ext cx="6969240" cy="120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7940880" y="7579440"/>
            <a:ext cx="6969240" cy="2527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2800" y="20780640"/>
            <a:ext cx="6969240" cy="120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11640" y="1706400"/>
            <a:ext cx="27214200" cy="714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8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22800" y="7579440"/>
            <a:ext cx="6969240" cy="2527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7940880" y="7579440"/>
            <a:ext cx="6969240" cy="120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7940880" y="20780640"/>
            <a:ext cx="6969240" cy="120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11640" y="1706400"/>
            <a:ext cx="27214200" cy="714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8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22800" y="7579440"/>
            <a:ext cx="6969240" cy="120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7940880" y="7579440"/>
            <a:ext cx="6969240" cy="120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22800" y="20780640"/>
            <a:ext cx="14281560" cy="120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2c3f71"/>
            </a:gs>
            <a:gs pos="100000">
              <a:srgbClr val="abb9de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36"/>
          <p:cNvSpPr/>
          <p:nvPr/>
        </p:nvSpPr>
        <p:spPr>
          <a:xfrm>
            <a:off x="0" y="0"/>
            <a:ext cx="30238200" cy="6237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86760" rIns="86760" tIns="43200" bIns="43200" anchor="ctr">
            <a:noAutofit/>
          </a:bodyPr>
          <a:p>
            <a:pPr>
              <a:lnSpc>
                <a:spcPct val="100000"/>
              </a:lnSpc>
            </a:pPr>
            <a:endParaRPr b="0" lang="en-US" sz="7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0" y="6243480"/>
            <a:ext cx="30238200" cy="19656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86760" rIns="86760" tIns="43200" bIns="43200" anchor="ctr">
            <a:noAutofit/>
          </a:bodyPr>
          <a:p>
            <a:pPr>
              <a:lnSpc>
                <a:spcPct val="100000"/>
              </a:lnSpc>
            </a:pPr>
            <a:endParaRPr b="0" lang="en-US" sz="7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33"/>
          <p:cNvSpPr/>
          <p:nvPr/>
        </p:nvSpPr>
        <p:spPr>
          <a:xfrm>
            <a:off x="635040" y="6823080"/>
            <a:ext cx="14274360" cy="34748280"/>
          </a:xfrm>
          <a:prstGeom prst="roundRect">
            <a:avLst>
              <a:gd name="adj" fmla="val 4092"/>
            </a:avLst>
          </a:prstGeom>
          <a:gradFill rotWithShape="0">
            <a:gsLst>
              <a:gs pos="0">
                <a:srgbClr val="cdd2de"/>
              </a:gs>
              <a:gs pos="100000">
                <a:srgbClr val="f3f5fa"/>
              </a:gs>
            </a:gsLst>
            <a:lin ang="16200000"/>
          </a:gradFill>
          <a:ln w="9525">
            <a:solidFill>
              <a:srgbClr val="4e5b6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86760" rIns="86760" tIns="43200" bIns="43200" anchor="ctr">
            <a:noAutofit/>
          </a:bodyPr>
          <a:p>
            <a:pPr>
              <a:lnSpc>
                <a:spcPct val="100000"/>
              </a:lnSpc>
            </a:pPr>
            <a:endParaRPr b="0" lang="en-US" sz="7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ctangle 33"/>
          <p:cNvSpPr/>
          <p:nvPr/>
        </p:nvSpPr>
        <p:spPr>
          <a:xfrm>
            <a:off x="15332040" y="6823080"/>
            <a:ext cx="14274360" cy="34748280"/>
          </a:xfrm>
          <a:prstGeom prst="roundRect">
            <a:avLst>
              <a:gd name="adj" fmla="val 4092"/>
            </a:avLst>
          </a:prstGeom>
          <a:gradFill rotWithShape="0">
            <a:gsLst>
              <a:gs pos="0">
                <a:srgbClr val="cdd2de"/>
              </a:gs>
              <a:gs pos="100000">
                <a:srgbClr val="f3f5fa"/>
              </a:gs>
            </a:gsLst>
            <a:lin ang="16200000"/>
          </a:gradFill>
          <a:ln w="9525">
            <a:solidFill>
              <a:srgbClr val="4e5b6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86760" rIns="86760" tIns="43200" bIns="43200" anchor="ctr">
            <a:noAutofit/>
          </a:bodyPr>
          <a:p>
            <a:pPr>
              <a:lnSpc>
                <a:spcPct val="100000"/>
              </a:lnSpc>
            </a:pPr>
            <a:endParaRPr b="0" lang="en-US" sz="7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 Box 14"/>
          <p:cNvSpPr/>
          <p:nvPr/>
        </p:nvSpPr>
        <p:spPr>
          <a:xfrm>
            <a:off x="1501920" y="41895720"/>
            <a:ext cx="2903040" cy="3142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86760" rIns="86760" tIns="43200" bIns="43200" anchor="t">
            <a:spAutoFit/>
          </a:bodyPr>
          <a:p>
            <a:pPr>
              <a:lnSpc>
                <a:spcPct val="65000"/>
              </a:lnSpc>
              <a:spcBef>
                <a:spcPts val="323"/>
              </a:spcBef>
            </a:pPr>
            <a:r>
              <a:rPr b="1" lang="en-US" sz="650" spc="-1" strike="noStrike">
                <a:solidFill>
                  <a:srgbClr val="bfbfbf"/>
                </a:solidFill>
                <a:latin typeface="Arial"/>
              </a:rPr>
              <a:t>RESEARCH POSTER PRESENTATION DESIGN © 2015</a:t>
            </a:r>
            <a:endParaRPr b="0" lang="en-HK" sz="6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65000"/>
              </a:lnSpc>
              <a:spcBef>
                <a:spcPts val="507"/>
              </a:spcBef>
            </a:pPr>
            <a:r>
              <a:rPr b="1" lang="en-US" sz="1010" spc="-1" strike="noStrike">
                <a:solidFill>
                  <a:srgbClr val="bfbfbf"/>
                </a:solidFill>
                <a:latin typeface="Arial"/>
              </a:rPr>
              <a:t>www.PosterPresentations.com</a:t>
            </a:r>
            <a:endParaRPr b="0" lang="en-HK" sz="10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body"/>
          </p:nvPr>
        </p:nvSpPr>
        <p:spPr>
          <a:xfrm>
            <a:off x="622800" y="7579440"/>
            <a:ext cx="14281560" cy="25274160"/>
          </a:xfrm>
          <a:prstGeom prst="rect">
            <a:avLst/>
          </a:prstGeom>
          <a:noFill/>
          <a:ln w="0">
            <a:noFill/>
          </a:ln>
        </p:spPr>
        <p:txBody>
          <a:bodyPr lIns="234720" rIns="234720" tIns="234720" bIns="234720" anchor="t">
            <a:noAutofit/>
          </a:bodyPr>
          <a:p>
            <a:pPr indent="0">
              <a:lnSpc>
                <a:spcPct val="100000"/>
              </a:lnSpc>
              <a:spcBef>
                <a:spcPts val="516"/>
              </a:spcBef>
              <a:buNone/>
              <a:tabLst>
                <a:tab algn="l" pos="0"/>
              </a:tabLst>
            </a:pPr>
            <a:r>
              <a:rPr b="0" lang="zh-CN" sz="2590" spc="-1" strike="noStrike">
                <a:solidFill>
                  <a:schemeClr val="accent5">
                    <a:lumMod val="50000"/>
                  </a:schemeClr>
                </a:solidFill>
                <a:latin typeface="Times New Roman"/>
              </a:rPr>
              <a:t>编辑母版文本样式</a:t>
            </a:r>
            <a:endParaRPr b="0" lang="en-US" sz="25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35400" y="-5255640"/>
            <a:ext cx="14270400" cy="24992640"/>
          </a:xfrm>
          <a:prstGeom prst="rect">
            <a:avLst/>
          </a:prstGeom>
          <a:noFill/>
          <a:ln w="0">
            <a:noFill/>
          </a:ln>
        </p:spPr>
        <p:txBody>
          <a:bodyPr lIns="93960" rIns="93960" tIns="93960" bIns="93960" anchor="ctr">
            <a:noAutofit/>
          </a:bodyPr>
          <a:p>
            <a:pPr indent="0" algn="ctr">
              <a:lnSpc>
                <a:spcPct val="100000"/>
              </a:lnSpc>
              <a:spcBef>
                <a:spcPts val="757"/>
              </a:spcBef>
              <a:buNone/>
              <a:tabLst>
                <a:tab algn="l" pos="0"/>
              </a:tabLst>
            </a:pPr>
            <a:r>
              <a:rPr b="1" lang="zh-CN" sz="3780" spc="-1" strike="noStrike" u="sng">
                <a:solidFill>
                  <a:schemeClr val="accent5">
                    <a:lumMod val="50000"/>
                  </a:schemeClr>
                </a:solidFill>
                <a:uFillTx/>
                <a:latin typeface="Calibri"/>
              </a:rPr>
              <a:t>编辑母版文本样式</a:t>
            </a:r>
            <a:endParaRPr b="0" lang="en-US" sz="37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35400" y="6368040"/>
            <a:ext cx="14273640" cy="24992640"/>
          </a:xfrm>
          <a:prstGeom prst="rect">
            <a:avLst/>
          </a:prstGeom>
          <a:noFill/>
          <a:ln w="0">
            <a:noFill/>
          </a:ln>
        </p:spPr>
        <p:txBody>
          <a:bodyPr lIns="93960" rIns="93960" tIns="93960" bIns="93960" anchor="ctr">
            <a:noAutofit/>
          </a:bodyPr>
          <a:p>
            <a:pPr indent="0" algn="ctr">
              <a:lnSpc>
                <a:spcPct val="100000"/>
              </a:lnSpc>
              <a:spcBef>
                <a:spcPts val="757"/>
              </a:spcBef>
              <a:buNone/>
              <a:tabLst>
                <a:tab algn="l" pos="0"/>
              </a:tabLst>
            </a:pPr>
            <a:r>
              <a:rPr b="1" lang="zh-CN" sz="3780" spc="-1" strike="noStrike" u="sng">
                <a:solidFill>
                  <a:schemeClr val="accent5">
                    <a:lumMod val="50000"/>
                  </a:schemeClr>
                </a:solidFill>
                <a:uFillTx/>
                <a:latin typeface="Calibri"/>
              </a:rPr>
              <a:t>编辑母版文本样式</a:t>
            </a:r>
            <a:endParaRPr b="0" lang="en-US" sz="37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body"/>
          </p:nvPr>
        </p:nvSpPr>
        <p:spPr>
          <a:xfrm>
            <a:off x="15334920" y="-5255640"/>
            <a:ext cx="14270040" cy="24992640"/>
          </a:xfrm>
          <a:prstGeom prst="rect">
            <a:avLst/>
          </a:prstGeom>
          <a:noFill/>
          <a:ln w="0">
            <a:noFill/>
          </a:ln>
        </p:spPr>
        <p:txBody>
          <a:bodyPr lIns="93960" rIns="93960" tIns="93960" bIns="93960" anchor="ctr">
            <a:noAutofit/>
          </a:bodyPr>
          <a:p>
            <a:pPr indent="0" algn="ctr">
              <a:lnSpc>
                <a:spcPct val="100000"/>
              </a:lnSpc>
              <a:spcBef>
                <a:spcPts val="757"/>
              </a:spcBef>
              <a:buNone/>
              <a:tabLst>
                <a:tab algn="l" pos="0"/>
              </a:tabLst>
            </a:pPr>
            <a:r>
              <a:rPr b="1" lang="zh-CN" sz="3780" spc="-1" strike="noStrike" u="sng">
                <a:solidFill>
                  <a:schemeClr val="accent5">
                    <a:lumMod val="50000"/>
                  </a:schemeClr>
                </a:solidFill>
                <a:uFillTx/>
                <a:latin typeface="Calibri"/>
              </a:rPr>
              <a:t>编辑母版文本样式</a:t>
            </a:r>
            <a:endParaRPr b="0" lang="en-US" sz="37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15334920" y="7579440"/>
            <a:ext cx="14270040" cy="25274160"/>
          </a:xfrm>
          <a:prstGeom prst="rect">
            <a:avLst/>
          </a:prstGeom>
          <a:noFill/>
          <a:ln w="0">
            <a:noFill/>
          </a:ln>
        </p:spPr>
        <p:txBody>
          <a:bodyPr lIns="234720" rIns="234720" tIns="234720" bIns="234720" anchor="t">
            <a:noAutofit/>
          </a:bodyPr>
          <a:p>
            <a:pPr indent="0">
              <a:lnSpc>
                <a:spcPct val="100000"/>
              </a:lnSpc>
              <a:spcBef>
                <a:spcPts val="516"/>
              </a:spcBef>
              <a:buNone/>
              <a:tabLst>
                <a:tab algn="l" pos="0"/>
              </a:tabLst>
            </a:pPr>
            <a:r>
              <a:rPr b="0" lang="zh-CN" sz="2590" spc="-1" strike="noStrike">
                <a:solidFill>
                  <a:schemeClr val="accent5">
                    <a:lumMod val="50000"/>
                  </a:schemeClr>
                </a:solidFill>
                <a:latin typeface="Times New Roman"/>
              </a:rPr>
              <a:t>编辑母版文本样式</a:t>
            </a:r>
            <a:endParaRPr b="0" lang="en-US" sz="25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body"/>
          </p:nvPr>
        </p:nvSpPr>
        <p:spPr>
          <a:xfrm>
            <a:off x="15334920" y="6390720"/>
            <a:ext cx="14266080" cy="24992640"/>
          </a:xfrm>
          <a:prstGeom prst="rect">
            <a:avLst/>
          </a:prstGeom>
          <a:noFill/>
          <a:ln w="0">
            <a:noFill/>
          </a:ln>
        </p:spPr>
        <p:txBody>
          <a:bodyPr lIns="93960" rIns="93960" tIns="93960" bIns="93960" anchor="ctr">
            <a:noAutofit/>
          </a:bodyPr>
          <a:p>
            <a:pPr indent="0" algn="ctr">
              <a:lnSpc>
                <a:spcPct val="100000"/>
              </a:lnSpc>
              <a:spcBef>
                <a:spcPts val="757"/>
              </a:spcBef>
              <a:buNone/>
              <a:tabLst>
                <a:tab algn="l" pos="0"/>
              </a:tabLst>
            </a:pPr>
            <a:r>
              <a:rPr b="1" lang="zh-CN" sz="3780" spc="-1" strike="noStrike" u="sng">
                <a:solidFill>
                  <a:schemeClr val="accent5">
                    <a:lumMod val="50000"/>
                  </a:schemeClr>
                </a:solidFill>
                <a:uFillTx/>
                <a:latin typeface="Calibri"/>
              </a:rPr>
              <a:t>编辑母版文本样式</a:t>
            </a:r>
            <a:endParaRPr b="0" lang="en-US" sz="37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7"/>
          <p:cNvSpPr>
            <a:spLocks noGrp="1"/>
          </p:cNvSpPr>
          <p:nvPr>
            <p:ph type="body"/>
          </p:nvPr>
        </p:nvSpPr>
        <p:spPr>
          <a:xfrm>
            <a:off x="15329520" y="19279800"/>
            <a:ext cx="14271480" cy="25274160"/>
          </a:xfrm>
          <a:prstGeom prst="rect">
            <a:avLst/>
          </a:prstGeom>
          <a:noFill/>
          <a:ln w="0">
            <a:noFill/>
          </a:ln>
        </p:spPr>
        <p:txBody>
          <a:bodyPr lIns="234720" rIns="234720" tIns="234720" bIns="234720" anchor="t">
            <a:noAutofit/>
          </a:bodyPr>
          <a:p>
            <a:pPr indent="0">
              <a:lnSpc>
                <a:spcPct val="100000"/>
              </a:lnSpc>
              <a:spcBef>
                <a:spcPts val="516"/>
              </a:spcBef>
              <a:buNone/>
              <a:tabLst>
                <a:tab algn="l" pos="0"/>
              </a:tabLst>
            </a:pPr>
            <a:r>
              <a:rPr b="0" lang="zh-CN" sz="2590" spc="-1" strike="noStrike">
                <a:solidFill>
                  <a:schemeClr val="accent5">
                    <a:lumMod val="50000"/>
                  </a:schemeClr>
                </a:solidFill>
                <a:latin typeface="Times New Roman"/>
              </a:rPr>
              <a:t>编辑母版文本样式</a:t>
            </a:r>
            <a:endParaRPr b="0" lang="en-US" sz="25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8"/>
          <p:cNvSpPr>
            <a:spLocks noGrp="1"/>
          </p:cNvSpPr>
          <p:nvPr>
            <p:ph type="body"/>
          </p:nvPr>
        </p:nvSpPr>
        <p:spPr>
          <a:xfrm>
            <a:off x="15345720" y="21265560"/>
            <a:ext cx="14258880" cy="24992640"/>
          </a:xfrm>
          <a:prstGeom prst="rect">
            <a:avLst/>
          </a:prstGeom>
          <a:noFill/>
          <a:ln w="0">
            <a:noFill/>
          </a:ln>
        </p:spPr>
        <p:txBody>
          <a:bodyPr lIns="93960" rIns="93960" tIns="93960" bIns="93960" anchor="ctr">
            <a:noAutofit/>
          </a:bodyPr>
          <a:p>
            <a:pPr indent="0" algn="ctr">
              <a:lnSpc>
                <a:spcPct val="100000"/>
              </a:lnSpc>
              <a:spcBef>
                <a:spcPts val="757"/>
              </a:spcBef>
              <a:buNone/>
              <a:tabLst>
                <a:tab algn="l" pos="0"/>
              </a:tabLst>
            </a:pPr>
            <a:r>
              <a:rPr b="1" lang="zh-CN" sz="3780" spc="-1" strike="noStrike" u="sng">
                <a:solidFill>
                  <a:schemeClr val="accent5">
                    <a:lumMod val="50000"/>
                  </a:schemeClr>
                </a:solidFill>
                <a:uFillTx/>
                <a:latin typeface="Calibri"/>
              </a:rPr>
              <a:t>编辑母版文本样式</a:t>
            </a:r>
            <a:endParaRPr b="0" lang="en-US" sz="37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9"/>
          <p:cNvSpPr>
            <a:spLocks noGrp="1"/>
          </p:cNvSpPr>
          <p:nvPr>
            <p:ph type="body"/>
          </p:nvPr>
        </p:nvSpPr>
        <p:spPr>
          <a:xfrm>
            <a:off x="15334920" y="34175160"/>
            <a:ext cx="14266080" cy="25274160"/>
          </a:xfrm>
          <a:prstGeom prst="rect">
            <a:avLst/>
          </a:prstGeom>
          <a:noFill/>
          <a:ln w="0">
            <a:noFill/>
          </a:ln>
        </p:spPr>
        <p:txBody>
          <a:bodyPr lIns="234720" rIns="234720" tIns="234720" bIns="234720" anchor="t">
            <a:noAutofit/>
          </a:bodyPr>
          <a:p>
            <a:pPr indent="0">
              <a:lnSpc>
                <a:spcPct val="100000"/>
              </a:lnSpc>
              <a:spcBef>
                <a:spcPts val="516"/>
              </a:spcBef>
              <a:buNone/>
              <a:tabLst>
                <a:tab algn="l" pos="0"/>
              </a:tabLst>
            </a:pPr>
            <a:r>
              <a:rPr b="0" lang="zh-CN" sz="2590" spc="-1" strike="noStrike">
                <a:solidFill>
                  <a:schemeClr val="accent5">
                    <a:lumMod val="50000"/>
                  </a:schemeClr>
                </a:solidFill>
                <a:latin typeface="Times New Roman"/>
              </a:rPr>
              <a:t>编辑母版文本样式</a:t>
            </a:r>
            <a:endParaRPr b="0" lang="en-US" sz="25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10"/>
          <p:cNvSpPr>
            <a:spLocks noGrp="1"/>
          </p:cNvSpPr>
          <p:nvPr>
            <p:ph type="body"/>
          </p:nvPr>
        </p:nvSpPr>
        <p:spPr>
          <a:xfrm>
            <a:off x="622800" y="19259280"/>
            <a:ext cx="14282640" cy="25274160"/>
          </a:xfrm>
          <a:prstGeom prst="rect">
            <a:avLst/>
          </a:prstGeom>
          <a:noFill/>
          <a:ln w="0">
            <a:noFill/>
          </a:ln>
        </p:spPr>
        <p:txBody>
          <a:bodyPr lIns="234720" rIns="234720" tIns="234720" bIns="234720" anchor="t">
            <a:noAutofit/>
          </a:bodyPr>
          <a:p>
            <a:pPr indent="0">
              <a:lnSpc>
                <a:spcPct val="100000"/>
              </a:lnSpc>
              <a:spcBef>
                <a:spcPts val="516"/>
              </a:spcBef>
              <a:buNone/>
              <a:tabLst>
                <a:tab algn="l" pos="0"/>
              </a:tabLst>
            </a:pPr>
            <a:r>
              <a:rPr b="0" lang="zh-CN" sz="2590" spc="-1" strike="noStrike">
                <a:solidFill>
                  <a:schemeClr val="accent5">
                    <a:lumMod val="50000"/>
                  </a:schemeClr>
                </a:solidFill>
                <a:latin typeface="Times New Roman"/>
              </a:rPr>
              <a:t>编辑母版文本样式</a:t>
            </a:r>
            <a:endParaRPr b="0" lang="en-US" sz="25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11"/>
          <p:cNvSpPr>
            <a:spLocks noGrp="1"/>
          </p:cNvSpPr>
          <p:nvPr>
            <p:ph type="body"/>
          </p:nvPr>
        </p:nvSpPr>
        <p:spPr>
          <a:xfrm>
            <a:off x="4107240" y="4856760"/>
            <a:ext cx="22023720" cy="124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>
              <a:lnSpc>
                <a:spcPct val="100000"/>
              </a:lnSpc>
              <a:spcBef>
                <a:spcPts val="1219"/>
              </a:spcBef>
              <a:buNone/>
              <a:tabLst>
                <a:tab algn="l" pos="0"/>
              </a:tabLst>
            </a:pPr>
            <a:r>
              <a:rPr b="0" lang="zh-CN" sz="6090" spc="-1" strike="noStrike">
                <a:solidFill>
                  <a:srgbClr val="ffffff"/>
                </a:solidFill>
                <a:latin typeface="Calibri"/>
              </a:rPr>
              <a:t>编辑母版文本样式</a:t>
            </a:r>
            <a:endParaRPr b="0" lang="en-US" sz="609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12"/>
          <p:cNvSpPr>
            <a:spLocks noGrp="1"/>
          </p:cNvSpPr>
          <p:nvPr>
            <p:ph type="body"/>
          </p:nvPr>
        </p:nvSpPr>
        <p:spPr>
          <a:xfrm>
            <a:off x="4107240" y="2885400"/>
            <a:ext cx="22023720" cy="186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normAutofit/>
          </a:bodyPr>
          <a:p>
            <a:pPr indent="0" algn="ctr">
              <a:lnSpc>
                <a:spcPct val="100000"/>
              </a:lnSpc>
              <a:spcBef>
                <a:spcPts val="1772"/>
              </a:spcBef>
              <a:buNone/>
              <a:tabLst>
                <a:tab algn="l" pos="0"/>
              </a:tabLst>
            </a:pPr>
            <a:r>
              <a:rPr b="0" lang="zh-CN" sz="8870" spc="-1" strike="noStrike">
                <a:solidFill>
                  <a:srgbClr val="ffffff"/>
                </a:solidFill>
                <a:latin typeface="Calibri"/>
              </a:rPr>
              <a:t>编辑母版文本样式</a:t>
            </a:r>
            <a:endParaRPr b="0" lang="en-US" sz="887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13"/>
          <p:cNvSpPr>
            <a:spLocks noGrp="1"/>
          </p:cNvSpPr>
          <p:nvPr>
            <p:ph type="body"/>
          </p:nvPr>
        </p:nvSpPr>
        <p:spPr>
          <a:xfrm>
            <a:off x="4107240" y="565200"/>
            <a:ext cx="22023720" cy="2319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normAutofit/>
          </a:bodyPr>
          <a:p>
            <a:pPr indent="0" algn="ctr">
              <a:lnSpc>
                <a:spcPct val="100000"/>
              </a:lnSpc>
              <a:spcBef>
                <a:spcPts val="2548"/>
              </a:spcBef>
              <a:buNone/>
              <a:tabLst>
                <a:tab algn="l" pos="0"/>
              </a:tabLst>
            </a:pPr>
            <a:r>
              <a:rPr b="1" lang="zh-CN" sz="12740" spc="-1" strike="noStrike">
                <a:solidFill>
                  <a:srgbClr val="ffffff"/>
                </a:solidFill>
                <a:latin typeface="Calibri"/>
              </a:rPr>
              <a:t>编辑母版文本样式</a:t>
            </a:r>
            <a:endParaRPr b="0" lang="en-US" sz="12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14"/>
          <p:cNvSpPr>
            <a:spLocks noGrp="1"/>
          </p:cNvSpPr>
          <p:nvPr>
            <p:ph type="title"/>
          </p:nvPr>
        </p:nvSpPr>
        <p:spPr>
          <a:xfrm>
            <a:off x="1511640" y="1706400"/>
            <a:ext cx="27214200" cy="714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8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8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microsoft.com/office/2007/relationships/hdphoto" Target="../media/hdphoto1.wdp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jpe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jpe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2d4072"/>
            </a:gs>
            <a:gs pos="100000">
              <a:srgbClr val="abb9de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31" descr="卡通人物&#10;&#10;低可信度描述已自动生成"/>
          <p:cNvPicPr/>
          <p:nvPr/>
        </p:nvPicPr>
        <p:blipFill>
          <a:blip r:embed="rId1">
            <a:alphaModFix amt="23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amount="-100000" colorTemp="4500" contrast="-36000" sat="6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6267600"/>
            <a:ext cx="30238200" cy="36470880"/>
          </a:xfrm>
          <a:prstGeom prst="rect">
            <a:avLst/>
          </a:prstGeom>
          <a:ln w="0">
            <a:noFill/>
          </a:ln>
        </p:spPr>
      </p:pic>
      <p:sp>
        <p:nvSpPr>
          <p:cNvPr id="56" name="PlaceHolder 1"/>
          <p:cNvSpPr>
            <a:spLocks noGrp="1"/>
          </p:cNvSpPr>
          <p:nvPr>
            <p:ph/>
          </p:nvPr>
        </p:nvSpPr>
        <p:spPr>
          <a:xfrm>
            <a:off x="717480" y="7431120"/>
            <a:ext cx="14271120" cy="1112400"/>
          </a:xfrm>
          <a:prstGeom prst="rect">
            <a:avLst/>
          </a:prstGeom>
          <a:noFill/>
          <a:ln w="0">
            <a:noFill/>
          </a:ln>
        </p:spPr>
        <p:txBody>
          <a:bodyPr lIns="93960" rIns="93960" tIns="93960" bIns="93960" anchor="ctr">
            <a:noAutofit/>
          </a:bodyPr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6000" spc="-1" strike="noStrike" u="sng">
                <a:solidFill>
                  <a:schemeClr val="accent5">
                    <a:lumMod val="50000"/>
                  </a:schemeClr>
                </a:solidFill>
                <a:uFillTx/>
                <a:latin typeface="Calibri"/>
              </a:rPr>
              <a:t>Aim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796680" y="11667600"/>
            <a:ext cx="14274360" cy="1114200"/>
          </a:xfrm>
          <a:prstGeom prst="rect">
            <a:avLst/>
          </a:prstGeom>
          <a:noFill/>
          <a:ln w="0">
            <a:noFill/>
          </a:ln>
        </p:spPr>
        <p:txBody>
          <a:bodyPr lIns="93960" rIns="93960" tIns="93960" bIns="93960" anchor="ctr">
            <a:noAutofit/>
          </a:bodyPr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6000" spc="-1" strike="noStrike" u="sng">
                <a:solidFill>
                  <a:schemeClr val="accent5">
                    <a:lumMod val="50000"/>
                  </a:schemeClr>
                </a:solidFill>
                <a:uFillTx/>
                <a:latin typeface="Calibri"/>
              </a:rPr>
              <a:t>Objective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15406560" y="7770960"/>
            <a:ext cx="14266440" cy="1112400"/>
          </a:xfrm>
          <a:prstGeom prst="rect">
            <a:avLst/>
          </a:prstGeom>
          <a:noFill/>
          <a:ln w="0">
            <a:noFill/>
          </a:ln>
        </p:spPr>
        <p:txBody>
          <a:bodyPr lIns="93960" rIns="93960" tIns="93960" bIns="93960" anchor="ctr">
            <a:noAutofit/>
          </a:bodyPr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6000" spc="-1" strike="noStrike" u="sng">
                <a:solidFill>
                  <a:schemeClr val="accent5">
                    <a:lumMod val="50000"/>
                  </a:schemeClr>
                </a:solidFill>
                <a:uFillTx/>
                <a:latin typeface="Calibri"/>
              </a:rPr>
              <a:t>Application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15485760" y="27443160"/>
            <a:ext cx="14258520" cy="1110960"/>
          </a:xfrm>
          <a:prstGeom prst="rect">
            <a:avLst/>
          </a:prstGeom>
          <a:noFill/>
          <a:ln w="0">
            <a:noFill/>
          </a:ln>
        </p:spPr>
        <p:txBody>
          <a:bodyPr lIns="93960" rIns="93960" tIns="93960" bIns="93960" anchor="ctr">
            <a:noAutofit/>
          </a:bodyPr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6000" spc="-1" strike="noStrike" u="sng">
                <a:solidFill>
                  <a:schemeClr val="accent5">
                    <a:lumMod val="50000"/>
                  </a:schemeClr>
                </a:solidFill>
                <a:uFillTx/>
                <a:latin typeface="Calibri"/>
              </a:rPr>
              <a:t>Conclusion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3228480" y="5220000"/>
            <a:ext cx="22151520" cy="144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>
              <a:lnSpc>
                <a:spcPct val="100000"/>
              </a:lnSpc>
              <a:spcBef>
                <a:spcPts val="1261"/>
              </a:spcBef>
              <a:buNone/>
              <a:tabLst>
                <a:tab algn="l" pos="0"/>
              </a:tabLst>
            </a:pPr>
            <a:r>
              <a:rPr b="0" lang="en-US" sz="6300" spc="-1" strike="noStrike">
                <a:solidFill>
                  <a:srgbClr val="ffffff"/>
                </a:solidFill>
                <a:latin typeface="Calibri"/>
              </a:rPr>
              <a:t>Au Ka Long</a:t>
            </a:r>
            <a:endParaRPr b="0" lang="en-US" sz="6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2769840" y="2359080"/>
            <a:ext cx="24345720" cy="138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8000"/>
          </a:bodyPr>
          <a:p>
            <a:pPr indent="0" algn="ctr">
              <a:lnSpc>
                <a:spcPct val="100000"/>
              </a:lnSpc>
              <a:spcBef>
                <a:spcPts val="2548"/>
              </a:spcBef>
              <a:buNone/>
              <a:tabLst>
                <a:tab algn="l" pos="0"/>
              </a:tabLst>
            </a:pPr>
            <a:r>
              <a:rPr b="1" lang="en-US" sz="12740" spc="-1" strike="noStrike">
                <a:solidFill>
                  <a:schemeClr val="accent3">
                    <a:lumMod val="40000"/>
                    <a:lumOff val="60000"/>
                  </a:schemeClr>
                </a:solidFill>
                <a:latin typeface="Calibri"/>
              </a:rPr>
              <a:t>AIoT Bedroom</a:t>
            </a:r>
            <a:endParaRPr b="0" lang="en-US" sz="1274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Rectangle 4"/>
          <p:cNvSpPr/>
          <p:nvPr/>
        </p:nvSpPr>
        <p:spPr>
          <a:xfrm>
            <a:off x="592200" y="21078720"/>
            <a:ext cx="28452240" cy="1173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417240" rIns="417240" tIns="208440" bIns="208440" anchor="t">
            <a:noAutofit/>
          </a:bodyPr>
          <a:p>
            <a:pPr>
              <a:lnSpc>
                <a:spcPct val="100000"/>
              </a:lnSpc>
              <a:spcBef>
                <a:spcPts val="1519"/>
              </a:spcBef>
            </a:pPr>
            <a:endParaRPr b="1" lang="en-US" sz="7600" spc="-1" strike="noStrike">
              <a:solidFill>
                <a:srgbClr val="3333ff"/>
              </a:solidFill>
              <a:latin typeface="Arial"/>
            </a:endParaRPr>
          </a:p>
        </p:txBody>
      </p:sp>
      <p:sp>
        <p:nvSpPr>
          <p:cNvPr id="63" name="Rectangle 6"/>
          <p:cNvSpPr/>
          <p:nvPr/>
        </p:nvSpPr>
        <p:spPr>
          <a:xfrm>
            <a:off x="0" y="0"/>
            <a:ext cx="302382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44280" bIns="-44280" anchor="ctr">
            <a:spAutoFit/>
          </a:bodyPr>
          <a:p>
            <a:pPr>
              <a:lnSpc>
                <a:spcPct val="100000"/>
              </a:lnSpc>
            </a:pPr>
            <a:endParaRPr b="0" lang="en-HK" sz="8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Rectangle 8"/>
          <p:cNvSpPr/>
          <p:nvPr/>
        </p:nvSpPr>
        <p:spPr>
          <a:xfrm>
            <a:off x="0" y="18559440"/>
            <a:ext cx="302382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44280" bIns="-44280" anchor="ctr">
            <a:spAutoFit/>
          </a:bodyPr>
          <a:p>
            <a:pPr>
              <a:lnSpc>
                <a:spcPct val="100000"/>
              </a:lnSpc>
            </a:pPr>
            <a:endParaRPr b="0" lang="en-HK" sz="8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Rectangle 36"/>
          <p:cNvSpPr/>
          <p:nvPr/>
        </p:nvSpPr>
        <p:spPr>
          <a:xfrm>
            <a:off x="592200" y="19168920"/>
            <a:ext cx="302382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-44280" bIns="-44280" anchor="ctr">
            <a:spAutoFit/>
          </a:bodyPr>
          <a:p>
            <a:pPr>
              <a:lnSpc>
                <a:spcPct val="100000"/>
              </a:lnSpc>
            </a:pPr>
            <a:endParaRPr b="0" lang="en-HK" sz="8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文本占位符 2"/>
          <p:cNvSpPr/>
          <p:nvPr/>
        </p:nvSpPr>
        <p:spPr>
          <a:xfrm>
            <a:off x="822600" y="26829360"/>
            <a:ext cx="14274360" cy="110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3960" rIns="93960" tIns="93960" bIns="93960" anchor="ctr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</a:pPr>
            <a:r>
              <a:rPr b="1" lang="en-US" sz="6000" spc="-1" strike="noStrike" u="sng">
                <a:solidFill>
                  <a:srgbClr val="2c3f71"/>
                </a:solidFill>
                <a:uFillTx/>
                <a:latin typeface="Calibri"/>
              </a:rPr>
              <a:t>Methodology</a:t>
            </a:r>
            <a:endParaRPr b="0" lang="en-HK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文本占位符 12"/>
          <p:cNvSpPr/>
          <p:nvPr/>
        </p:nvSpPr>
        <p:spPr>
          <a:xfrm>
            <a:off x="-673200" y="2173320"/>
            <a:ext cx="32016240" cy="182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pPr algn="ctr">
              <a:lnSpc>
                <a:spcPct val="100000"/>
              </a:lnSpc>
              <a:spcBef>
                <a:spcPts val="1261"/>
              </a:spcBef>
            </a:pPr>
            <a:endParaRPr b="0" lang="en-HK" sz="8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文本占位符 18"/>
          <p:cNvSpPr/>
          <p:nvPr/>
        </p:nvSpPr>
        <p:spPr>
          <a:xfrm>
            <a:off x="23760000" y="5256000"/>
            <a:ext cx="5873400" cy="133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4720" rIns="234720" tIns="234720" bIns="234720" anchor="t">
            <a:spAutoFit/>
          </a:bodyPr>
          <a:p>
            <a:pPr>
              <a:lnSpc>
                <a:spcPct val="100000"/>
              </a:lnSpc>
              <a:spcBef>
                <a:spcPts val="1140"/>
              </a:spcBef>
              <a:tabLst>
                <a:tab algn="l" pos="0"/>
              </a:tabLst>
            </a:pPr>
            <a:r>
              <a:rPr b="1" lang="en-US" sz="5700" spc="-1" strike="noStrike">
                <a:solidFill>
                  <a:srgbClr val="ffffa6"/>
                </a:solidFill>
                <a:latin typeface="Times New Roman"/>
              </a:rPr>
              <a:t>YouTube Link</a:t>
            </a:r>
            <a:endParaRPr b="0" lang="en-HK" sz="5700" spc="-1" strike="noStrike">
              <a:solidFill>
                <a:srgbClr val="ffffa6"/>
              </a:solidFill>
              <a:latin typeface="Arial"/>
            </a:endParaRPr>
          </a:p>
        </p:txBody>
      </p:sp>
      <p:sp>
        <p:nvSpPr>
          <p:cNvPr id="69" name="文本占位符 18"/>
          <p:cNvSpPr/>
          <p:nvPr/>
        </p:nvSpPr>
        <p:spPr>
          <a:xfrm>
            <a:off x="1569600" y="5256000"/>
            <a:ext cx="5343120" cy="133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4720" rIns="234720" tIns="234720" bIns="234720" anchor="t">
            <a:spAutoFit/>
          </a:bodyPr>
          <a:p>
            <a:pPr>
              <a:lnSpc>
                <a:spcPct val="100000"/>
              </a:lnSpc>
              <a:spcBef>
                <a:spcPts val="1140"/>
              </a:spcBef>
              <a:tabLst>
                <a:tab algn="l" pos="0"/>
              </a:tabLst>
            </a:pPr>
            <a:r>
              <a:rPr b="1" lang="en-US" sz="5700" spc="-1" strike="noStrike">
                <a:solidFill>
                  <a:srgbClr val="ffffa6"/>
                </a:solidFill>
                <a:latin typeface="Times New Roman"/>
              </a:rPr>
              <a:t>GitHub Link</a:t>
            </a:r>
            <a:endParaRPr b="0" lang="en-HK" sz="5700" spc="-1" strike="noStrike">
              <a:solidFill>
                <a:srgbClr val="ffffa6"/>
              </a:solidFill>
              <a:latin typeface="Arial"/>
            </a:endParaRPr>
          </a:p>
        </p:txBody>
      </p:sp>
      <p:pic>
        <p:nvPicPr>
          <p:cNvPr id="70" name="Picture 2" descr=""/>
          <p:cNvPicPr/>
          <p:nvPr/>
        </p:nvPicPr>
        <p:blipFill>
          <a:blip r:embed="rId3"/>
          <a:stretch/>
        </p:blipFill>
        <p:spPr>
          <a:xfrm>
            <a:off x="1211040" y="360000"/>
            <a:ext cx="5268960" cy="5268960"/>
          </a:xfrm>
          <a:prstGeom prst="rect">
            <a:avLst/>
          </a:prstGeom>
          <a:ln w="0">
            <a:noFill/>
          </a:ln>
        </p:spPr>
      </p:pic>
      <p:sp>
        <p:nvSpPr>
          <p:cNvPr id="71" name="文本框 21"/>
          <p:cNvSpPr/>
          <p:nvPr/>
        </p:nvSpPr>
        <p:spPr>
          <a:xfrm>
            <a:off x="4603680" y="10780560"/>
            <a:ext cx="184320" cy="52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2" name="图片 27" descr="卡通人物&#10;&#10;中度可信度描述已自动生成"/>
          <p:cNvPicPr/>
          <p:nvPr/>
        </p:nvPicPr>
        <p:blipFill>
          <a:blip r:embed="rId4"/>
          <a:stretch/>
        </p:blipFill>
        <p:spPr>
          <a:xfrm>
            <a:off x="1036800" y="8213040"/>
            <a:ext cx="2844360" cy="2844360"/>
          </a:xfrm>
          <a:prstGeom prst="rect">
            <a:avLst/>
          </a:prstGeom>
          <a:ln w="0">
            <a:noFill/>
          </a:ln>
        </p:spPr>
      </p:pic>
      <p:sp>
        <p:nvSpPr>
          <p:cNvPr id="73" name="文本占位符 9"/>
          <p:cNvSpPr/>
          <p:nvPr/>
        </p:nvSpPr>
        <p:spPr>
          <a:xfrm>
            <a:off x="3053520" y="12700440"/>
            <a:ext cx="11882880" cy="336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4720" rIns="234720" tIns="234720" bIns="234720" anchor="t">
            <a:spAutoFit/>
          </a:bodyPr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Cozy</a:t>
            </a:r>
            <a:r>
              <a:rPr b="0" lang="en-US" sz="5700" spc="-1" strike="noStrike">
                <a:solidFill>
                  <a:srgbClr val="2c3f71"/>
                </a:solidFill>
                <a:latin typeface="Times New Roman"/>
              </a:rPr>
              <a:t> bedroom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Wipe out the threads </a:t>
            </a:r>
            <a:r>
              <a:rPr b="0" lang="en-US" sz="5700" spc="-1" strike="noStrike">
                <a:solidFill>
                  <a:srgbClr val="2c3f71"/>
                </a:solidFill>
                <a:latin typeface="Times New Roman"/>
              </a:rPr>
              <a:t>for Elderly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Reduce </a:t>
            </a:r>
            <a:r>
              <a:rPr b="1" lang="en-HK" sz="5700" spc="-1" strike="noStrike">
                <a:solidFill>
                  <a:srgbClr val="2c3f71"/>
                </a:solidFill>
                <a:latin typeface="Times New Roman"/>
              </a:rPr>
              <a:t>labour</a:t>
            </a: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 cost </a:t>
            </a:r>
            <a:r>
              <a:rPr b="0" lang="en-US" sz="5700" spc="-1" strike="noStrike">
                <a:solidFill>
                  <a:srgbClr val="2c3f71"/>
                </a:solidFill>
                <a:latin typeface="Times New Roman"/>
              </a:rPr>
              <a:t>for elderly care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图片 30" descr="形状, 圆圈&#10;&#10;描述已自动生成"/>
          <p:cNvPicPr/>
          <p:nvPr/>
        </p:nvPicPr>
        <p:blipFill>
          <a:blip r:embed="rId5"/>
          <a:srcRect l="20296" t="0" r="22586" b="0"/>
          <a:stretch/>
        </p:blipFill>
        <p:spPr>
          <a:xfrm>
            <a:off x="976320" y="13367520"/>
            <a:ext cx="2107080" cy="2053440"/>
          </a:xfrm>
          <a:prstGeom prst="rect">
            <a:avLst/>
          </a:prstGeom>
          <a:ln w="0">
            <a:noFill/>
          </a:ln>
        </p:spPr>
      </p:pic>
      <p:sp>
        <p:nvSpPr>
          <p:cNvPr id="75" name="文本占位符 9"/>
          <p:cNvSpPr/>
          <p:nvPr/>
        </p:nvSpPr>
        <p:spPr>
          <a:xfrm>
            <a:off x="3023280" y="8457480"/>
            <a:ext cx="11882880" cy="307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4720" rIns="234720" tIns="234720" bIns="234720" anchor="t">
            <a:spAutoFit/>
          </a:bodyPr>
          <a:p>
            <a:pPr>
              <a:lnSpc>
                <a:spcPct val="100000"/>
              </a:lnSpc>
              <a:spcBef>
                <a:spcPts val="1140"/>
              </a:spcBef>
              <a:tabLst>
                <a:tab algn="l" pos="0"/>
              </a:tabLst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AI and IoT </a:t>
            </a:r>
            <a:r>
              <a:rPr b="0" lang="en-US" sz="5700" spc="-1" strike="noStrike">
                <a:solidFill>
                  <a:srgbClr val="2c3f71"/>
                </a:solidFill>
                <a:latin typeface="Times New Roman"/>
              </a:rPr>
              <a:t>technology to improve Elderly’s life by enhancing bedroom/sleeping environment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文本占位符 2"/>
          <p:cNvSpPr/>
          <p:nvPr/>
        </p:nvSpPr>
        <p:spPr>
          <a:xfrm>
            <a:off x="822600" y="16031520"/>
            <a:ext cx="14274360" cy="110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3960" rIns="93960" tIns="93960" bIns="93960" anchor="ctr">
            <a:sp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6000" spc="-1" strike="noStrike" u="sng">
                <a:solidFill>
                  <a:schemeClr val="accent5">
                    <a:lumMod val="50000"/>
                  </a:schemeClr>
                </a:solidFill>
                <a:uFillTx/>
                <a:latin typeface="Calibri"/>
              </a:rPr>
              <a:t>Background &amp; Motivation</a:t>
            </a:r>
            <a:endParaRPr b="0" lang="en-HK" sz="6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7" name="图片 38" descr="文本&#10;&#10;描述已自动生成"/>
          <p:cNvPicPr/>
          <p:nvPr/>
        </p:nvPicPr>
        <p:blipFill>
          <a:blip r:embed="rId6"/>
          <a:srcRect l="13634" t="0" r="12849" b="0"/>
          <a:stretch/>
        </p:blipFill>
        <p:spPr>
          <a:xfrm>
            <a:off x="1252080" y="17993520"/>
            <a:ext cx="1676160" cy="2350440"/>
          </a:xfrm>
          <a:prstGeom prst="rect">
            <a:avLst/>
          </a:prstGeom>
          <a:ln w="0">
            <a:noFill/>
          </a:ln>
        </p:spPr>
      </p:pic>
      <p:sp>
        <p:nvSpPr>
          <p:cNvPr id="78" name="文本占位符 9"/>
          <p:cNvSpPr/>
          <p:nvPr/>
        </p:nvSpPr>
        <p:spPr>
          <a:xfrm>
            <a:off x="3083760" y="17040240"/>
            <a:ext cx="11882880" cy="437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4720" rIns="234720" tIns="234720" bIns="234720" anchor="t">
            <a:spAutoFit/>
          </a:bodyPr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Sudden Death </a:t>
            </a:r>
            <a:r>
              <a:rPr b="0" lang="en-US" sz="5700" spc="-1" strike="noStrike">
                <a:solidFill>
                  <a:srgbClr val="2c3f71"/>
                </a:solidFill>
                <a:latin typeface="Times New Roman"/>
              </a:rPr>
              <a:t>in sleep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Imperfect </a:t>
            </a:r>
            <a:r>
              <a:rPr b="0" lang="en-US" sz="5700" spc="-1" strike="noStrike">
                <a:solidFill>
                  <a:srgbClr val="2c3f71"/>
                </a:solidFill>
                <a:latin typeface="Times New Roman"/>
              </a:rPr>
              <a:t>of sleeping environment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Lack of </a:t>
            </a:r>
            <a:r>
              <a:rPr b="1" lang="en-GB" sz="5700" spc="-1" strike="noStrike">
                <a:solidFill>
                  <a:srgbClr val="2c3f71"/>
                </a:solidFill>
                <a:latin typeface="Times New Roman"/>
              </a:rPr>
              <a:t>labour</a:t>
            </a: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 </a:t>
            </a:r>
            <a:r>
              <a:rPr b="0" lang="en-US" sz="5700" spc="-1" strike="noStrike">
                <a:solidFill>
                  <a:srgbClr val="2c3f71"/>
                </a:solidFill>
                <a:latin typeface="Times New Roman"/>
              </a:rPr>
              <a:t>for elderly care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~33%</a:t>
            </a:r>
            <a:r>
              <a:rPr b="0" lang="en-US" sz="5700" spc="-1" strike="noStrike">
                <a:solidFill>
                  <a:srgbClr val="2c3f71"/>
                </a:solidFill>
                <a:latin typeface="Times New Roman"/>
              </a:rPr>
              <a:t> Elderly people living </a:t>
            </a: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alone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Picture 22" descr="AI Vector Icons free download in SVG, PNG Format"/>
          <p:cNvPicPr/>
          <p:nvPr/>
        </p:nvPicPr>
        <p:blipFill>
          <a:blip r:embed="rId7"/>
          <a:stretch/>
        </p:blipFill>
        <p:spPr>
          <a:xfrm>
            <a:off x="657360" y="28317960"/>
            <a:ext cx="2365920" cy="2365920"/>
          </a:xfrm>
          <a:prstGeom prst="rect">
            <a:avLst/>
          </a:prstGeom>
          <a:ln w="0">
            <a:noFill/>
          </a:ln>
        </p:spPr>
      </p:pic>
      <p:pic>
        <p:nvPicPr>
          <p:cNvPr id="80" name="Picture 30" descr="Solution icon PNG and SVG Vector Free Download"/>
          <p:cNvPicPr/>
          <p:nvPr/>
        </p:nvPicPr>
        <p:blipFill>
          <a:blip r:embed="rId8"/>
          <a:stretch/>
        </p:blipFill>
        <p:spPr>
          <a:xfrm>
            <a:off x="970920" y="32104440"/>
            <a:ext cx="2052360" cy="2588040"/>
          </a:xfrm>
          <a:prstGeom prst="rect">
            <a:avLst/>
          </a:prstGeom>
          <a:ln w="0">
            <a:noFill/>
          </a:ln>
        </p:spPr>
      </p:pic>
      <p:sp>
        <p:nvSpPr>
          <p:cNvPr id="81" name="文本占位符 9"/>
          <p:cNvSpPr/>
          <p:nvPr/>
        </p:nvSpPr>
        <p:spPr>
          <a:xfrm>
            <a:off x="3083760" y="27860760"/>
            <a:ext cx="11882880" cy="336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4720" rIns="234720" tIns="234720" bIns="234720" anchor="t">
            <a:spAutoFit/>
          </a:bodyPr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Detect </a:t>
            </a:r>
            <a:r>
              <a:rPr b="0" lang="en-US" sz="5700" spc="-1" strike="noStrike">
                <a:solidFill>
                  <a:srgbClr val="2c3f71"/>
                </a:solidFill>
                <a:latin typeface="Times New Roman"/>
              </a:rPr>
              <a:t>the</a:t>
            </a: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 status </a:t>
            </a:r>
            <a:r>
              <a:rPr b="0" lang="en-US" sz="5700" spc="-1" strike="noStrike">
                <a:solidFill>
                  <a:srgbClr val="2c3f71"/>
                </a:solidFill>
                <a:latin typeface="Times New Roman"/>
              </a:rPr>
              <a:t>of </a:t>
            </a: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Person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Control Devices </a:t>
            </a:r>
            <a:r>
              <a:rPr b="0" lang="en-US" sz="5700" spc="-1" strike="noStrike">
                <a:solidFill>
                  <a:srgbClr val="2c3f71"/>
                </a:solidFill>
                <a:latin typeface="Times New Roman"/>
              </a:rPr>
              <a:t>by the </a:t>
            </a: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status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Fit within elderly’s preferences 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文本占位符 9"/>
          <p:cNvSpPr/>
          <p:nvPr/>
        </p:nvSpPr>
        <p:spPr>
          <a:xfrm>
            <a:off x="3240000" y="31915440"/>
            <a:ext cx="11882880" cy="336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4720" rIns="234720" tIns="234720" bIns="234720" anchor="t">
            <a:spAutoFit/>
          </a:bodyPr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Object detection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Gesture analysis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Thermal analysis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Picture 28" descr="Iot - Free interface icons"/>
          <p:cNvPicPr/>
          <p:nvPr/>
        </p:nvPicPr>
        <p:blipFill>
          <a:blip r:embed="rId9"/>
          <a:stretch/>
        </p:blipFill>
        <p:spPr>
          <a:xfrm>
            <a:off x="1101240" y="35633160"/>
            <a:ext cx="1954080" cy="2365920"/>
          </a:xfrm>
          <a:prstGeom prst="rect">
            <a:avLst/>
          </a:prstGeom>
          <a:ln w="0">
            <a:noFill/>
          </a:ln>
        </p:spPr>
      </p:pic>
      <p:sp>
        <p:nvSpPr>
          <p:cNvPr id="84" name="文本占位符 9"/>
          <p:cNvSpPr/>
          <p:nvPr/>
        </p:nvSpPr>
        <p:spPr>
          <a:xfrm>
            <a:off x="3083760" y="35099640"/>
            <a:ext cx="11882880" cy="647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4720" rIns="234720" tIns="234720" bIns="234720" anchor="t">
            <a:spAutoFit/>
          </a:bodyPr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IR camera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lvl="1" marL="2265480" indent="-857160">
              <a:lnSpc>
                <a:spcPct val="100000"/>
              </a:lnSpc>
              <a:spcBef>
                <a:spcPts val="879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4400" spc="-1" strike="noStrike">
                <a:solidFill>
                  <a:srgbClr val="2c3f71"/>
                </a:solidFill>
                <a:latin typeface="Times New Roman"/>
              </a:rPr>
              <a:t>Temperature</a:t>
            </a: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  <a:p>
            <a:pPr lvl="1" marL="2265480" indent="-857160">
              <a:lnSpc>
                <a:spcPct val="100000"/>
              </a:lnSpc>
              <a:spcBef>
                <a:spcPts val="879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4400" spc="-1" strike="noStrike">
                <a:solidFill>
                  <a:srgbClr val="2c3f71"/>
                </a:solidFill>
                <a:latin typeface="Times New Roman"/>
              </a:rPr>
              <a:t>Object information</a:t>
            </a: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0" lang="en-US" sz="5700" spc="-1" strike="noStrike">
                <a:solidFill>
                  <a:srgbClr val="2c3f71"/>
                </a:solidFill>
                <a:latin typeface="Times New Roman"/>
              </a:rPr>
              <a:t>Other home </a:t>
            </a: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IoT devices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lvl="1" marL="2265480" indent="-857160">
              <a:lnSpc>
                <a:spcPct val="100000"/>
              </a:lnSpc>
              <a:spcBef>
                <a:spcPts val="961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4800" spc="-1" strike="noStrike">
                <a:solidFill>
                  <a:srgbClr val="2c3f71"/>
                </a:solidFill>
                <a:latin typeface="Times New Roman"/>
              </a:rPr>
              <a:t>Lights</a:t>
            </a:r>
            <a:endParaRPr b="0" lang="en-HK" sz="4800" spc="-1" strike="noStrike">
              <a:solidFill>
                <a:srgbClr val="000000"/>
              </a:solidFill>
              <a:latin typeface="Arial"/>
            </a:endParaRPr>
          </a:p>
          <a:p>
            <a:pPr lvl="1" marL="2265480" indent="-857160">
              <a:lnSpc>
                <a:spcPct val="100000"/>
              </a:lnSpc>
              <a:spcBef>
                <a:spcPts val="961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4800" spc="-1" strike="noStrike">
                <a:solidFill>
                  <a:srgbClr val="2c3f71"/>
                </a:solidFill>
                <a:latin typeface="Times New Roman"/>
              </a:rPr>
              <a:t>Air-conditioner</a:t>
            </a:r>
            <a:endParaRPr b="0" lang="en-HK" sz="4800" spc="-1" strike="noStrike">
              <a:solidFill>
                <a:srgbClr val="000000"/>
              </a:solidFill>
              <a:latin typeface="Arial"/>
            </a:endParaRPr>
          </a:p>
          <a:p>
            <a:pPr lvl="1" marL="2265480" indent="-857160">
              <a:lnSpc>
                <a:spcPct val="100000"/>
              </a:lnSpc>
              <a:spcBef>
                <a:spcPts val="961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4800" spc="-1" strike="noStrike">
                <a:solidFill>
                  <a:srgbClr val="2c3f71"/>
                </a:solidFill>
                <a:latin typeface="Times New Roman"/>
              </a:rPr>
              <a:t>Music box</a:t>
            </a:r>
            <a:endParaRPr b="0" lang="en-HK" sz="4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5" name="表格 53"/>
          <p:cNvGraphicFramePr/>
          <p:nvPr/>
        </p:nvGraphicFramePr>
        <p:xfrm>
          <a:off x="15514920" y="8886960"/>
          <a:ext cx="14006160" cy="6447960"/>
        </p:xfrm>
        <a:graphic>
          <a:graphicData uri="http://schemas.openxmlformats.org/drawingml/2006/table">
            <a:tbl>
              <a:tblPr/>
              <a:tblGrid>
                <a:gridCol w="4064760"/>
                <a:gridCol w="4970520"/>
                <a:gridCol w="4970520"/>
              </a:tblGrid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Actions</a:t>
                      </a:r>
                      <a:endParaRPr b="0" lang="en-HK" sz="5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Case1(When)</a:t>
                      </a:r>
                      <a:endParaRPr b="0" lang="en-HK" sz="5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Case2(When)</a:t>
                      </a:r>
                      <a:endParaRPr b="0" lang="en-HK" sz="5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Call</a:t>
                      </a:r>
                      <a:r>
                        <a:rPr b="1" lang="en-US" sz="54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ambulance</a:t>
                      </a:r>
                      <a:endParaRPr b="0" lang="en-HK" sz="5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High fever/</a:t>
                      </a:r>
                      <a:br>
                        <a:rPr sz="5700"/>
                      </a:br>
                      <a:r>
                        <a:rPr b="0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Hypothermia</a:t>
                      </a:r>
                      <a:endParaRPr b="0" lang="en-HK" sz="5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Fall out of bed and fainted</a:t>
                      </a:r>
                      <a:endParaRPr b="0" lang="en-HK" sz="5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Control </a:t>
                      </a:r>
                      <a:br>
                        <a:rPr sz="5700"/>
                      </a:br>
                      <a:r>
                        <a:rPr b="1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air-con</a:t>
                      </a:r>
                      <a:endParaRPr b="0" lang="en-HK" sz="5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Optimal body temperature </a:t>
                      </a:r>
                      <a:endParaRPr b="0" lang="en-HK" sz="5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Optimal bed temperature</a:t>
                      </a:r>
                      <a:endParaRPr b="0" lang="en-HK" sz="5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Care service</a:t>
                      </a:r>
                      <a:br>
                        <a:rPr sz="5700"/>
                      </a:br>
                      <a:endParaRPr b="0" lang="en-HK" sz="5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Not able to sleep</a:t>
                      </a:r>
                      <a:endParaRPr b="0" lang="en-HK" sz="5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Possible diseases</a:t>
                      </a:r>
                      <a:endParaRPr b="0" lang="en-HK" sz="5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6" name="图片 54" descr="图标&#10;&#10;描述已自动生成"/>
          <p:cNvPicPr/>
          <p:nvPr/>
        </p:nvPicPr>
        <p:blipFill>
          <a:blip r:embed="rId10"/>
          <a:stretch/>
        </p:blipFill>
        <p:spPr>
          <a:xfrm>
            <a:off x="15764760" y="16713360"/>
            <a:ext cx="1986480" cy="2155320"/>
          </a:xfrm>
          <a:prstGeom prst="rect">
            <a:avLst/>
          </a:prstGeom>
          <a:ln w="0">
            <a:noFill/>
          </a:ln>
        </p:spPr>
      </p:pic>
      <p:sp>
        <p:nvSpPr>
          <p:cNvPr id="87" name="文本占位符 9"/>
          <p:cNvSpPr/>
          <p:nvPr/>
        </p:nvSpPr>
        <p:spPr>
          <a:xfrm>
            <a:off x="17942400" y="16036200"/>
            <a:ext cx="11882880" cy="437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4720" rIns="234720" tIns="234720" bIns="234720" anchor="t">
            <a:spAutoFit/>
          </a:bodyPr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Safe </a:t>
            </a:r>
            <a:r>
              <a:rPr b="0" lang="en-US" sz="5700" spc="-1" strike="noStrike">
                <a:solidFill>
                  <a:srgbClr val="2c3f71"/>
                </a:solidFill>
                <a:latin typeface="Times New Roman"/>
              </a:rPr>
              <a:t>and </a:t>
            </a: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Cozy </a:t>
            </a:r>
            <a:r>
              <a:rPr b="0" lang="en-US" sz="5700" spc="-1" strike="noStrike">
                <a:solidFill>
                  <a:srgbClr val="2c3f71"/>
                </a:solidFill>
                <a:latin typeface="Times New Roman"/>
              </a:rPr>
              <a:t>environment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Continuous monitor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Healthy sleep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0" lang="en-US" sz="5700" spc="-1" strike="noStrike">
                <a:solidFill>
                  <a:srgbClr val="2c3f71"/>
                </a:solidFill>
                <a:latin typeface="Times New Roman"/>
              </a:rPr>
              <a:t>Can </a:t>
            </a: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customize for different cases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Picture 36" descr="Advantages - Free marketing icons"/>
          <p:cNvPicPr/>
          <p:nvPr/>
        </p:nvPicPr>
        <p:blipFill>
          <a:blip r:embed="rId11"/>
          <a:stretch/>
        </p:blipFill>
        <p:spPr>
          <a:xfrm>
            <a:off x="15764760" y="30146760"/>
            <a:ext cx="1986480" cy="1986480"/>
          </a:xfrm>
          <a:prstGeom prst="rect">
            <a:avLst/>
          </a:prstGeom>
          <a:ln w="0">
            <a:noFill/>
          </a:ln>
        </p:spPr>
      </p:pic>
      <p:sp>
        <p:nvSpPr>
          <p:cNvPr id="89" name="文本占位符 9"/>
          <p:cNvSpPr/>
          <p:nvPr/>
        </p:nvSpPr>
        <p:spPr>
          <a:xfrm>
            <a:off x="17942400" y="28437120"/>
            <a:ext cx="11882880" cy="617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4720" rIns="234720" tIns="234720" bIns="234720" anchor="t">
            <a:spAutoFit/>
          </a:bodyPr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Ensure bedroom safety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lvl="1" marL="2265480" indent="-857160">
              <a:lnSpc>
                <a:spcPct val="100000"/>
              </a:lnSpc>
              <a:spcBef>
                <a:spcPts val="879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4400" spc="-1" strike="noStrike">
                <a:solidFill>
                  <a:srgbClr val="2c3f71"/>
                </a:solidFill>
                <a:latin typeface="Times New Roman"/>
              </a:rPr>
              <a:t>40% of household injuries</a:t>
            </a: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Suit elderly’s situations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All automatic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Cater elderly’s needs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Non-stop care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文本占位符 9"/>
          <p:cNvSpPr/>
          <p:nvPr/>
        </p:nvSpPr>
        <p:spPr>
          <a:xfrm>
            <a:off x="17938800" y="34061040"/>
            <a:ext cx="11882880" cy="42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4720" rIns="234720" tIns="234720" bIns="234720" anchor="t">
            <a:spAutoFit/>
          </a:bodyPr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Extend the system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lvl="2" marL="1951200" indent="-54144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Include other living spaces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lvl="2" marL="1951200" indent="-54144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E.g. Living room, corridors, etc.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Picture 40" descr="Money Increase Icon - Free PNG &amp; SVG 1260094 - Noun Project"/>
          <p:cNvPicPr/>
          <p:nvPr/>
        </p:nvPicPr>
        <p:blipFill>
          <a:blip r:embed="rId12"/>
          <a:stretch/>
        </p:blipFill>
        <p:spPr>
          <a:xfrm>
            <a:off x="15764760" y="37707480"/>
            <a:ext cx="2039760" cy="2039760"/>
          </a:xfrm>
          <a:prstGeom prst="rect">
            <a:avLst/>
          </a:prstGeom>
          <a:ln w="0">
            <a:noFill/>
          </a:ln>
        </p:spPr>
      </p:pic>
      <p:sp>
        <p:nvSpPr>
          <p:cNvPr id="92" name="文本占位符 9"/>
          <p:cNvSpPr/>
          <p:nvPr/>
        </p:nvSpPr>
        <p:spPr>
          <a:xfrm>
            <a:off x="17942400" y="37539720"/>
            <a:ext cx="11882880" cy="336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4720" rIns="234720" tIns="234720" bIns="234720" anchor="t">
            <a:spAutoFit/>
          </a:bodyPr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Continuous revenues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lvl="1" marL="226548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Care-on-Call service, etc.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Wingdings" charset="2"/>
              <a:buChar char="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To Support continuous update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3" name="表格 4098"/>
          <p:cNvGraphicFramePr/>
          <p:nvPr/>
        </p:nvGraphicFramePr>
        <p:xfrm>
          <a:off x="15506280" y="15305400"/>
          <a:ext cx="14014800" cy="960480"/>
        </p:xfrm>
        <a:graphic>
          <a:graphicData uri="http://schemas.openxmlformats.org/drawingml/2006/table">
            <a:tbl>
              <a:tblPr/>
              <a:tblGrid>
                <a:gridCol w="14014800"/>
              </a:tblGrid>
              <a:tr h="8510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5700" spc="-1" strike="noStrike">
                          <a:solidFill>
                            <a:srgbClr val="2c3f71"/>
                          </a:solidFill>
                          <a:latin typeface="Calibri"/>
                        </a:rPr>
                        <a:t>More To Go</a:t>
                      </a:r>
                      <a:endParaRPr b="0" lang="en-HK" sz="57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94" name="图片 4100" descr="卡通人物&#10;&#10;中度可信度描述已自动生成"/>
          <p:cNvPicPr/>
          <p:nvPr/>
        </p:nvPicPr>
        <p:blipFill>
          <a:blip r:embed="rId13"/>
          <a:stretch/>
        </p:blipFill>
        <p:spPr>
          <a:xfrm>
            <a:off x="10344960" y="31267080"/>
            <a:ext cx="4571640" cy="6095520"/>
          </a:xfrm>
          <a:prstGeom prst="rect">
            <a:avLst/>
          </a:prstGeom>
          <a:ln w="0">
            <a:noFill/>
          </a:ln>
        </p:spPr>
      </p:pic>
      <p:pic>
        <p:nvPicPr>
          <p:cNvPr id="95" name="Picture 6" descr=""/>
          <p:cNvPicPr/>
          <p:nvPr/>
        </p:nvPicPr>
        <p:blipFill>
          <a:blip r:embed="rId14"/>
          <a:stretch/>
        </p:blipFill>
        <p:spPr>
          <a:xfrm>
            <a:off x="15757920" y="34642440"/>
            <a:ext cx="1993320" cy="2093040"/>
          </a:xfrm>
          <a:prstGeom prst="rect">
            <a:avLst/>
          </a:prstGeom>
          <a:ln w="0">
            <a:noFill/>
          </a:ln>
        </p:spPr>
      </p:pic>
      <p:pic>
        <p:nvPicPr>
          <p:cNvPr id="96" name="图片 9" descr="QR 代码&#10;&#10;描述已自动生成"/>
          <p:cNvPicPr/>
          <p:nvPr/>
        </p:nvPicPr>
        <p:blipFill>
          <a:blip r:embed="rId15"/>
          <a:stretch/>
        </p:blipFill>
        <p:spPr>
          <a:xfrm>
            <a:off x="23580000" y="360000"/>
            <a:ext cx="5268960" cy="5268960"/>
          </a:xfrm>
          <a:prstGeom prst="rect">
            <a:avLst/>
          </a:prstGeom>
          <a:ln w="0">
            <a:noFill/>
          </a:ln>
        </p:spPr>
      </p:pic>
      <p:pic>
        <p:nvPicPr>
          <p:cNvPr id="97" name="Picture 2" descr="Senior Woman Sitting Alone On Sofa Stock Illustration - Download Image Now  - Senior Adult, Grandmother, Grandparent - iStock"/>
          <p:cNvPicPr/>
          <p:nvPr/>
        </p:nvPicPr>
        <p:blipFill>
          <a:blip r:embed="rId16"/>
          <a:stretch/>
        </p:blipFill>
        <p:spPr>
          <a:xfrm>
            <a:off x="8999640" y="22214160"/>
            <a:ext cx="5249880" cy="420336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are, elderly, eldercare icon - Download on Iconfinder"/>
          <p:cNvPicPr/>
          <p:nvPr/>
        </p:nvPicPr>
        <p:blipFill>
          <a:blip r:embed="rId17"/>
          <a:stretch/>
        </p:blipFill>
        <p:spPr>
          <a:xfrm>
            <a:off x="25820640" y="16971120"/>
            <a:ext cx="3008520" cy="2627640"/>
          </a:xfrm>
          <a:prstGeom prst="rect">
            <a:avLst/>
          </a:prstGeom>
          <a:ln w="0">
            <a:noFill/>
          </a:ln>
        </p:spPr>
      </p:pic>
      <p:pic>
        <p:nvPicPr>
          <p:cNvPr id="99" name="Picture 2" descr="SDG Goal 3: Good Health and Well-Being-Product - 教育資源網 | 聯合國兒童基金香港委員會  UNICEF HK Education Web Portal"/>
          <p:cNvPicPr/>
          <p:nvPr/>
        </p:nvPicPr>
        <p:blipFill>
          <a:blip r:embed="rId18"/>
          <a:stretch/>
        </p:blipFill>
        <p:spPr>
          <a:xfrm>
            <a:off x="2600280" y="22221720"/>
            <a:ext cx="4191480" cy="4191480"/>
          </a:xfrm>
          <a:prstGeom prst="rect">
            <a:avLst/>
          </a:prstGeom>
          <a:ln w="0">
            <a:noFill/>
          </a:ln>
        </p:spPr>
      </p:pic>
      <p:pic>
        <p:nvPicPr>
          <p:cNvPr id="100" name="图片 25" descr=""/>
          <p:cNvPicPr/>
          <p:nvPr/>
        </p:nvPicPr>
        <p:blipFill>
          <a:blip r:embed="rId19"/>
          <a:stretch/>
        </p:blipFill>
        <p:spPr>
          <a:xfrm>
            <a:off x="1373760" y="41881320"/>
            <a:ext cx="2710800" cy="685440"/>
          </a:xfrm>
          <a:prstGeom prst="rect">
            <a:avLst/>
          </a:prstGeom>
          <a:ln w="0">
            <a:noFill/>
          </a:ln>
        </p:spPr>
      </p:pic>
      <p:sp>
        <p:nvSpPr>
          <p:cNvPr id="101" name="文本占位符 3"/>
          <p:cNvSpPr txBox="1"/>
          <p:nvPr/>
        </p:nvSpPr>
        <p:spPr>
          <a:xfrm>
            <a:off x="15486120" y="27443160"/>
            <a:ext cx="14258520" cy="1110960"/>
          </a:xfrm>
          <a:prstGeom prst="rect">
            <a:avLst/>
          </a:prstGeom>
          <a:noFill/>
          <a:ln w="0">
            <a:noFill/>
          </a:ln>
        </p:spPr>
        <p:txBody>
          <a:bodyPr lIns="93960" rIns="93960" tIns="93960" bIns="93960" anchor="ctr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6000" spc="-1" strike="noStrike" u="sng">
                <a:solidFill>
                  <a:schemeClr val="accent5">
                    <a:lumMod val="50000"/>
                  </a:schemeClr>
                </a:solidFill>
                <a:uFillTx/>
                <a:latin typeface="Calibri"/>
              </a:rPr>
              <a:t>Conclusion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文本占位符 4"/>
          <p:cNvSpPr txBox="1"/>
          <p:nvPr/>
        </p:nvSpPr>
        <p:spPr>
          <a:xfrm>
            <a:off x="15486480" y="20783160"/>
            <a:ext cx="14258520" cy="1110960"/>
          </a:xfrm>
          <a:prstGeom prst="rect">
            <a:avLst/>
          </a:prstGeom>
          <a:noFill/>
          <a:ln w="0">
            <a:noFill/>
          </a:ln>
        </p:spPr>
        <p:txBody>
          <a:bodyPr lIns="93960" rIns="93960" tIns="93960" bIns="93960" anchor="ctr">
            <a:noAutofit/>
          </a:bodyPr>
          <a:p>
            <a:pPr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-US" sz="6000" spc="-1" strike="noStrike" u="sng">
                <a:solidFill>
                  <a:schemeClr val="accent5">
                    <a:lumMod val="50000"/>
                  </a:schemeClr>
                </a:solidFill>
                <a:uFillTx/>
                <a:latin typeface="Calibri"/>
              </a:rPr>
              <a:t>Location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文本占位符 6"/>
          <p:cNvSpPr/>
          <p:nvPr/>
        </p:nvSpPr>
        <p:spPr>
          <a:xfrm>
            <a:off x="17942400" y="21550320"/>
            <a:ext cx="11882880" cy="621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34720" rIns="234720" tIns="234720" bIns="234720" anchor="t">
            <a:spAutoFit/>
          </a:bodyPr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Nursing Home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lvl="1" marL="2265480" indent="-857160">
              <a:lnSpc>
                <a:spcPct val="100000"/>
              </a:lnSpc>
              <a:spcBef>
                <a:spcPts val="879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4400" spc="-1" strike="noStrike">
                <a:solidFill>
                  <a:srgbClr val="2c3f71"/>
                </a:solidFill>
                <a:latin typeface="Times New Roman"/>
              </a:rPr>
              <a:t>Reduce number </a:t>
            </a:r>
            <a:r>
              <a:rPr b="0" lang="en-US" sz="4400" spc="-1" strike="noStrike">
                <a:solidFill>
                  <a:srgbClr val="2c3f71"/>
                </a:solidFill>
                <a:latin typeface="Times New Roman"/>
              </a:rPr>
              <a:t>of nurse required</a:t>
            </a: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  <a:p>
            <a:pPr lvl="1" marL="2265480" indent="-857160">
              <a:lnSpc>
                <a:spcPct val="100000"/>
              </a:lnSpc>
              <a:spcBef>
                <a:spcPts val="879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4400" spc="-1" strike="noStrike">
                <a:solidFill>
                  <a:srgbClr val="2c3f71"/>
                </a:solidFill>
                <a:latin typeface="Times New Roman"/>
              </a:rPr>
              <a:t>Less</a:t>
            </a:r>
            <a:r>
              <a:rPr b="0" lang="en-US" sz="4400" spc="-1" strike="noStrike">
                <a:solidFill>
                  <a:srgbClr val="2c3f71"/>
                </a:solidFill>
                <a:latin typeface="Times New Roman"/>
              </a:rPr>
              <a:t> </a:t>
            </a:r>
            <a:r>
              <a:rPr b="1" lang="en-US" sz="4400" spc="-1" strike="noStrike">
                <a:solidFill>
                  <a:srgbClr val="2c3f71"/>
                </a:solidFill>
                <a:latin typeface="Times New Roman"/>
              </a:rPr>
              <a:t>cost </a:t>
            </a:r>
            <a:r>
              <a:rPr b="0" lang="en-US" sz="4400" spc="-1" strike="noStrike">
                <a:solidFill>
                  <a:srgbClr val="2c3f71"/>
                </a:solidFill>
                <a:latin typeface="Times New Roman"/>
              </a:rPr>
              <a:t>than </a:t>
            </a:r>
            <a:r>
              <a:rPr b="1" lang="en-US" sz="4400" spc="-1" strike="noStrike">
                <a:solidFill>
                  <a:srgbClr val="2c3f71"/>
                </a:solidFill>
                <a:latin typeface="Times New Roman"/>
              </a:rPr>
              <a:t>hiring </a:t>
            </a:r>
            <a:r>
              <a:rPr b="0" lang="en-US" sz="4400" spc="-1" strike="noStrike">
                <a:solidFill>
                  <a:srgbClr val="2c3f71"/>
                </a:solidFill>
                <a:latin typeface="Times New Roman"/>
              </a:rPr>
              <a:t>a nurse</a:t>
            </a: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  <a:p>
            <a:pPr marL="85716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1" lang="en-US" sz="5700" spc="-1" strike="noStrike">
                <a:solidFill>
                  <a:srgbClr val="2c3f71"/>
                </a:solidFill>
                <a:latin typeface="Times New Roman"/>
              </a:rPr>
              <a:t>Homes</a:t>
            </a:r>
            <a:endParaRPr b="0" lang="en-HK" sz="5700" spc="-1" strike="noStrike">
              <a:solidFill>
                <a:srgbClr val="000000"/>
              </a:solidFill>
              <a:latin typeface="Arial"/>
            </a:endParaRPr>
          </a:p>
          <a:p>
            <a:pPr lvl="1" marL="226548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2c3f71"/>
                </a:solidFill>
                <a:latin typeface="Times New Roman"/>
              </a:rPr>
              <a:t>Take care of </a:t>
            </a:r>
            <a:r>
              <a:rPr b="1" lang="en-US" sz="4400" spc="-1" strike="noStrike">
                <a:solidFill>
                  <a:srgbClr val="2c3f71"/>
                </a:solidFill>
                <a:latin typeface="Times New Roman"/>
              </a:rPr>
              <a:t>solitary elderly</a:t>
            </a: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  <a:p>
            <a:pPr lvl="1" marL="2265480" indent="-857160">
              <a:lnSpc>
                <a:spcPct val="100000"/>
              </a:lnSpc>
              <a:spcBef>
                <a:spcPts val="1140"/>
              </a:spcBef>
              <a:buClr>
                <a:srgbClr val="2c3f71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2c3f71"/>
                </a:solidFill>
                <a:latin typeface="Times New Roman"/>
              </a:rPr>
              <a:t>Take care of </a:t>
            </a:r>
            <a:r>
              <a:rPr b="1" lang="en-US" sz="4400" spc="-1" strike="noStrike">
                <a:solidFill>
                  <a:srgbClr val="2c3f71"/>
                </a:solidFill>
                <a:latin typeface="Times New Roman"/>
              </a:rPr>
              <a:t>elderly when they are sleeping(cannot be cover by human)</a:t>
            </a:r>
            <a:endParaRPr b="0" lang="en-HK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0"/>
          <a:stretch/>
        </p:blipFill>
        <p:spPr>
          <a:xfrm>
            <a:off x="15526800" y="22206960"/>
            <a:ext cx="2437920" cy="243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PosterPresentations.com-91CMx122CM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1654235C5CA44FBA336076A8AAA218" ma:contentTypeVersion="7" ma:contentTypeDescription="Create a new document." ma:contentTypeScope="" ma:versionID="09927aeacaff90a9d782380c295c03d2">
  <xsd:schema xmlns:xsd="http://www.w3.org/2001/XMLSchema" xmlns:xs="http://www.w3.org/2001/XMLSchema" xmlns:p="http://schemas.microsoft.com/office/2006/metadata/properties" xmlns:ns3="f792bfd4-8775-4c64-9cc0-5deceb05eff7" xmlns:ns4="5d311089-2fdb-4465-bd6c-265a8c34f07c" targetNamespace="http://schemas.microsoft.com/office/2006/metadata/properties" ma:root="true" ma:fieldsID="d4395c7fb537e951d187637c17016761" ns3:_="" ns4:_="">
    <xsd:import namespace="f792bfd4-8775-4c64-9cc0-5deceb05eff7"/>
    <xsd:import namespace="5d311089-2fdb-4465-bd6c-265a8c34f07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92bfd4-8775-4c64-9cc0-5deceb05eff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311089-2fdb-4465-bd6c-265a8c34f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229628-06EB-46DA-98C9-4D149DC96CAC}">
  <ds:schemaRefs>
    <ds:schemaRef ds:uri="http://schemas.microsoft.com/office/2006/metadata/properties"/>
    <ds:schemaRef ds:uri="http://purl.org/dc/dcmitype/"/>
    <ds:schemaRef ds:uri="5d311089-2fdb-4465-bd6c-265a8c34f07c"/>
    <ds:schemaRef ds:uri="http://schemas.microsoft.com/office/infopath/2007/PartnerControls"/>
    <ds:schemaRef ds:uri="f792bfd4-8775-4c64-9cc0-5deceb05eff7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31510A3-D1FE-45C8-AE9E-F9898CA69D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ED156F-4D9B-4BCA-B04D-4E9F74EB4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92bfd4-8775-4c64-9cc0-5deceb05eff7"/>
    <ds:schemaRef ds:uri="5d311089-2fdb-4465-bd6c-265a8c34f0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4244</TotalTime>
  <Application>LibreOffice/7.5.9.2$Linux_X86_64 LibreOffice_project/50$Build-2</Application>
  <AppVersion>15.0000</AppVersion>
  <Words>218</Words>
  <Paragraphs>60</Paragraphs>
  <Company>City University of Hong Kong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2004-09-24T09:27:01Z</dcterms:created>
  <dc:creator>Newman M T Lau</dc:creator>
  <dc:description/>
  <dc:language>en-HK</dc:language>
  <cp:lastModifiedBy>Tommy Au</cp:lastModifiedBy>
  <dcterms:modified xsi:type="dcterms:W3CDTF">2024-05-13T21:51:21Z</dcterms:modified>
  <cp:revision>59</cp:revision>
  <dc:subject/>
  <dc:title>A0 Poster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0x0101004F1654235C5CA44FBA336076A8AAA218</vt:lpwstr>
  </property>
  <property fmtid="{D5CDD505-2E9C-101B-9397-08002B2CF9AE}" pid="3" name="PresentationFormat">
    <vt:lpwstr>自定义</vt:lpwstr>
  </property>
  <property fmtid="{D5CDD505-2E9C-101B-9397-08002B2CF9AE}" pid="4" name="Slides">
    <vt:i4>1</vt:i4>
  </property>
</Properties>
</file>