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2.jpeg" ContentType="image/jpeg"/>
  <Override PartName="/ppt/media/image17.png" ContentType="image/png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6.png" ContentType="image/png"/>
  <Override PartName="/ppt/media/image15.jpeg" ContentType="image/jpeg"/>
  <Override PartName="/ppt/media/image2.png" ContentType="image/png"/>
  <Override PartName="/ppt/media/image14.png" ContentType="image/png"/>
  <Override PartName="/ppt/media/image13.png" ContentType="image/png"/>
  <Override PartName="/ppt/media/hdphoto1.wdp" ContentType="image/vnd.ms-photo"/>
  <Override PartName="/ppt/media/image6.png" ContentType="image/png"/>
  <Override PartName="/ppt/media/image11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38700" cy="427672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11640" y="2296296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45660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71288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91412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1164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71288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991412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1640" y="1706400"/>
            <a:ext cx="27214200" cy="331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45660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c3f71"/>
            </a:gs>
            <a:gs pos="100000">
              <a:srgbClr val="abb9d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6"/>
          <p:cNvSpPr/>
          <p:nvPr/>
        </p:nvSpPr>
        <p:spPr>
          <a:xfrm>
            <a:off x="0" y="0"/>
            <a:ext cx="30237840" cy="62366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0" y="6243480"/>
            <a:ext cx="30237840" cy="19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33"/>
          <p:cNvSpPr/>
          <p:nvPr/>
        </p:nvSpPr>
        <p:spPr>
          <a:xfrm>
            <a:off x="635040" y="6823080"/>
            <a:ext cx="14274000" cy="34747920"/>
          </a:xfrm>
          <a:prstGeom prst="roundRect">
            <a:avLst>
              <a:gd name="adj" fmla="val 4092"/>
            </a:avLst>
          </a:prstGeom>
          <a:gradFill rotWithShape="0"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9525">
            <a:solidFill>
              <a:srgbClr val="4e5b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33"/>
          <p:cNvSpPr/>
          <p:nvPr/>
        </p:nvSpPr>
        <p:spPr>
          <a:xfrm>
            <a:off x="15332040" y="6823080"/>
            <a:ext cx="14274000" cy="34747920"/>
          </a:xfrm>
          <a:prstGeom prst="roundRect">
            <a:avLst>
              <a:gd name="adj" fmla="val 4092"/>
            </a:avLst>
          </a:prstGeom>
          <a:gradFill rotWithShape="0"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9525">
            <a:solidFill>
              <a:srgbClr val="4e5b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Text Box 14"/>
          <p:cNvSpPr/>
          <p:nvPr/>
        </p:nvSpPr>
        <p:spPr>
          <a:xfrm>
            <a:off x="1501920" y="41895720"/>
            <a:ext cx="2902680" cy="314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6760" rIns="86760" tIns="43200" bIns="43200" anchor="t">
            <a:spAutoFit/>
          </a:bodyPr>
          <a:p>
            <a:pPr>
              <a:lnSpc>
                <a:spcPct val="65000"/>
              </a:lnSpc>
              <a:spcBef>
                <a:spcPts val="323"/>
              </a:spcBef>
            </a:pPr>
            <a:r>
              <a:rPr b="1" lang="en-US" sz="650" spc="-1" strike="noStrike">
                <a:solidFill>
                  <a:srgbClr val="bfbfbf"/>
                </a:solidFill>
                <a:latin typeface="Arial"/>
                <a:ea typeface="DejaVu Sans"/>
              </a:rPr>
              <a:t>RESEARCH POSTER PRESENTATION DESIGN © 2015</a:t>
            </a:r>
            <a:endParaRPr b="0" lang="en-HK" sz="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5000"/>
              </a:lnSpc>
              <a:spcBef>
                <a:spcPts val="507"/>
              </a:spcBef>
            </a:pPr>
            <a:r>
              <a:rPr b="1" lang="en-US" sz="1010" spc="-1" strike="noStrike">
                <a:solidFill>
                  <a:srgbClr val="bfbfbf"/>
                </a:solidFill>
                <a:latin typeface="Arial"/>
                <a:ea typeface="DejaVu Sans"/>
              </a:rPr>
              <a:t>www.PosterPresentations.com</a:t>
            </a:r>
            <a:endParaRPr b="0" lang="en-HK" sz="10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d4072"/>
            </a:gs>
            <a:gs pos="100000">
              <a:srgbClr val="abb9d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31" descr="卡通人物&#10;&#10;低可信度描述已自动生成"/>
          <p:cNvPicPr/>
          <p:nvPr/>
        </p:nvPicPr>
        <p:blipFill>
          <a:blip r:embed="rId1">
            <a:alphaModFix amt="23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100000" colorTemp="4500" contrast="-36000" sat="6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6267600"/>
            <a:ext cx="30237840" cy="364705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717480" y="7431120"/>
            <a:ext cx="14270760" cy="11120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Aim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96680" y="11667600"/>
            <a:ext cx="14274000" cy="11138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Objective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5406560" y="7770960"/>
            <a:ext cx="14266080" cy="11120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Application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15485760" y="27443160"/>
            <a:ext cx="14258160" cy="111060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Conclusion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3228480" y="5220000"/>
            <a:ext cx="22151160" cy="144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100000"/>
              </a:lnSpc>
              <a:spcBef>
                <a:spcPts val="1261"/>
              </a:spcBef>
              <a:buNone/>
              <a:tabLst>
                <a:tab algn="l" pos="0"/>
              </a:tabLst>
            </a:pPr>
            <a:r>
              <a:rPr b="0" lang="en-US" sz="6300" spc="-1" strike="noStrike">
                <a:solidFill>
                  <a:srgbClr val="ffffff"/>
                </a:solidFill>
                <a:latin typeface="Calibri"/>
              </a:rPr>
              <a:t>Au Ka Long</a:t>
            </a:r>
            <a:endParaRPr b="0" lang="en-HK" sz="6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2769840" y="2359080"/>
            <a:ext cx="24345360" cy="13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8000"/>
          </a:bodyPr>
          <a:p>
            <a:pPr indent="0" algn="ctr">
              <a:lnSpc>
                <a:spcPct val="100000"/>
              </a:lnSpc>
              <a:spcBef>
                <a:spcPts val="2548"/>
              </a:spcBef>
              <a:buNone/>
              <a:tabLst>
                <a:tab algn="l" pos="0"/>
              </a:tabLst>
            </a:pPr>
            <a:r>
              <a:rPr b="1" lang="en-US" sz="12740" spc="-1" strike="noStrike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AIoT&amp;IR camera Bedroom System</a:t>
            </a:r>
            <a:endParaRPr b="1" lang="en-HK" sz="127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592200" y="21078720"/>
            <a:ext cx="28451880" cy="117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7240" rIns="417240" tIns="208440" bIns="208440" anchor="t">
            <a:noAutofit/>
          </a:bodyPr>
          <a:p>
            <a:pPr>
              <a:lnSpc>
                <a:spcPct val="100000"/>
              </a:lnSpc>
              <a:spcBef>
                <a:spcPts val="1519"/>
              </a:spcBef>
            </a:pPr>
            <a:endParaRPr b="1" lang="en-US" sz="7600" spc="-1" strike="noStrike">
              <a:solidFill>
                <a:srgbClr val="3333ff"/>
              </a:solidFill>
              <a:latin typeface="Arial"/>
              <a:ea typeface="DejaVu Sans"/>
            </a:endParaRPr>
          </a:p>
        </p:txBody>
      </p:sp>
      <p:sp>
        <p:nvSpPr>
          <p:cNvPr id="49" name="Rectangle 6"/>
          <p:cNvSpPr/>
          <p:nvPr/>
        </p:nvSpPr>
        <p:spPr>
          <a:xfrm>
            <a:off x="0" y="0"/>
            <a:ext cx="302378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en-HK" sz="8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0" y="18559440"/>
            <a:ext cx="302378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en-HK" sz="8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Rectangle 36"/>
          <p:cNvSpPr/>
          <p:nvPr/>
        </p:nvSpPr>
        <p:spPr>
          <a:xfrm>
            <a:off x="592200" y="19168920"/>
            <a:ext cx="302378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en-HK" sz="8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文本占位符 2"/>
          <p:cNvSpPr/>
          <p:nvPr/>
        </p:nvSpPr>
        <p:spPr>
          <a:xfrm>
            <a:off x="822600" y="26829360"/>
            <a:ext cx="14274000" cy="11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93960" bIns="93960" anchor="ctr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6000" spc="-1" strike="noStrike" u="sng">
                <a:solidFill>
                  <a:srgbClr val="2c3f71"/>
                </a:solidFill>
                <a:uFillTx/>
                <a:latin typeface="Calibri"/>
                <a:ea typeface="DejaVu Sans"/>
              </a:rPr>
              <a:t>Methodology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文本占位符 12"/>
          <p:cNvSpPr/>
          <p:nvPr/>
        </p:nvSpPr>
        <p:spPr>
          <a:xfrm>
            <a:off x="-673200" y="2173320"/>
            <a:ext cx="32015880" cy="18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1261"/>
              </a:spcBef>
            </a:pPr>
            <a:endParaRPr b="0" lang="en-HK" sz="8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文本占位符 18"/>
          <p:cNvSpPr/>
          <p:nvPr/>
        </p:nvSpPr>
        <p:spPr>
          <a:xfrm>
            <a:off x="23760000" y="5256000"/>
            <a:ext cx="5873040" cy="13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>
              <a:lnSpc>
                <a:spcPct val="100000"/>
              </a:lnSpc>
              <a:spcBef>
                <a:spcPts val="1140"/>
              </a:spcBef>
              <a:tabLst>
                <a:tab algn="l" pos="0"/>
              </a:tabLst>
            </a:pPr>
            <a:r>
              <a:rPr b="1" lang="en-US" sz="5700" spc="-1" strike="noStrike">
                <a:solidFill>
                  <a:srgbClr val="ffffa6"/>
                </a:solidFill>
                <a:latin typeface="Times New Roman"/>
                <a:ea typeface="DejaVu Sans"/>
              </a:rPr>
              <a:t>YouTube Link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文本占位符 18"/>
          <p:cNvSpPr/>
          <p:nvPr/>
        </p:nvSpPr>
        <p:spPr>
          <a:xfrm>
            <a:off x="1569600" y="5256000"/>
            <a:ext cx="5342760" cy="13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>
              <a:lnSpc>
                <a:spcPct val="100000"/>
              </a:lnSpc>
              <a:spcBef>
                <a:spcPts val="1140"/>
              </a:spcBef>
              <a:tabLst>
                <a:tab algn="l" pos="0"/>
              </a:tabLst>
            </a:pPr>
            <a:r>
              <a:rPr b="1" lang="en-US" sz="5700" spc="-1" strike="noStrike">
                <a:solidFill>
                  <a:srgbClr val="ffffa6"/>
                </a:solidFill>
                <a:latin typeface="Times New Roman"/>
                <a:ea typeface="DejaVu Sans"/>
              </a:rPr>
              <a:t>GitHub Link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3"/>
          <a:stretch/>
        </p:blipFill>
        <p:spPr>
          <a:xfrm>
            <a:off x="1211040" y="360000"/>
            <a:ext cx="5268600" cy="5268600"/>
          </a:xfrm>
          <a:prstGeom prst="rect">
            <a:avLst/>
          </a:prstGeom>
          <a:ln w="0">
            <a:noFill/>
          </a:ln>
        </p:spPr>
      </p:pic>
      <p:sp>
        <p:nvSpPr>
          <p:cNvPr id="57" name="文本框 21"/>
          <p:cNvSpPr/>
          <p:nvPr/>
        </p:nvSpPr>
        <p:spPr>
          <a:xfrm>
            <a:off x="4603680" y="10780560"/>
            <a:ext cx="1839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HK" sz="28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58" name="图片 27" descr="卡通人物&#10;&#10;中度可信度描述已自动生成"/>
          <p:cNvPicPr/>
          <p:nvPr/>
        </p:nvPicPr>
        <p:blipFill>
          <a:blip r:embed="rId4"/>
          <a:stretch/>
        </p:blipFill>
        <p:spPr>
          <a:xfrm>
            <a:off x="1036800" y="8213040"/>
            <a:ext cx="2844000" cy="2844000"/>
          </a:xfrm>
          <a:prstGeom prst="rect">
            <a:avLst/>
          </a:prstGeom>
          <a:ln w="0">
            <a:noFill/>
          </a:ln>
        </p:spPr>
      </p:pic>
      <p:sp>
        <p:nvSpPr>
          <p:cNvPr id="59" name="文本占位符 9"/>
          <p:cNvSpPr/>
          <p:nvPr/>
        </p:nvSpPr>
        <p:spPr>
          <a:xfrm>
            <a:off x="3053520" y="12700440"/>
            <a:ext cx="1188252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Cozy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 bedroom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Wipe out the threads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for Elderly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Reduce </a:t>
            </a:r>
            <a:r>
              <a:rPr b="1" lang="en-HK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labour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 cost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for elderly care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图片 30" descr="形状, 圆圈&#10;&#10;描述已自动生成"/>
          <p:cNvPicPr/>
          <p:nvPr/>
        </p:nvPicPr>
        <p:blipFill>
          <a:blip r:embed="rId5"/>
          <a:srcRect l="20296" t="0" r="22586" b="0"/>
          <a:stretch/>
        </p:blipFill>
        <p:spPr>
          <a:xfrm>
            <a:off x="976320" y="13367520"/>
            <a:ext cx="2106720" cy="2053080"/>
          </a:xfrm>
          <a:prstGeom prst="rect">
            <a:avLst/>
          </a:prstGeom>
          <a:ln w="0">
            <a:noFill/>
          </a:ln>
        </p:spPr>
      </p:pic>
      <p:sp>
        <p:nvSpPr>
          <p:cNvPr id="61" name="文本占位符 9"/>
          <p:cNvSpPr/>
          <p:nvPr/>
        </p:nvSpPr>
        <p:spPr>
          <a:xfrm>
            <a:off x="3023280" y="8457480"/>
            <a:ext cx="11882520" cy="30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>
              <a:lnSpc>
                <a:spcPct val="100000"/>
              </a:lnSpc>
              <a:spcBef>
                <a:spcPts val="1140"/>
              </a:spcBef>
              <a:tabLst>
                <a:tab algn="l" pos="0"/>
              </a:tabLst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AI and IoT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technology to improve Elderly’s life by enhancing bedroom/sleeping environment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文本占位符 2"/>
          <p:cNvSpPr/>
          <p:nvPr/>
        </p:nvSpPr>
        <p:spPr>
          <a:xfrm>
            <a:off x="822600" y="16031520"/>
            <a:ext cx="14274000" cy="11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93960" bIns="93960" anchor="ctr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  <a:ea typeface="DejaVu Sans"/>
              </a:rPr>
              <a:t>Background &amp; Motivation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图片 38" descr="文本&#10;&#10;描述已自动生成"/>
          <p:cNvPicPr/>
          <p:nvPr/>
        </p:nvPicPr>
        <p:blipFill>
          <a:blip r:embed="rId6"/>
          <a:srcRect l="13634" t="0" r="12849" b="0"/>
          <a:stretch/>
        </p:blipFill>
        <p:spPr>
          <a:xfrm>
            <a:off x="1252080" y="17993520"/>
            <a:ext cx="1675800" cy="2350080"/>
          </a:xfrm>
          <a:prstGeom prst="rect">
            <a:avLst/>
          </a:prstGeom>
          <a:ln w="0">
            <a:noFill/>
          </a:ln>
        </p:spPr>
      </p:pic>
      <p:sp>
        <p:nvSpPr>
          <p:cNvPr id="64" name="文本占位符 9"/>
          <p:cNvSpPr/>
          <p:nvPr/>
        </p:nvSpPr>
        <p:spPr>
          <a:xfrm>
            <a:off x="3083760" y="17040240"/>
            <a:ext cx="11882520" cy="43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Sudden Death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in sleep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Imperfect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of sleeping environment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Lack of </a:t>
            </a:r>
            <a:r>
              <a:rPr b="1" lang="en-GB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labour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for elderly care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~33%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 Elderly people living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alone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22" descr="AI Vector Icons free download in SVG, PNG Format"/>
          <p:cNvPicPr/>
          <p:nvPr/>
        </p:nvPicPr>
        <p:blipFill>
          <a:blip r:embed="rId7"/>
          <a:stretch/>
        </p:blipFill>
        <p:spPr>
          <a:xfrm>
            <a:off x="657360" y="28317960"/>
            <a:ext cx="2365560" cy="236556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30" descr="Solution icon PNG and SVG Vector Free Download"/>
          <p:cNvPicPr/>
          <p:nvPr/>
        </p:nvPicPr>
        <p:blipFill>
          <a:blip r:embed="rId8"/>
          <a:stretch/>
        </p:blipFill>
        <p:spPr>
          <a:xfrm>
            <a:off x="970920" y="32104440"/>
            <a:ext cx="2052000" cy="2587680"/>
          </a:xfrm>
          <a:prstGeom prst="rect">
            <a:avLst/>
          </a:prstGeom>
          <a:ln w="0">
            <a:noFill/>
          </a:ln>
        </p:spPr>
      </p:pic>
      <p:sp>
        <p:nvSpPr>
          <p:cNvPr id="67" name="文本占位符 9"/>
          <p:cNvSpPr/>
          <p:nvPr/>
        </p:nvSpPr>
        <p:spPr>
          <a:xfrm>
            <a:off x="3083760" y="27860760"/>
            <a:ext cx="1188252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Detect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the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 status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of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Person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Control Devices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by the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status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Fit within elderly’s preferences 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文本占位符 9"/>
          <p:cNvSpPr/>
          <p:nvPr/>
        </p:nvSpPr>
        <p:spPr>
          <a:xfrm>
            <a:off x="3240000" y="31915440"/>
            <a:ext cx="1188252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Object detection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Gesture analysis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Thermal analysis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8" descr="Iot - Free interface icons"/>
          <p:cNvPicPr/>
          <p:nvPr/>
        </p:nvPicPr>
        <p:blipFill>
          <a:blip r:embed="rId9"/>
          <a:stretch/>
        </p:blipFill>
        <p:spPr>
          <a:xfrm>
            <a:off x="1101240" y="35633160"/>
            <a:ext cx="1953720" cy="2365560"/>
          </a:xfrm>
          <a:prstGeom prst="rect">
            <a:avLst/>
          </a:prstGeom>
          <a:ln w="0">
            <a:noFill/>
          </a:ln>
        </p:spPr>
      </p:pic>
      <p:sp>
        <p:nvSpPr>
          <p:cNvPr id="70" name="文本占位符 9"/>
          <p:cNvSpPr/>
          <p:nvPr/>
        </p:nvSpPr>
        <p:spPr>
          <a:xfrm>
            <a:off x="3083760" y="35099640"/>
            <a:ext cx="11882520" cy="64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IR camera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Temperature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Object information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Other home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IoT devices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961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Lights</a:t>
            </a:r>
            <a:endParaRPr b="0" lang="en-HK" sz="48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961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Air-conditioner</a:t>
            </a:r>
            <a:endParaRPr b="0" lang="en-HK" sz="48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961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Music box</a:t>
            </a:r>
            <a:endParaRPr b="0" lang="en-HK" sz="4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表格 53"/>
          <p:cNvGraphicFramePr/>
          <p:nvPr/>
        </p:nvGraphicFramePr>
        <p:xfrm>
          <a:off x="15514920" y="8886960"/>
          <a:ext cx="14005440" cy="6447960"/>
        </p:xfrm>
        <a:graphic>
          <a:graphicData uri="http://schemas.openxmlformats.org/drawingml/2006/table">
            <a:tbl>
              <a:tblPr/>
              <a:tblGrid>
                <a:gridCol w="4064760"/>
                <a:gridCol w="4970520"/>
                <a:gridCol w="497052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Actions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Case1(When)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Case2(When)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Call</a:t>
                      </a:r>
                      <a:r>
                        <a:rPr b="1" lang="en-US" sz="54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ambulance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High fever/</a:t>
                      </a:r>
                      <a:br>
                        <a:rPr sz="5700"/>
                      </a:b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Hypothermia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Fall out of bed and fainted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Control </a:t>
                      </a:r>
                      <a:br>
                        <a:rPr sz="5700"/>
                      </a:b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air-con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Optimal body temperature 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Optimal bed temperature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Care service</a:t>
                      </a:r>
                      <a:br>
                        <a:rPr sz="5700"/>
                      </a:b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Not able to sleep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Possible diseases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图片 54" descr="图标&#10;&#10;描述已自动生成"/>
          <p:cNvPicPr/>
          <p:nvPr/>
        </p:nvPicPr>
        <p:blipFill>
          <a:blip r:embed="rId10"/>
          <a:stretch/>
        </p:blipFill>
        <p:spPr>
          <a:xfrm>
            <a:off x="15764760" y="16713360"/>
            <a:ext cx="1986120" cy="2154960"/>
          </a:xfrm>
          <a:prstGeom prst="rect">
            <a:avLst/>
          </a:prstGeom>
          <a:ln w="0">
            <a:noFill/>
          </a:ln>
        </p:spPr>
      </p:pic>
      <p:sp>
        <p:nvSpPr>
          <p:cNvPr id="73" name="文本占位符 9"/>
          <p:cNvSpPr/>
          <p:nvPr/>
        </p:nvSpPr>
        <p:spPr>
          <a:xfrm>
            <a:off x="17942400" y="16036200"/>
            <a:ext cx="11882520" cy="43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Safe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and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Cozy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environment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Continuous monitor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Healthy sleep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Can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customize for different cases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36" descr="Advantages - Free marketing icons"/>
          <p:cNvPicPr/>
          <p:nvPr/>
        </p:nvPicPr>
        <p:blipFill>
          <a:blip r:embed="rId11"/>
          <a:stretch/>
        </p:blipFill>
        <p:spPr>
          <a:xfrm>
            <a:off x="15764760" y="30146760"/>
            <a:ext cx="1986120" cy="1986120"/>
          </a:xfrm>
          <a:prstGeom prst="rect">
            <a:avLst/>
          </a:prstGeom>
          <a:ln w="0">
            <a:noFill/>
          </a:ln>
        </p:spPr>
      </p:pic>
      <p:sp>
        <p:nvSpPr>
          <p:cNvPr id="75" name="文本占位符 9"/>
          <p:cNvSpPr/>
          <p:nvPr/>
        </p:nvSpPr>
        <p:spPr>
          <a:xfrm>
            <a:off x="17942400" y="28437120"/>
            <a:ext cx="11882520" cy="61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Ensure bedroom safety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40% of household injuries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Suit elderly’s situations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All automatic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Cater elderly’s needs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Non-stop care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文本占位符 9"/>
          <p:cNvSpPr/>
          <p:nvPr/>
        </p:nvSpPr>
        <p:spPr>
          <a:xfrm>
            <a:off x="17938800" y="34061040"/>
            <a:ext cx="11882520" cy="42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Extend the system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2" marL="1951200" indent="-54144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Include other living spaces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2" marL="1951200" indent="-54144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E.g. Living room, corridors, etc.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Picture 40" descr="Money Increase Icon - Free PNG &amp; SVG 1260094 - Noun Project"/>
          <p:cNvPicPr/>
          <p:nvPr/>
        </p:nvPicPr>
        <p:blipFill>
          <a:blip r:embed="rId12"/>
          <a:stretch/>
        </p:blipFill>
        <p:spPr>
          <a:xfrm>
            <a:off x="15764760" y="37707480"/>
            <a:ext cx="2039400" cy="2039400"/>
          </a:xfrm>
          <a:prstGeom prst="rect">
            <a:avLst/>
          </a:prstGeom>
          <a:ln w="0">
            <a:noFill/>
          </a:ln>
        </p:spPr>
      </p:pic>
      <p:sp>
        <p:nvSpPr>
          <p:cNvPr id="78" name="文本占位符 9"/>
          <p:cNvSpPr/>
          <p:nvPr/>
        </p:nvSpPr>
        <p:spPr>
          <a:xfrm>
            <a:off x="17942400" y="37539720"/>
            <a:ext cx="1188252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Continuous revenues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Care-on-Call service, etc.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Wingdings" charset="2"/>
              <a:buChar char="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To Support continuous update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9" name="表格 4098"/>
          <p:cNvGraphicFramePr/>
          <p:nvPr/>
        </p:nvGraphicFramePr>
        <p:xfrm>
          <a:off x="15506280" y="15305400"/>
          <a:ext cx="14014440" cy="960480"/>
        </p:xfrm>
        <a:graphic>
          <a:graphicData uri="http://schemas.openxmlformats.org/drawingml/2006/table">
            <a:tbl>
              <a:tblPr/>
              <a:tblGrid>
                <a:gridCol w="14014800"/>
              </a:tblGrid>
              <a:tr h="851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More To Go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0" name="图片 4100" descr="卡通人物&#10;&#10;中度可信度描述已自动生成"/>
          <p:cNvPicPr/>
          <p:nvPr/>
        </p:nvPicPr>
        <p:blipFill>
          <a:blip r:embed="rId13"/>
          <a:stretch/>
        </p:blipFill>
        <p:spPr>
          <a:xfrm>
            <a:off x="10344960" y="31267080"/>
            <a:ext cx="4571280" cy="609516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6" descr=""/>
          <p:cNvPicPr/>
          <p:nvPr/>
        </p:nvPicPr>
        <p:blipFill>
          <a:blip r:embed="rId14"/>
          <a:stretch/>
        </p:blipFill>
        <p:spPr>
          <a:xfrm>
            <a:off x="15757920" y="34642440"/>
            <a:ext cx="1992960" cy="2092680"/>
          </a:xfrm>
          <a:prstGeom prst="rect">
            <a:avLst/>
          </a:prstGeom>
          <a:ln w="0">
            <a:noFill/>
          </a:ln>
        </p:spPr>
      </p:pic>
      <p:pic>
        <p:nvPicPr>
          <p:cNvPr id="82" name="图片 9" descr="QR 代码&#10;&#10;描述已自动生成"/>
          <p:cNvPicPr/>
          <p:nvPr/>
        </p:nvPicPr>
        <p:blipFill>
          <a:blip r:embed="rId15"/>
          <a:stretch/>
        </p:blipFill>
        <p:spPr>
          <a:xfrm>
            <a:off x="23580000" y="360000"/>
            <a:ext cx="5268600" cy="52686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2" descr="Senior Woman Sitting Alone On Sofa Stock Illustration - Download Image Now  - Senior Adult, Grandmother, Grandparent - iStock"/>
          <p:cNvPicPr/>
          <p:nvPr/>
        </p:nvPicPr>
        <p:blipFill>
          <a:blip r:embed="rId16"/>
          <a:stretch/>
        </p:blipFill>
        <p:spPr>
          <a:xfrm>
            <a:off x="8999640" y="22214160"/>
            <a:ext cx="5249520" cy="420300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6" descr="Care, elderly, eldercare icon - Download on Iconfinder"/>
          <p:cNvPicPr/>
          <p:nvPr/>
        </p:nvPicPr>
        <p:blipFill>
          <a:blip r:embed="rId17"/>
          <a:stretch/>
        </p:blipFill>
        <p:spPr>
          <a:xfrm>
            <a:off x="25820640" y="16971120"/>
            <a:ext cx="3008160" cy="26272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2" descr="SDG Goal 3: Good Health and Well-Being-Product - 教育資源網 | 聯合國兒童基金香港委員會  UNICEF HK Education Web Portal"/>
          <p:cNvPicPr/>
          <p:nvPr/>
        </p:nvPicPr>
        <p:blipFill>
          <a:blip r:embed="rId18"/>
          <a:stretch/>
        </p:blipFill>
        <p:spPr>
          <a:xfrm>
            <a:off x="2600280" y="22221720"/>
            <a:ext cx="4191120" cy="4191120"/>
          </a:xfrm>
          <a:prstGeom prst="rect">
            <a:avLst/>
          </a:prstGeom>
          <a:ln w="0">
            <a:noFill/>
          </a:ln>
        </p:spPr>
      </p:pic>
      <p:pic>
        <p:nvPicPr>
          <p:cNvPr id="86" name="图片 25" descr=""/>
          <p:cNvPicPr/>
          <p:nvPr/>
        </p:nvPicPr>
        <p:blipFill>
          <a:blip r:embed="rId19"/>
          <a:stretch/>
        </p:blipFill>
        <p:spPr>
          <a:xfrm>
            <a:off x="1373760" y="41881320"/>
            <a:ext cx="2710440" cy="685080"/>
          </a:xfrm>
          <a:prstGeom prst="rect">
            <a:avLst/>
          </a:prstGeom>
          <a:ln w="0">
            <a:noFill/>
          </a:ln>
        </p:spPr>
      </p:pic>
      <p:sp>
        <p:nvSpPr>
          <p:cNvPr id="87" name="文本占位符 3"/>
          <p:cNvSpPr/>
          <p:nvPr/>
        </p:nvSpPr>
        <p:spPr>
          <a:xfrm>
            <a:off x="15486120" y="27443160"/>
            <a:ext cx="14258160" cy="11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93960" bIns="93960" anchor="ctr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Conclusion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文本占位符 4"/>
          <p:cNvSpPr/>
          <p:nvPr/>
        </p:nvSpPr>
        <p:spPr>
          <a:xfrm>
            <a:off x="15486480" y="20783160"/>
            <a:ext cx="14258160" cy="11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93960" bIns="93960" anchor="ctr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Location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文本占位符 6"/>
          <p:cNvSpPr/>
          <p:nvPr/>
        </p:nvSpPr>
        <p:spPr>
          <a:xfrm>
            <a:off x="17942400" y="21550320"/>
            <a:ext cx="11882520" cy="62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Nursing Home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Reduce number 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of nurse required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Less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cost 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than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hiring 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a nurse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Homes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Take care of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solitary elderly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Take care of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  <a:ea typeface="DejaVu Sans"/>
              </a:rPr>
              <a:t>elderly when they are sleeping(cannot be cover by human)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0"/>
          <a:stretch/>
        </p:blipFill>
        <p:spPr>
          <a:xfrm>
            <a:off x="15526800" y="22206960"/>
            <a:ext cx="243756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229628-06EB-46DA-98C9-4D149DC96CAC}">
  <ds:schemaRefs>
    <ds:schemaRef ds:uri="http://schemas.microsoft.com/office/2006/metadata/properties"/>
    <ds:schemaRef ds:uri="http://purl.org/dc/dcmitype/"/>
    <ds:schemaRef ds:uri="5d311089-2fdb-4465-bd6c-265a8c34f07c"/>
    <ds:schemaRef ds:uri="http://schemas.microsoft.com/office/infopath/2007/PartnerControls"/>
    <ds:schemaRef ds:uri="f792bfd4-8775-4c64-9cc0-5deceb05eff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Application>LibreOffice/7.5.9.2$Linux_X86_64 LibreOffice_project/50$Build-2</Application>
  <AppVersion>15.0000</AppVersion>
  <Words>218</Words>
  <Paragraphs>60</Paragraphs>
  <Company>City University of Hong Kong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  <dc:description/>
  <dc:language>en-HK</dc:language>
  <cp:lastModifiedBy>Tommy Au</cp:lastModifiedBy>
  <dcterms:modified xsi:type="dcterms:W3CDTF">2024-05-13T22:51:09Z</dcterms:modified>
  <cp:revision>60</cp:revision>
  <dc:subject/>
  <dc:title>A0 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  <property fmtid="{D5CDD505-2E9C-101B-9397-08002B2CF9AE}" pid="3" name="PresentationFormat">
    <vt:lpwstr>自定义</vt:lpwstr>
  </property>
  <property fmtid="{D5CDD505-2E9C-101B-9397-08002B2CF9AE}" pid="4" name="Slides">
    <vt:i4>1</vt:i4>
  </property>
</Properties>
</file>