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Garamond"/>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hh79yyjqzl7VDVeErC4qLOzmLJ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12F59E-5058-48E2-BA4F-3E40C4AE6BB1}">
  <a:tblStyle styleId="{5D12F59E-5058-48E2-BA4F-3E40C4AE6BB1}"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E6C6415-4725-45EA-BAD1-617100BFB211}" styleName="Table_1">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FE7"/>
          </a:solidFill>
        </a:fill>
      </a:tcStyle>
    </a:wholeTbl>
    <a:band1H>
      <a:tcTxStyle/>
      <a:tcStyle>
        <a:fill>
          <a:solidFill>
            <a:srgbClr val="D8DDCB"/>
          </a:solidFill>
        </a:fill>
      </a:tcStyle>
    </a:band1H>
    <a:band2H>
      <a:tcTxStyle/>
    </a:band2H>
    <a:band1V>
      <a:tcTxStyle/>
      <a:tcStyle>
        <a:fill>
          <a:solidFill>
            <a:srgbClr val="D8DDCB"/>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aramond-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Garamond-italic.fntdata"/><Relationship Id="rId10" Type="http://schemas.openxmlformats.org/officeDocument/2006/relationships/slide" Target="slides/slide4.xml"/><Relationship Id="rId32" Type="http://schemas.openxmlformats.org/officeDocument/2006/relationships/font" Target="fonts/Garamond-bold.fntdata"/><Relationship Id="rId13" Type="http://schemas.openxmlformats.org/officeDocument/2006/relationships/slide" Target="slides/slide7.xml"/><Relationship Id="rId35" Type="http://schemas.openxmlformats.org/officeDocument/2006/relationships/font" Target="fonts/Merriweather-regular.fntdata"/><Relationship Id="rId12" Type="http://schemas.openxmlformats.org/officeDocument/2006/relationships/slide" Target="slides/slide6.xml"/><Relationship Id="rId34" Type="http://schemas.openxmlformats.org/officeDocument/2006/relationships/font" Target="fonts/Garamond-boldItalic.fntdata"/><Relationship Id="rId15" Type="http://schemas.openxmlformats.org/officeDocument/2006/relationships/slide" Target="slides/slide9.xml"/><Relationship Id="rId37" Type="http://schemas.openxmlformats.org/officeDocument/2006/relationships/font" Target="fonts/Merriweather-italic.fntdata"/><Relationship Id="rId14" Type="http://schemas.openxmlformats.org/officeDocument/2006/relationships/slide" Target="slides/slide8.xml"/><Relationship Id="rId36" Type="http://schemas.openxmlformats.org/officeDocument/2006/relationships/font" Target="fonts/Merriweather-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Merriweather-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5"/>
          <p:cNvSpPr txBox="1"/>
          <p:nvPr>
            <p:ph type="title"/>
          </p:nvPr>
        </p:nvSpPr>
        <p:spPr>
          <a:xfrm>
            <a:off x="970359" y="1041401"/>
            <a:ext cx="2788841"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 type="body"/>
          </p:nvPr>
        </p:nvSpPr>
        <p:spPr>
          <a:xfrm>
            <a:off x="4064001" y="736599"/>
            <a:ext cx="4102100" cy="3670301"/>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79" name="Google Shape;79;p35"/>
          <p:cNvSpPr txBox="1"/>
          <p:nvPr>
            <p:ph idx="2" type="body"/>
          </p:nvPr>
        </p:nvSpPr>
        <p:spPr>
          <a:xfrm>
            <a:off x="970359" y="2273299"/>
            <a:ext cx="2788841" cy="18288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380"/>
              <a:buNone/>
              <a:defRPr sz="120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80" name="Google Shape;80;p3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83" name="Google Shape;83;p35"/>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36"/>
          <p:cNvSpPr txBox="1"/>
          <p:nvPr>
            <p:ph type="title"/>
          </p:nvPr>
        </p:nvSpPr>
        <p:spPr>
          <a:xfrm>
            <a:off x="971549" y="1412874"/>
            <a:ext cx="4681362"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100"/>
              <a:buFont typeface="Garamond"/>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p:nvPr>
            <p:ph idx="2" type="pic"/>
          </p:nvPr>
        </p:nvSpPr>
        <p:spPr>
          <a:xfrm>
            <a:off x="6071124"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24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1pPr>
            <a:lvl2pPr lvl="1"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lvl="2"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3pPr>
            <a:lvl4pPr lvl="3"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4pPr>
            <a:lvl5pPr lvl="4"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5pPr>
            <a:lvl6pPr lvl="5"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6pPr>
            <a:lvl7pPr lvl="6"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7pPr>
            <a:lvl8pPr lvl="7"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8pPr>
            <a:lvl9pPr lvl="8" marR="0" rtl="0" algn="l">
              <a:spcBef>
                <a:spcPts val="450"/>
              </a:spcBef>
              <a:spcAft>
                <a:spcPts val="45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9pPr>
          </a:lstStyle>
          <a:p/>
        </p:txBody>
      </p:sp>
      <p:sp>
        <p:nvSpPr>
          <p:cNvPr id="87" name="Google Shape;87;p36"/>
          <p:cNvSpPr txBox="1"/>
          <p:nvPr>
            <p:ph idx="1" type="body"/>
          </p:nvPr>
        </p:nvSpPr>
        <p:spPr>
          <a:xfrm>
            <a:off x="971549" y="2441574"/>
            <a:ext cx="4681362" cy="1371600"/>
          </a:xfrm>
          <a:prstGeom prst="rect">
            <a:avLst/>
          </a:prstGeom>
          <a:noFill/>
          <a:ln>
            <a:noFill/>
          </a:ln>
        </p:spPr>
        <p:txBody>
          <a:bodyPr anchorCtr="0" anchor="t" bIns="45700" lIns="91425" spcFirstLastPara="1" rIns="91425" wrap="square" tIns="45700">
            <a:normAutofit/>
          </a:bodyPr>
          <a:lstStyle>
            <a:lvl1pPr indent="-228600" lvl="0" marL="457200" algn="ctr">
              <a:spcBef>
                <a:spcPts val="270"/>
              </a:spcBef>
              <a:spcAft>
                <a:spcPts val="0"/>
              </a:spcAft>
              <a:buSzPts val="1553"/>
              <a:buNone/>
              <a:defRPr sz="13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88" name="Google Shape;88;p3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1" name="Shape 91"/>
        <p:cNvGrpSpPr/>
        <p:nvPr/>
      </p:nvGrpSpPr>
      <p:grpSpPr>
        <a:xfrm>
          <a:off x="0" y="0"/>
          <a:ext cx="0" cy="0"/>
          <a:chOff x="0" y="0"/>
          <a:chExt cx="0" cy="0"/>
        </a:xfrm>
      </p:grpSpPr>
      <p:sp>
        <p:nvSpPr>
          <p:cNvPr id="92" name="Google Shape;92;p37"/>
          <p:cNvSpPr txBox="1"/>
          <p:nvPr>
            <p:ph type="title"/>
          </p:nvPr>
        </p:nvSpPr>
        <p:spPr>
          <a:xfrm>
            <a:off x="971551" y="3611561"/>
            <a:ext cx="7207250" cy="42505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7"/>
          <p:cNvSpPr/>
          <p:nvPr>
            <p:ph idx="2" type="pic"/>
          </p:nvPr>
        </p:nvSpPr>
        <p:spPr>
          <a:xfrm>
            <a:off x="781070" y="781050"/>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24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1pPr>
            <a:lvl2pPr lvl="1"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lvl="2"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3pPr>
            <a:lvl4pPr lvl="3"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4pPr>
            <a:lvl5pPr lvl="4"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5pPr>
            <a:lvl6pPr lvl="5"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6pPr>
            <a:lvl7pPr lvl="6"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7pPr>
            <a:lvl8pPr lvl="7"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8pPr>
            <a:lvl9pPr lvl="8" marR="0" rtl="0" algn="l">
              <a:spcBef>
                <a:spcPts val="450"/>
              </a:spcBef>
              <a:spcAft>
                <a:spcPts val="45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9pPr>
          </a:lstStyle>
          <a:p/>
        </p:txBody>
      </p:sp>
      <p:sp>
        <p:nvSpPr>
          <p:cNvPr id="94" name="Google Shape;94;p37"/>
          <p:cNvSpPr txBox="1"/>
          <p:nvPr>
            <p:ph idx="1" type="body"/>
          </p:nvPr>
        </p:nvSpPr>
        <p:spPr>
          <a:xfrm>
            <a:off x="971551" y="4036615"/>
            <a:ext cx="7207250" cy="370284"/>
          </a:xfrm>
          <a:prstGeom prst="rect">
            <a:avLst/>
          </a:prstGeom>
          <a:noFill/>
          <a:ln>
            <a:noFill/>
          </a:ln>
        </p:spPr>
        <p:txBody>
          <a:bodyPr anchorCtr="0" anchor="t" bIns="45700" lIns="91425" spcFirstLastPara="1" rIns="91425" wrap="square" tIns="45700">
            <a:normAutofit/>
          </a:bodyPr>
          <a:lstStyle>
            <a:lvl1pPr indent="-228600" lvl="0" marL="457200" algn="ctr">
              <a:spcBef>
                <a:spcPts val="210"/>
              </a:spcBef>
              <a:spcAft>
                <a:spcPts val="0"/>
              </a:spcAft>
              <a:buSzPts val="1208"/>
              <a:buNone/>
              <a:defRPr sz="10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95" name="Google Shape;95;p37"/>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7"/>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7"/>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8" name="Shape 98"/>
        <p:cNvGrpSpPr/>
        <p:nvPr/>
      </p:nvGrpSpPr>
      <p:grpSpPr>
        <a:xfrm>
          <a:off x="0" y="0"/>
          <a:ext cx="0" cy="0"/>
          <a:chOff x="0" y="0"/>
          <a:chExt cx="0" cy="0"/>
        </a:xfrm>
      </p:grpSpPr>
      <p:sp>
        <p:nvSpPr>
          <p:cNvPr id="99" name="Google Shape;99;p38"/>
          <p:cNvSpPr txBox="1"/>
          <p:nvPr>
            <p:ph type="title"/>
          </p:nvPr>
        </p:nvSpPr>
        <p:spPr>
          <a:xfrm>
            <a:off x="977901" y="736599"/>
            <a:ext cx="7194549" cy="22161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8"/>
          <p:cNvSpPr txBox="1"/>
          <p:nvPr>
            <p:ph idx="1" type="body"/>
          </p:nvPr>
        </p:nvSpPr>
        <p:spPr>
          <a:xfrm>
            <a:off x="977901" y="3257550"/>
            <a:ext cx="7194549"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01" name="Google Shape;101;p3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104" name="Google Shape;104;p38"/>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5" name="Shape 105"/>
        <p:cNvGrpSpPr/>
        <p:nvPr/>
      </p:nvGrpSpPr>
      <p:grpSpPr>
        <a:xfrm>
          <a:off x="0" y="0"/>
          <a:ext cx="0" cy="0"/>
          <a:chOff x="0" y="0"/>
          <a:chExt cx="0" cy="0"/>
        </a:xfrm>
      </p:grpSpPr>
      <p:sp>
        <p:nvSpPr>
          <p:cNvPr id="106" name="Google Shape;106;p39"/>
          <p:cNvSpPr txBox="1"/>
          <p:nvPr>
            <p:ph type="title"/>
          </p:nvPr>
        </p:nvSpPr>
        <p:spPr>
          <a:xfrm>
            <a:off x="1084660" y="736599"/>
            <a:ext cx="6972299" cy="177800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9"/>
          <p:cNvSpPr txBox="1"/>
          <p:nvPr>
            <p:ph idx="1" type="body"/>
          </p:nvPr>
        </p:nvSpPr>
        <p:spPr>
          <a:xfrm>
            <a:off x="1256109" y="2514600"/>
            <a:ext cx="6629402" cy="438150"/>
          </a:xfrm>
          <a:prstGeom prst="rect">
            <a:avLst/>
          </a:prstGeom>
          <a:noFill/>
          <a:ln>
            <a:noFill/>
          </a:ln>
        </p:spPr>
        <p:txBody>
          <a:bodyPr anchorCtr="0" anchor="ctr" bIns="45700" lIns="91425" spcFirstLastPara="1" rIns="91425" wrap="square" tIns="45700">
            <a:normAutofit/>
          </a:bodyPr>
          <a:lstStyle>
            <a:lvl1pPr indent="-228600" lvl="0" marL="457200" algn="r">
              <a:spcBef>
                <a:spcPts val="300"/>
              </a:spcBef>
              <a:spcAft>
                <a:spcPts val="0"/>
              </a:spcAft>
              <a:buSzPts val="1725"/>
              <a:buFont typeface="Garamond"/>
              <a:buNone/>
              <a:defRPr sz="1500"/>
            </a:lvl1pPr>
            <a:lvl2pPr indent="-228600" lvl="1" marL="914400" algn="l">
              <a:spcBef>
                <a:spcPts val="450"/>
              </a:spcBef>
              <a:spcAft>
                <a:spcPts val="0"/>
              </a:spcAft>
              <a:buSzPts val="1725"/>
              <a:buFont typeface="Garamond"/>
              <a:buNone/>
              <a:defRPr/>
            </a:lvl2pPr>
            <a:lvl3pPr indent="-228600" lvl="2" marL="1371600" algn="l">
              <a:spcBef>
                <a:spcPts val="450"/>
              </a:spcBef>
              <a:spcAft>
                <a:spcPts val="0"/>
              </a:spcAft>
              <a:buSzPts val="1553"/>
              <a:buFont typeface="Garamond"/>
              <a:buNone/>
              <a:defRPr/>
            </a:lvl3pPr>
            <a:lvl4pPr indent="-228600" lvl="3" marL="1828800" algn="l">
              <a:spcBef>
                <a:spcPts val="450"/>
              </a:spcBef>
              <a:spcAft>
                <a:spcPts val="0"/>
              </a:spcAft>
              <a:buSzPts val="1380"/>
              <a:buFont typeface="Garamond"/>
              <a:buNone/>
              <a:defRPr/>
            </a:lvl4pPr>
            <a:lvl5pPr indent="-228600" lvl="4" marL="2286000" algn="l">
              <a:spcBef>
                <a:spcPts val="450"/>
              </a:spcBef>
              <a:spcAft>
                <a:spcPts val="0"/>
              </a:spcAft>
              <a:buSzPts val="1208"/>
              <a:buFont typeface="Garamond"/>
              <a:buNone/>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08" name="Google Shape;108;p39"/>
          <p:cNvSpPr txBox="1"/>
          <p:nvPr>
            <p:ph idx="2" type="body"/>
          </p:nvPr>
        </p:nvSpPr>
        <p:spPr>
          <a:xfrm>
            <a:off x="971551" y="3257550"/>
            <a:ext cx="7207250"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09" name="Google Shape;109;p3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
        <p:nvSpPr>
          <p:cNvPr id="112" name="Google Shape;112;p39"/>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US" sz="6000" u="none" cap="none" strike="noStrike">
                <a:solidFill>
                  <a:schemeClr val="dk1"/>
                </a:solidFill>
                <a:latin typeface="Arial"/>
                <a:ea typeface="Arial"/>
                <a:cs typeface="Arial"/>
                <a:sym typeface="Arial"/>
              </a:rPr>
              <a:t>“</a:t>
            </a:r>
            <a:endParaRPr/>
          </a:p>
        </p:txBody>
      </p:sp>
      <p:sp>
        <p:nvSpPr>
          <p:cNvPr id="113" name="Google Shape;113;p39"/>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US" sz="6000" u="none" cap="none" strike="noStrike">
                <a:solidFill>
                  <a:schemeClr val="dk1"/>
                </a:solidFill>
                <a:latin typeface="Arial"/>
                <a:ea typeface="Arial"/>
                <a:cs typeface="Arial"/>
                <a:sym typeface="Arial"/>
              </a:rPr>
              <a:t>”</a:t>
            </a:r>
            <a:endParaRPr/>
          </a:p>
        </p:txBody>
      </p:sp>
      <p:cxnSp>
        <p:nvCxnSpPr>
          <p:cNvPr id="114" name="Google Shape;114;p39"/>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5" name="Shape 115"/>
        <p:cNvGrpSpPr/>
        <p:nvPr/>
      </p:nvGrpSpPr>
      <p:grpSpPr>
        <a:xfrm>
          <a:off x="0" y="0"/>
          <a:ext cx="0" cy="0"/>
          <a:chOff x="0" y="0"/>
          <a:chExt cx="0" cy="0"/>
        </a:xfrm>
      </p:grpSpPr>
      <p:sp>
        <p:nvSpPr>
          <p:cNvPr id="116" name="Google Shape;116;p40"/>
          <p:cNvSpPr txBox="1"/>
          <p:nvPr>
            <p:ph type="title"/>
          </p:nvPr>
        </p:nvSpPr>
        <p:spPr>
          <a:xfrm>
            <a:off x="971552" y="2481436"/>
            <a:ext cx="7207251"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0"/>
          <p:cNvSpPr txBox="1"/>
          <p:nvPr>
            <p:ph idx="1" type="body"/>
          </p:nvPr>
        </p:nvSpPr>
        <p:spPr>
          <a:xfrm>
            <a:off x="971551" y="3583036"/>
            <a:ext cx="720725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18" name="Google Shape;118;p4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1" name="Shape 121"/>
        <p:cNvGrpSpPr/>
        <p:nvPr/>
      </p:nvGrpSpPr>
      <p:grpSpPr>
        <a:xfrm>
          <a:off x="0" y="0"/>
          <a:ext cx="0" cy="0"/>
          <a:chOff x="0" y="0"/>
          <a:chExt cx="0" cy="0"/>
        </a:xfrm>
      </p:grpSpPr>
      <p:sp>
        <p:nvSpPr>
          <p:cNvPr id="122" name="Google Shape;122;p41"/>
          <p:cNvSpPr txBox="1"/>
          <p:nvPr>
            <p:ph type="title"/>
          </p:nvPr>
        </p:nvSpPr>
        <p:spPr>
          <a:xfrm>
            <a:off x="1084660" y="736599"/>
            <a:ext cx="6972299"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1"/>
          <p:cNvSpPr txBox="1"/>
          <p:nvPr>
            <p:ph idx="1" type="body"/>
          </p:nvPr>
        </p:nvSpPr>
        <p:spPr>
          <a:xfrm>
            <a:off x="971551" y="2729484"/>
            <a:ext cx="7207251" cy="66522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4" name="Google Shape;124;p41"/>
          <p:cNvSpPr txBox="1"/>
          <p:nvPr>
            <p:ph idx="2" type="body"/>
          </p:nvPr>
        </p:nvSpPr>
        <p:spPr>
          <a:xfrm>
            <a:off x="971551" y="3397250"/>
            <a:ext cx="7207251" cy="10096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5" name="Google Shape;125;p4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
        <p:nvSpPr>
          <p:cNvPr id="128" name="Google Shape;128;p41"/>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US" sz="6000" u="none" cap="none" strike="noStrike">
                <a:solidFill>
                  <a:schemeClr val="dk1"/>
                </a:solidFill>
                <a:latin typeface="Arial"/>
                <a:ea typeface="Arial"/>
                <a:cs typeface="Arial"/>
                <a:sym typeface="Arial"/>
              </a:rPr>
              <a:t>“</a:t>
            </a:r>
            <a:endParaRPr/>
          </a:p>
        </p:txBody>
      </p:sp>
      <p:sp>
        <p:nvSpPr>
          <p:cNvPr id="129" name="Google Shape;129;p41"/>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US" sz="6000" u="none" cap="none" strike="noStrike">
                <a:solidFill>
                  <a:schemeClr val="dk1"/>
                </a:solidFill>
                <a:latin typeface="Arial"/>
                <a:ea typeface="Arial"/>
                <a:cs typeface="Arial"/>
                <a:sym typeface="Arial"/>
              </a:rPr>
              <a:t>”</a:t>
            </a:r>
            <a:endParaRPr/>
          </a:p>
        </p:txBody>
      </p:sp>
      <p:cxnSp>
        <p:nvCxnSpPr>
          <p:cNvPr id="130" name="Google Shape;130;p41"/>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1" name="Shape 131"/>
        <p:cNvGrpSpPr/>
        <p:nvPr/>
      </p:nvGrpSpPr>
      <p:grpSpPr>
        <a:xfrm>
          <a:off x="0" y="0"/>
          <a:ext cx="0" cy="0"/>
          <a:chOff x="0" y="0"/>
          <a:chExt cx="0" cy="0"/>
        </a:xfrm>
      </p:grpSpPr>
      <p:sp>
        <p:nvSpPr>
          <p:cNvPr id="132" name="Google Shape;132;p42"/>
          <p:cNvSpPr txBox="1"/>
          <p:nvPr>
            <p:ph type="title"/>
          </p:nvPr>
        </p:nvSpPr>
        <p:spPr>
          <a:xfrm>
            <a:off x="971551" y="736599"/>
            <a:ext cx="7207250"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2"/>
          <p:cNvSpPr txBox="1"/>
          <p:nvPr>
            <p:ph idx="1" type="body"/>
          </p:nvPr>
        </p:nvSpPr>
        <p:spPr>
          <a:xfrm>
            <a:off x="971551" y="2722626"/>
            <a:ext cx="7207251" cy="63093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15"/>
              <a:buNone/>
              <a:defRPr sz="21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4" name="Google Shape;134;p42"/>
          <p:cNvSpPr txBox="1"/>
          <p:nvPr>
            <p:ph idx="2" type="body"/>
          </p:nvPr>
        </p:nvSpPr>
        <p:spPr>
          <a:xfrm>
            <a:off x="971550" y="3352800"/>
            <a:ext cx="7207253" cy="10541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5" name="Google Shape;135;p4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138" name="Google Shape;138;p42"/>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43"/>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3"/>
          <p:cNvSpPr txBox="1"/>
          <p:nvPr>
            <p:ph idx="1" type="body"/>
          </p:nvPr>
        </p:nvSpPr>
        <p:spPr>
          <a:xfrm rot="5400000">
            <a:off x="3327398" y="-438149"/>
            <a:ext cx="2489202" cy="7200897"/>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42" name="Google Shape;142;p4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145" name="Google Shape;145;p43"/>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6" name="Shape 146"/>
        <p:cNvGrpSpPr/>
        <p:nvPr/>
      </p:nvGrpSpPr>
      <p:grpSpPr>
        <a:xfrm>
          <a:off x="0" y="0"/>
          <a:ext cx="0" cy="0"/>
          <a:chOff x="0" y="0"/>
          <a:chExt cx="0" cy="0"/>
        </a:xfrm>
      </p:grpSpPr>
      <p:sp>
        <p:nvSpPr>
          <p:cNvPr id="147" name="Google Shape;147;p44"/>
          <p:cNvSpPr txBox="1"/>
          <p:nvPr>
            <p:ph type="title"/>
          </p:nvPr>
        </p:nvSpPr>
        <p:spPr>
          <a:xfrm rot="5400000">
            <a:off x="5623453" y="1862664"/>
            <a:ext cx="3670301" cy="141817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4"/>
          <p:cNvSpPr txBox="1"/>
          <p:nvPr>
            <p:ph idx="1" type="body"/>
          </p:nvPr>
        </p:nvSpPr>
        <p:spPr>
          <a:xfrm rot="5400000">
            <a:off x="1923783" y="-215635"/>
            <a:ext cx="3670301" cy="5574769"/>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49" name="Google Shape;149;p4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152" name="Google Shape;152;p44"/>
          <p:cNvCxnSpPr/>
          <p:nvPr/>
        </p:nvCxnSpPr>
        <p:spPr>
          <a:xfrm>
            <a:off x="6647918"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 name="Shape 20"/>
        <p:cNvGrpSpPr/>
        <p:nvPr/>
      </p:nvGrpSpPr>
      <p:grpSpPr>
        <a:xfrm>
          <a:off x="0" y="0"/>
          <a:ext cx="0" cy="0"/>
          <a:chOff x="0" y="0"/>
          <a:chExt cx="0" cy="0"/>
        </a:xfrm>
      </p:grpSpPr>
      <p:sp>
        <p:nvSpPr>
          <p:cNvPr id="21" name="Google Shape;21;p27"/>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rgbClr val="262626"/>
              </a:buClr>
              <a:buSzPts val="1600"/>
              <a:buFont typeface="Garamond"/>
              <a:buNone/>
              <a:defRPr/>
            </a:lvl1pPr>
            <a:lvl2pPr lvl="1" algn="l">
              <a:spcBef>
                <a:spcPts val="0"/>
              </a:spcBef>
              <a:spcAft>
                <a:spcPts val="0"/>
              </a:spcAft>
              <a:buClr>
                <a:schemeClr val="dk2"/>
              </a:buClr>
              <a:buSzPts val="1600"/>
              <a:buNone/>
              <a:defRPr/>
            </a:lvl2pPr>
            <a:lvl3pPr lvl="2" algn="l">
              <a:spcBef>
                <a:spcPts val="0"/>
              </a:spcBef>
              <a:spcAft>
                <a:spcPts val="0"/>
              </a:spcAft>
              <a:buClr>
                <a:schemeClr val="dk2"/>
              </a:buClr>
              <a:buSzPts val="1600"/>
              <a:buNone/>
              <a:defRPr/>
            </a:lvl3pPr>
            <a:lvl4pPr lvl="3" algn="l">
              <a:spcBef>
                <a:spcPts val="0"/>
              </a:spcBef>
              <a:spcAft>
                <a:spcPts val="0"/>
              </a:spcAft>
              <a:buClr>
                <a:schemeClr val="dk2"/>
              </a:buClr>
              <a:buSzPts val="1600"/>
              <a:buNone/>
              <a:defRPr/>
            </a:lvl4pPr>
            <a:lvl5pPr lvl="4" algn="l">
              <a:spcBef>
                <a:spcPts val="0"/>
              </a:spcBef>
              <a:spcAft>
                <a:spcPts val="0"/>
              </a:spcAft>
              <a:buClr>
                <a:schemeClr val="dk2"/>
              </a:buClr>
              <a:buSzPts val="1600"/>
              <a:buNone/>
              <a:defRPr/>
            </a:lvl5pPr>
            <a:lvl6pPr lvl="5" algn="l">
              <a:spcBef>
                <a:spcPts val="0"/>
              </a:spcBef>
              <a:spcAft>
                <a:spcPts val="0"/>
              </a:spcAft>
              <a:buClr>
                <a:schemeClr val="dk2"/>
              </a:buClr>
              <a:buSzPts val="1600"/>
              <a:buNone/>
              <a:defRPr/>
            </a:lvl6pPr>
            <a:lvl7pPr lvl="6" algn="l">
              <a:spcBef>
                <a:spcPts val="0"/>
              </a:spcBef>
              <a:spcAft>
                <a:spcPts val="0"/>
              </a:spcAft>
              <a:buClr>
                <a:schemeClr val="dk2"/>
              </a:buClr>
              <a:buSzPts val="1600"/>
              <a:buNone/>
              <a:defRPr/>
            </a:lvl7pPr>
            <a:lvl8pPr lvl="7" algn="l">
              <a:spcBef>
                <a:spcPts val="0"/>
              </a:spcBef>
              <a:spcAft>
                <a:spcPts val="0"/>
              </a:spcAft>
              <a:buClr>
                <a:schemeClr val="dk2"/>
              </a:buClr>
              <a:buSzPts val="1600"/>
              <a:buNone/>
              <a:defRPr/>
            </a:lvl8pPr>
            <a:lvl9pPr lvl="8" algn="l">
              <a:spcBef>
                <a:spcPts val="0"/>
              </a:spcBef>
              <a:spcAft>
                <a:spcPts val="0"/>
              </a:spcAft>
              <a:buClr>
                <a:schemeClr val="dk2"/>
              </a:buClr>
              <a:buSzPts val="1600"/>
              <a:buNone/>
              <a:defRPr/>
            </a:lvl9pPr>
          </a:lstStyle>
          <a:p/>
        </p:txBody>
      </p:sp>
      <p:sp>
        <p:nvSpPr>
          <p:cNvPr id="22" name="Google Shape;22;p27"/>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lvl1pPr indent="-342900" lvl="0" marL="457200" algn="l">
              <a:spcBef>
                <a:spcPts val="600"/>
              </a:spcBef>
              <a:spcAft>
                <a:spcPts val="0"/>
              </a:spcAft>
              <a:buSzPts val="1800"/>
              <a:buChar char="◉"/>
              <a:defRPr/>
            </a:lvl1pPr>
            <a:lvl2pPr indent="-381000" lvl="1" marL="914400" algn="l">
              <a:spcBef>
                <a:spcPts val="0"/>
              </a:spcBef>
              <a:spcAft>
                <a:spcPts val="0"/>
              </a:spcAft>
              <a:buSzPts val="2400"/>
              <a:buChar char="○"/>
              <a:defRPr/>
            </a:lvl2pPr>
            <a:lvl3pPr indent="-381000" lvl="2" marL="1371600" algn="l">
              <a:spcBef>
                <a:spcPts val="0"/>
              </a:spcBef>
              <a:spcAft>
                <a:spcPts val="0"/>
              </a:spcAft>
              <a:buSzPts val="2400"/>
              <a:buChar char="■"/>
              <a:defRPr/>
            </a:lvl3pPr>
            <a:lvl4pPr indent="-381000" lvl="3" marL="1828800" algn="l">
              <a:spcBef>
                <a:spcPts val="0"/>
              </a:spcBef>
              <a:spcAft>
                <a:spcPts val="0"/>
              </a:spcAft>
              <a:buSzPts val="2400"/>
              <a:buChar char="●"/>
              <a:defRPr/>
            </a:lvl4pPr>
            <a:lvl5pPr indent="-381000" lvl="4" marL="2286000" algn="l">
              <a:spcBef>
                <a:spcPts val="0"/>
              </a:spcBef>
              <a:spcAft>
                <a:spcPts val="0"/>
              </a:spcAft>
              <a:buSzPts val="2400"/>
              <a:buChar char="○"/>
              <a:defRPr/>
            </a:lvl5pPr>
            <a:lvl6pPr indent="-381000" lvl="5" marL="2743200" algn="l">
              <a:spcBef>
                <a:spcPts val="0"/>
              </a:spcBef>
              <a:spcAft>
                <a:spcPts val="0"/>
              </a:spcAft>
              <a:buSzPts val="2400"/>
              <a:buChar char="■"/>
              <a:defRPr/>
            </a:lvl6pPr>
            <a:lvl7pPr indent="-381000" lvl="6" marL="3200400" algn="l">
              <a:spcBef>
                <a:spcPts val="0"/>
              </a:spcBef>
              <a:spcAft>
                <a:spcPts val="0"/>
              </a:spcAft>
              <a:buSzPts val="2400"/>
              <a:buChar char="●"/>
              <a:defRPr/>
            </a:lvl7pPr>
            <a:lvl8pPr indent="-381000" lvl="7" marL="3657600" algn="l">
              <a:spcBef>
                <a:spcPts val="0"/>
              </a:spcBef>
              <a:spcAft>
                <a:spcPts val="0"/>
              </a:spcAft>
              <a:buSzPts val="2400"/>
              <a:buChar char="○"/>
              <a:defRPr/>
            </a:lvl8pPr>
            <a:lvl9pPr indent="-381000" lvl="8" marL="4114800" algn="l">
              <a:spcBef>
                <a:spcPts val="0"/>
              </a:spcBef>
              <a:spcAft>
                <a:spcPts val="0"/>
              </a:spcAft>
              <a:buSzPts val="2400"/>
              <a:buChar char="■"/>
              <a:defRPr/>
            </a:lvl9pPr>
          </a:lstStyle>
          <a:p/>
        </p:txBody>
      </p:sp>
      <p:sp>
        <p:nvSpPr>
          <p:cNvPr id="23" name="Google Shape;23;p27"/>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1pPr>
            <a:lvl2pPr indent="0" lvl="1"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2pPr>
            <a:lvl3pPr indent="0" lvl="2"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3pPr>
            <a:lvl4pPr indent="0" lvl="3"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4pPr>
            <a:lvl5pPr indent="0" lvl="4"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5pPr>
            <a:lvl6pPr indent="0" lvl="5"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6pPr>
            <a:lvl7pPr indent="0" lvl="6"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7pPr>
            <a:lvl8pPr indent="0" lvl="7"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8pPr>
            <a:lvl9pPr indent="0" lvl="8" marL="0" marR="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3"/>
        </a:solidFill>
      </p:bgPr>
    </p:bg>
    <p:spTree>
      <p:nvGrpSpPr>
        <p:cNvPr id="24" name="Shape 24"/>
        <p:cNvGrpSpPr/>
        <p:nvPr/>
      </p:nvGrpSpPr>
      <p:grpSpPr>
        <a:xfrm>
          <a:off x="0" y="0"/>
          <a:ext cx="0" cy="0"/>
          <a:chOff x="0" y="0"/>
          <a:chExt cx="0" cy="0"/>
        </a:xfrm>
      </p:grpSpPr>
      <p:sp>
        <p:nvSpPr>
          <p:cNvPr id="25" name="Google Shape;25;p28"/>
          <p:cNvSpPr txBox="1"/>
          <p:nvPr>
            <p:ph type="ctrTitle"/>
          </p:nvPr>
        </p:nvSpPr>
        <p:spPr>
          <a:xfrm>
            <a:off x="1944450" y="1831388"/>
            <a:ext cx="5255100" cy="1480800"/>
          </a:xfrm>
          <a:prstGeom prst="rect">
            <a:avLst/>
          </a:prstGeom>
          <a:solidFill>
            <a:schemeClr val="dk1"/>
          </a:solidFill>
          <a:ln>
            <a:noFill/>
          </a:ln>
        </p:spPr>
        <p:txBody>
          <a:bodyPr anchorCtr="0" anchor="ctr" bIns="91425" lIns="91425" spcFirstLastPara="1" rIns="91425" wrap="square" tIns="91425">
            <a:noAutofit/>
          </a:bodyPr>
          <a:lstStyle>
            <a:lvl1pPr lvl="0" algn="ctr">
              <a:spcBef>
                <a:spcPts val="0"/>
              </a:spcBef>
              <a:spcAft>
                <a:spcPts val="0"/>
              </a:spcAft>
              <a:buClr>
                <a:schemeClr val="lt1"/>
              </a:buClr>
              <a:buSzPts val="3600"/>
              <a:buFont typeface="Garamond"/>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6" name="Shape 26"/>
        <p:cNvGrpSpPr/>
        <p:nvPr/>
      </p:nvGrpSpPr>
      <p:grpSpPr>
        <a:xfrm>
          <a:off x="0" y="0"/>
          <a:ext cx="0" cy="0"/>
          <a:chOff x="0" y="0"/>
          <a:chExt cx="0" cy="0"/>
        </a:xfrm>
      </p:grpSpPr>
      <p:grpSp>
        <p:nvGrpSpPr>
          <p:cNvPr id="27" name="Google Shape;27;p29"/>
          <p:cNvGrpSpPr/>
          <p:nvPr/>
        </p:nvGrpSpPr>
        <p:grpSpPr>
          <a:xfrm>
            <a:off x="-12700" y="0"/>
            <a:ext cx="9173370" cy="5142161"/>
            <a:chOff x="-16934" y="0"/>
            <a:chExt cx="12231160" cy="6856214"/>
          </a:xfrm>
        </p:grpSpPr>
        <p:pic>
          <p:nvPicPr>
            <p:cNvPr descr="HD-PanelTitleR1.png" id="28" name="Google Shape;28;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9" name="Google Shape;29;p29"/>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30" name="Google Shape;30;p29"/>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31" name="Google Shape;31;p29"/>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32" name="Google Shape;32;p29"/>
          <p:cNvSpPr txBox="1"/>
          <p:nvPr>
            <p:ph type="ctrTitle"/>
          </p:nvPr>
        </p:nvSpPr>
        <p:spPr>
          <a:xfrm>
            <a:off x="2019299" y="1403349"/>
            <a:ext cx="5111752" cy="1136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050"/>
              <a:buFont typeface="Garamond"/>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 type="subTitle"/>
          </p:nvPr>
        </p:nvSpPr>
        <p:spPr>
          <a:xfrm>
            <a:off x="2019299" y="2743198"/>
            <a:ext cx="5111752" cy="990602"/>
          </a:xfrm>
          <a:prstGeom prst="rect">
            <a:avLst/>
          </a:prstGeom>
          <a:noFill/>
          <a:ln>
            <a:noFill/>
          </a:ln>
        </p:spPr>
        <p:txBody>
          <a:bodyPr anchorCtr="0" anchor="t" bIns="45700" lIns="91425" spcFirstLastPara="1" rIns="91425" wrap="square" tIns="45700">
            <a:normAutofit/>
          </a:bodyPr>
          <a:lstStyle>
            <a:lvl1pPr lvl="0" algn="ctr">
              <a:spcBef>
                <a:spcPts val="315"/>
              </a:spcBef>
              <a:spcAft>
                <a:spcPts val="0"/>
              </a:spcAft>
              <a:buSzPts val="1811"/>
              <a:buNone/>
              <a:defRPr sz="1575">
                <a:solidFill>
                  <a:schemeClr val="dk1"/>
                </a:solidFill>
              </a:defRPr>
            </a:lvl1pPr>
            <a:lvl2pPr lvl="1" algn="ctr">
              <a:spcBef>
                <a:spcPts val="450"/>
              </a:spcBef>
              <a:spcAft>
                <a:spcPts val="0"/>
              </a:spcAft>
              <a:buSzPts val="1725"/>
              <a:buNone/>
              <a:defRPr>
                <a:solidFill>
                  <a:srgbClr val="888888"/>
                </a:solidFill>
              </a:defRPr>
            </a:lvl2pPr>
            <a:lvl3pPr lvl="2" algn="ctr">
              <a:spcBef>
                <a:spcPts val="450"/>
              </a:spcBef>
              <a:spcAft>
                <a:spcPts val="0"/>
              </a:spcAft>
              <a:buSzPts val="1553"/>
              <a:buNone/>
              <a:defRPr>
                <a:solidFill>
                  <a:srgbClr val="888888"/>
                </a:solidFill>
              </a:defRPr>
            </a:lvl3pPr>
            <a:lvl4pPr lvl="3" algn="ctr">
              <a:spcBef>
                <a:spcPts val="450"/>
              </a:spcBef>
              <a:spcAft>
                <a:spcPts val="0"/>
              </a:spcAft>
              <a:buSzPts val="1380"/>
              <a:buNone/>
              <a:defRPr>
                <a:solidFill>
                  <a:srgbClr val="888888"/>
                </a:solidFill>
              </a:defRPr>
            </a:lvl4pPr>
            <a:lvl5pPr lvl="4" algn="ctr">
              <a:spcBef>
                <a:spcPts val="450"/>
              </a:spcBef>
              <a:spcAft>
                <a:spcPts val="0"/>
              </a:spcAft>
              <a:buSzPts val="1208"/>
              <a:buNone/>
              <a:defRPr>
                <a:solidFill>
                  <a:srgbClr val="888888"/>
                </a:solidFill>
              </a:defRPr>
            </a:lvl5pPr>
            <a:lvl6pPr lvl="5" algn="ctr">
              <a:spcBef>
                <a:spcPts val="450"/>
              </a:spcBef>
              <a:spcAft>
                <a:spcPts val="0"/>
              </a:spcAft>
              <a:buSzPts val="1208"/>
              <a:buNone/>
              <a:defRPr>
                <a:solidFill>
                  <a:srgbClr val="888888"/>
                </a:solidFill>
              </a:defRPr>
            </a:lvl6pPr>
            <a:lvl7pPr lvl="6" algn="ctr">
              <a:spcBef>
                <a:spcPts val="450"/>
              </a:spcBef>
              <a:spcAft>
                <a:spcPts val="0"/>
              </a:spcAft>
              <a:buSzPts val="1208"/>
              <a:buNone/>
              <a:defRPr>
                <a:solidFill>
                  <a:srgbClr val="888888"/>
                </a:solidFill>
              </a:defRPr>
            </a:lvl7pPr>
            <a:lvl8pPr lvl="7" algn="ctr">
              <a:spcBef>
                <a:spcPts val="450"/>
              </a:spcBef>
              <a:spcAft>
                <a:spcPts val="0"/>
              </a:spcAft>
              <a:buSzPts val="1208"/>
              <a:buNone/>
              <a:defRPr>
                <a:solidFill>
                  <a:srgbClr val="888888"/>
                </a:solidFill>
              </a:defRPr>
            </a:lvl8pPr>
            <a:lvl9pPr lvl="8" algn="ctr">
              <a:spcBef>
                <a:spcPts val="450"/>
              </a:spcBef>
              <a:spcAft>
                <a:spcPts val="450"/>
              </a:spcAft>
              <a:buSzPts val="1208"/>
              <a:buNone/>
              <a:defRPr>
                <a:solidFill>
                  <a:srgbClr val="888888"/>
                </a:solidFill>
              </a:defRPr>
            </a:lvl9pPr>
          </a:lstStyle>
          <a:p/>
        </p:txBody>
      </p:sp>
      <p:sp>
        <p:nvSpPr>
          <p:cNvPr id="34" name="Google Shape;34;p29"/>
          <p:cNvSpPr txBox="1"/>
          <p:nvPr>
            <p:ph idx="10" type="dt"/>
          </p:nvPr>
        </p:nvSpPr>
        <p:spPr>
          <a:xfrm>
            <a:off x="5987425" y="3778247"/>
            <a:ext cx="67310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1" type="ftr"/>
          </p:nvPr>
        </p:nvSpPr>
        <p:spPr>
          <a:xfrm>
            <a:off x="2019298" y="3778247"/>
            <a:ext cx="3910976"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2" type="sldNum"/>
          </p:nvPr>
        </p:nvSpPr>
        <p:spPr>
          <a:xfrm>
            <a:off x="6717676" y="3778247"/>
            <a:ext cx="413375"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37" name="Google Shape;37;p29"/>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cxnSp>
        <p:nvCxnSpPr>
          <p:cNvPr id="39" name="Google Shape;39;p30"/>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40" name="Google Shape;40;p30"/>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2" name="Google Shape;42;p3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1"/>
          <p:cNvSpPr txBox="1"/>
          <p:nvPr>
            <p:ph type="title"/>
          </p:nvPr>
        </p:nvSpPr>
        <p:spPr>
          <a:xfrm>
            <a:off x="1511302" y="1314454"/>
            <a:ext cx="6119016" cy="1366886"/>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3300"/>
              <a:buFont typeface="Garamond"/>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 type="body"/>
          </p:nvPr>
        </p:nvSpPr>
        <p:spPr>
          <a:xfrm>
            <a:off x="1511300" y="2884539"/>
            <a:ext cx="6119018" cy="71591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8" name="Google Shape;48;p3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51" name="Google Shape;51;p31"/>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cxnSp>
        <p:nvCxnSpPr>
          <p:cNvPr id="53" name="Google Shape;53;p32"/>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54" name="Google Shape;54;p32"/>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p:nvPr>
            <p:ph idx="1" type="body"/>
          </p:nvPr>
        </p:nvSpPr>
        <p:spPr>
          <a:xfrm>
            <a:off x="973836"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6" name="Google Shape;56;p32"/>
          <p:cNvSpPr txBox="1"/>
          <p:nvPr>
            <p:ph idx="2" type="body"/>
          </p:nvPr>
        </p:nvSpPr>
        <p:spPr>
          <a:xfrm>
            <a:off x="4636008"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7" name="Google Shape;57;p3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33"/>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 type="body"/>
          </p:nvPr>
        </p:nvSpPr>
        <p:spPr>
          <a:xfrm>
            <a:off x="971550"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63" name="Google Shape;63;p33"/>
          <p:cNvSpPr txBox="1"/>
          <p:nvPr>
            <p:ph idx="2" type="body"/>
          </p:nvPr>
        </p:nvSpPr>
        <p:spPr>
          <a:xfrm>
            <a:off x="971550"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64" name="Google Shape;64;p33"/>
          <p:cNvSpPr txBox="1"/>
          <p:nvPr>
            <p:ph idx="3" type="body"/>
          </p:nvPr>
        </p:nvSpPr>
        <p:spPr>
          <a:xfrm>
            <a:off x="4635503"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65" name="Google Shape;65;p33"/>
          <p:cNvSpPr txBox="1"/>
          <p:nvPr>
            <p:ph idx="4" type="body"/>
          </p:nvPr>
        </p:nvSpPr>
        <p:spPr>
          <a:xfrm>
            <a:off x="4635503"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66" name="Google Shape;66;p3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69" name="Google Shape;69;p33"/>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4"/>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ctr">
              <a:lnSpc>
                <a:spcPct val="100000"/>
              </a:lnSpc>
              <a:spcBef>
                <a:spcPts val="0"/>
              </a:spcBef>
              <a:spcAft>
                <a:spcPts val="0"/>
              </a:spcAft>
              <a:buSzPts val="700"/>
              <a:buNone/>
              <a:defRPr/>
            </a:lvl1pPr>
            <a:lvl2pPr indent="0" lvl="1" marL="0" algn="ctr">
              <a:lnSpc>
                <a:spcPct val="100000"/>
              </a:lnSpc>
              <a:spcBef>
                <a:spcPts val="0"/>
              </a:spcBef>
              <a:spcAft>
                <a:spcPts val="0"/>
              </a:spcAft>
              <a:buSzPts val="700"/>
              <a:buNone/>
              <a:defRPr/>
            </a:lvl2pPr>
            <a:lvl3pPr indent="0" lvl="2" marL="0" algn="ctr">
              <a:lnSpc>
                <a:spcPct val="100000"/>
              </a:lnSpc>
              <a:spcBef>
                <a:spcPts val="0"/>
              </a:spcBef>
              <a:spcAft>
                <a:spcPts val="0"/>
              </a:spcAft>
              <a:buSzPts val="700"/>
              <a:buNone/>
              <a:defRPr/>
            </a:lvl3pPr>
            <a:lvl4pPr indent="0" lvl="3" marL="0" algn="ctr">
              <a:lnSpc>
                <a:spcPct val="100000"/>
              </a:lnSpc>
              <a:spcBef>
                <a:spcPts val="0"/>
              </a:spcBef>
              <a:spcAft>
                <a:spcPts val="0"/>
              </a:spcAft>
              <a:buSzPts val="700"/>
              <a:buNone/>
              <a:defRPr/>
            </a:lvl4pPr>
            <a:lvl5pPr indent="0" lvl="4" marL="0" algn="ctr">
              <a:lnSpc>
                <a:spcPct val="100000"/>
              </a:lnSpc>
              <a:spcBef>
                <a:spcPts val="0"/>
              </a:spcBef>
              <a:spcAft>
                <a:spcPts val="0"/>
              </a:spcAft>
              <a:buSzPts val="700"/>
              <a:buNone/>
              <a:defRPr/>
            </a:lvl5pPr>
            <a:lvl6pPr indent="0" lvl="5" marL="0" algn="ctr">
              <a:lnSpc>
                <a:spcPct val="100000"/>
              </a:lnSpc>
              <a:spcBef>
                <a:spcPts val="0"/>
              </a:spcBef>
              <a:spcAft>
                <a:spcPts val="0"/>
              </a:spcAft>
              <a:buSzPts val="700"/>
              <a:buNone/>
              <a:defRPr/>
            </a:lvl6pPr>
            <a:lvl7pPr indent="0" lvl="6" marL="0" algn="ctr">
              <a:lnSpc>
                <a:spcPct val="100000"/>
              </a:lnSpc>
              <a:spcBef>
                <a:spcPts val="0"/>
              </a:spcBef>
              <a:spcAft>
                <a:spcPts val="0"/>
              </a:spcAft>
              <a:buSzPts val="700"/>
              <a:buNone/>
              <a:defRPr/>
            </a:lvl7pPr>
            <a:lvl8pPr indent="0" lvl="7" marL="0" algn="ctr">
              <a:lnSpc>
                <a:spcPct val="100000"/>
              </a:lnSpc>
              <a:spcBef>
                <a:spcPts val="0"/>
              </a:spcBef>
              <a:spcAft>
                <a:spcPts val="0"/>
              </a:spcAft>
              <a:buSzPts val="700"/>
              <a:buNone/>
              <a:defRPr/>
            </a:lvl8pPr>
            <a:lvl9pPr indent="0" lvl="8" marL="0" algn="ctr">
              <a:lnSpc>
                <a:spcPct val="100000"/>
              </a:lnSpc>
              <a:spcBef>
                <a:spcPts val="0"/>
              </a:spcBef>
              <a:spcAft>
                <a:spcPts val="0"/>
              </a:spcAft>
              <a:buSzPts val="700"/>
              <a:buNone/>
              <a:defRPr/>
            </a:lvl9pPr>
          </a:lstStyle>
          <a:p>
            <a:pPr indent="0" lvl="0" marL="0" rtl="0" algn="ctr">
              <a:spcBef>
                <a:spcPts val="0"/>
              </a:spcBef>
              <a:spcAft>
                <a:spcPts val="0"/>
              </a:spcAft>
              <a:buNone/>
            </a:pPr>
            <a:fld id="{00000000-1234-1234-1234-123412341234}" type="slidenum">
              <a:rPr lang="en-US"/>
              <a:t>‹#›</a:t>
            </a:fld>
            <a:endParaRPr/>
          </a:p>
        </p:txBody>
      </p:sp>
      <p:cxnSp>
        <p:nvCxnSpPr>
          <p:cNvPr id="75" name="Google Shape;75;p34"/>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slideLayout" Target="../slideLayouts/slideLayout19.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23" Type="http://schemas.openxmlformats.org/officeDocument/2006/relationships/theme" Target="../theme/theme2.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5"/>
          <p:cNvGrpSpPr/>
          <p:nvPr/>
        </p:nvGrpSpPr>
        <p:grpSpPr>
          <a:xfrm>
            <a:off x="-11802" y="0"/>
            <a:ext cx="9172472" cy="5142161"/>
            <a:chOff x="-15736" y="0"/>
            <a:chExt cx="12229962" cy="6856214"/>
          </a:xfrm>
        </p:grpSpPr>
        <p:pic>
          <p:nvPicPr>
            <p:cNvPr descr="HD-PanelContent.png" id="7" name="Google Shape;7;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25"/>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25"/>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25"/>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25"/>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25"/>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marR="0" rtl="0" algn="l">
              <a:spcBef>
                <a:spcPts val="36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1pPr>
            <a:lvl2pPr indent="-338137" lvl="1" marL="914400" marR="0" rtl="0" algn="l">
              <a:spcBef>
                <a:spcPts val="450"/>
              </a:spcBef>
              <a:spcAft>
                <a:spcPts val="0"/>
              </a:spcAft>
              <a:buClr>
                <a:schemeClr val="accent1"/>
              </a:buClr>
              <a:buSzPts val="1725"/>
              <a:buFont typeface="Arial"/>
              <a:buChar char="•"/>
              <a:defRPr b="0" i="0" sz="1500" u="none" cap="none" strike="noStrike">
                <a:solidFill>
                  <a:srgbClr val="262626"/>
                </a:solidFill>
                <a:latin typeface="Garamond"/>
                <a:ea typeface="Garamond"/>
                <a:cs typeface="Garamond"/>
                <a:sym typeface="Garamond"/>
              </a:defRPr>
            </a:lvl2pPr>
            <a:lvl3pPr indent="-327183" lvl="2" marL="1371600" marR="0" rtl="0" algn="l">
              <a:spcBef>
                <a:spcPts val="450"/>
              </a:spcBef>
              <a:spcAft>
                <a:spcPts val="0"/>
              </a:spcAft>
              <a:buClr>
                <a:schemeClr val="accent1"/>
              </a:buClr>
              <a:buSzPts val="1553"/>
              <a:buFont typeface="Arial"/>
              <a:buChar char="•"/>
              <a:defRPr b="0" i="0" sz="1350" u="none" cap="none" strike="noStrike">
                <a:solidFill>
                  <a:srgbClr val="262626"/>
                </a:solidFill>
                <a:latin typeface="Garamond"/>
                <a:ea typeface="Garamond"/>
                <a:cs typeface="Garamond"/>
                <a:sym typeface="Garamond"/>
              </a:defRPr>
            </a:lvl3pPr>
            <a:lvl4pPr indent="-316230" lvl="3" marL="1828800" marR="0" rtl="0" algn="l">
              <a:spcBef>
                <a:spcPts val="450"/>
              </a:spcBef>
              <a:spcAft>
                <a:spcPts val="0"/>
              </a:spcAft>
              <a:buClr>
                <a:schemeClr val="accent1"/>
              </a:buClr>
              <a:buSzPts val="1380"/>
              <a:buFont typeface="Arial"/>
              <a:buChar char="•"/>
              <a:defRPr b="0" i="0" sz="1200" u="none" cap="none" strike="noStrike">
                <a:solidFill>
                  <a:srgbClr val="262626"/>
                </a:solidFill>
                <a:latin typeface="Garamond"/>
                <a:ea typeface="Garamond"/>
                <a:cs typeface="Garamond"/>
                <a:sym typeface="Garamond"/>
              </a:defRPr>
            </a:lvl4pPr>
            <a:lvl5pPr indent="-305276" lvl="4" marL="22860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5pPr>
            <a:lvl6pPr indent="-305276" lvl="5" marL="27432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6pPr>
            <a:lvl7pPr indent="-305276" lvl="6" marL="32004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7pPr>
            <a:lvl8pPr indent="-305276" lvl="7" marL="36576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8pPr>
            <a:lvl9pPr indent="-305276" lvl="8" marL="4114800" marR="0" rtl="0" algn="l">
              <a:spcBef>
                <a:spcPts val="450"/>
              </a:spcBef>
              <a:spcAft>
                <a:spcPts val="45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9pPr>
          </a:lstStyle>
          <a:p/>
        </p:txBody>
      </p:sp>
      <p:sp>
        <p:nvSpPr>
          <p:cNvPr id="13" name="Google Shape;13;p2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2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1pPr>
            <a:lvl2pPr indent="0" lvl="1"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2pPr>
            <a:lvl3pPr indent="0" lvl="2"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3pPr>
            <a:lvl4pPr indent="0" lvl="3"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4pPr>
            <a:lvl5pPr indent="0" lvl="4"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5pPr>
            <a:lvl6pPr indent="0" lvl="5"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6pPr>
            <a:lvl7pPr indent="0" lvl="6"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7pPr>
            <a:lvl8pPr indent="0" lvl="7"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8pPr>
            <a:lvl9pPr indent="0" lvl="8" marL="0" marR="0" rtl="0" algn="ct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txBox="1"/>
          <p:nvPr>
            <p:ph idx="12" type="sldNum"/>
          </p:nvPr>
        </p:nvSpPr>
        <p:spPr>
          <a:xfrm>
            <a:off x="7765426" y="4476750"/>
            <a:ext cx="407023" cy="20955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158" name="Google Shape;158;p1"/>
          <p:cNvSpPr txBox="1"/>
          <p:nvPr>
            <p:ph idx="4294967295" type="ctrTitle"/>
          </p:nvPr>
        </p:nvSpPr>
        <p:spPr>
          <a:xfrm>
            <a:off x="610675" y="1740793"/>
            <a:ext cx="7772400" cy="703263"/>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Clr>
                <a:srgbClr val="002060"/>
              </a:buClr>
              <a:buSzPts val="2400"/>
              <a:buFont typeface="Calibri"/>
              <a:buNone/>
            </a:pPr>
            <a:r>
              <a:rPr b="1" i="0" lang="en-US" sz="2400" u="none" cap="none" strike="noStrike">
                <a:solidFill>
                  <a:srgbClr val="002060"/>
                </a:solidFill>
                <a:latin typeface="Calibri"/>
                <a:ea typeface="Calibri"/>
                <a:cs typeface="Calibri"/>
                <a:sym typeface="Calibri"/>
              </a:rPr>
              <a:t>DRUG TARGET INTERACTION FOR DRUG REPURPOSING USING COMBINED DEEP NETWORK</a:t>
            </a:r>
            <a:endParaRPr b="0" i="0" sz="2400" u="none" cap="none" strike="noStrike">
              <a:solidFill>
                <a:schemeClr val="accent1"/>
              </a:solidFill>
              <a:latin typeface="Garamond"/>
              <a:ea typeface="Garamond"/>
              <a:cs typeface="Garamond"/>
              <a:sym typeface="Garamond"/>
            </a:endParaRPr>
          </a:p>
        </p:txBody>
      </p:sp>
      <p:grpSp>
        <p:nvGrpSpPr>
          <p:cNvPr id="159" name="Google Shape;159;p1"/>
          <p:cNvGrpSpPr/>
          <p:nvPr/>
        </p:nvGrpSpPr>
        <p:grpSpPr>
          <a:xfrm>
            <a:off x="3886200" y="2647950"/>
            <a:ext cx="1288800" cy="63900"/>
            <a:chOff x="3927600" y="2539800"/>
            <a:chExt cx="1288800" cy="63900"/>
          </a:xfrm>
        </p:grpSpPr>
        <p:cxnSp>
          <p:nvCxnSpPr>
            <p:cNvPr id="160" name="Google Shape;160;p1"/>
            <p:cNvCxnSpPr/>
            <p:nvPr/>
          </p:nvCxnSpPr>
          <p:spPr>
            <a:xfrm>
              <a:off x="3927600" y="2571750"/>
              <a:ext cx="1288800" cy="0"/>
            </a:xfrm>
            <a:prstGeom prst="straightConnector1">
              <a:avLst/>
            </a:prstGeom>
            <a:noFill/>
            <a:ln cap="flat" cmpd="sng" w="9525">
              <a:solidFill>
                <a:srgbClr val="222222"/>
              </a:solidFill>
              <a:prstDash val="solid"/>
              <a:round/>
              <a:headEnd len="sm" w="sm" type="none"/>
              <a:tailEnd len="sm" w="sm" type="none"/>
            </a:ln>
          </p:spPr>
        </p:cxnSp>
        <p:sp>
          <p:nvSpPr>
            <p:cNvPr id="161" name="Google Shape;161;p1"/>
            <p:cNvSpPr/>
            <p:nvPr/>
          </p:nvSpPr>
          <p:spPr>
            <a:xfrm flipH="1">
              <a:off x="4538275" y="2539800"/>
              <a:ext cx="67500" cy="63900"/>
            </a:xfrm>
            <a:prstGeom prst="diamond">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drug.png" id="162" name="Google Shape;162;p1"/>
          <p:cNvPicPr preferRelativeResize="0"/>
          <p:nvPr/>
        </p:nvPicPr>
        <p:blipFill rotWithShape="1">
          <a:blip r:embed="rId3">
            <a:alphaModFix/>
          </a:blip>
          <a:srcRect b="0" l="0" r="0" t="0"/>
          <a:stretch/>
        </p:blipFill>
        <p:spPr>
          <a:xfrm>
            <a:off x="4267200" y="819150"/>
            <a:ext cx="569562" cy="685800"/>
          </a:xfrm>
          <a:prstGeom prst="rect">
            <a:avLst/>
          </a:prstGeom>
          <a:noFill/>
          <a:ln>
            <a:noFill/>
          </a:ln>
          <a:effectLst>
            <a:outerShdw blurRad="190500" rotWithShape="0" algn="tl">
              <a:srgbClr val="000000">
                <a:alpha val="69803"/>
              </a:srgbClr>
            </a:outerShdw>
          </a:effectLst>
        </p:spPr>
      </p:pic>
      <p:graphicFrame>
        <p:nvGraphicFramePr>
          <p:cNvPr id="163" name="Google Shape;163;p1"/>
          <p:cNvGraphicFramePr/>
          <p:nvPr/>
        </p:nvGraphicFramePr>
        <p:xfrm>
          <a:off x="1295400" y="3028950"/>
          <a:ext cx="3000000" cy="3000000"/>
        </p:xfrm>
        <a:graphic>
          <a:graphicData uri="http://schemas.openxmlformats.org/drawingml/2006/table">
            <a:tbl>
              <a:tblPr bandRow="1" firstRow="1">
                <a:noFill/>
                <a:tableStyleId>{5D12F59E-5058-48E2-BA4F-3E40C4AE6BB1}</a:tableStyleId>
              </a:tblPr>
              <a:tblGrid>
                <a:gridCol w="3276600"/>
                <a:gridCol w="3581400"/>
              </a:tblGrid>
              <a:tr h="351750">
                <a:tc>
                  <a:txBody>
                    <a:bodyPr/>
                    <a:lstStyle/>
                    <a:p>
                      <a:pPr indent="0" lvl="0" marL="0" marR="0" rtl="0" algn="l">
                        <a:spcBef>
                          <a:spcPts val="0"/>
                        </a:spcBef>
                        <a:spcAft>
                          <a:spcPts val="0"/>
                        </a:spcAft>
                        <a:buNone/>
                      </a:pPr>
                      <a:r>
                        <a:rPr b="1" lang="en-US" sz="1350" u="none" cap="none" strike="noStrike"/>
                        <a:t>Submitted by</a:t>
                      </a:r>
                      <a:endParaRPr b="1" sz="1350"/>
                    </a:p>
                  </a:txBody>
                  <a:tcPr marT="45725" marB="45725" marR="91450" marL="91450"/>
                </a:tc>
                <a:tc>
                  <a:txBody>
                    <a:bodyPr/>
                    <a:lstStyle/>
                    <a:p>
                      <a:pPr indent="0" lvl="0" marL="0" marR="0" rtl="0" algn="l">
                        <a:spcBef>
                          <a:spcPts val="0"/>
                        </a:spcBef>
                        <a:spcAft>
                          <a:spcPts val="0"/>
                        </a:spcAft>
                        <a:buNone/>
                      </a:pPr>
                      <a:r>
                        <a:rPr b="1" lang="en-US" sz="1350"/>
                        <a:t>Guided by</a:t>
                      </a:r>
                      <a:endParaRPr b="1" sz="1350"/>
                    </a:p>
                  </a:txBody>
                  <a:tcPr marT="45725" marB="45725" marR="91450" marL="91450"/>
                </a:tc>
              </a:tr>
              <a:tr h="351750">
                <a:tc>
                  <a:txBody>
                    <a:bodyPr/>
                    <a:lstStyle/>
                    <a:p>
                      <a:pPr indent="0" lvl="0" marL="0" marR="0" rtl="0" algn="l">
                        <a:spcBef>
                          <a:spcPts val="0"/>
                        </a:spcBef>
                        <a:spcAft>
                          <a:spcPts val="0"/>
                        </a:spcAft>
                        <a:buNone/>
                      </a:pPr>
                      <a:r>
                        <a:rPr b="1" lang="en-US" sz="1350"/>
                        <a:t>V. Vijaykanth</a:t>
                      </a:r>
                      <a:endParaRPr b="1" sz="1350"/>
                    </a:p>
                  </a:txBody>
                  <a:tcPr marT="45725" marB="45725" marR="91450" marL="91450"/>
                </a:tc>
                <a:tc>
                  <a:txBody>
                    <a:bodyPr/>
                    <a:lstStyle/>
                    <a:p>
                      <a:pPr indent="0" lvl="0" marL="0" marR="0" rtl="0" algn="l">
                        <a:spcBef>
                          <a:spcPts val="0"/>
                        </a:spcBef>
                        <a:spcAft>
                          <a:spcPts val="0"/>
                        </a:spcAft>
                        <a:buNone/>
                      </a:pPr>
                      <a:r>
                        <a:rPr b="1" lang="en-US" sz="1350"/>
                        <a:t>Dr.K.A.Vidhya  (</a:t>
                      </a:r>
                      <a:r>
                        <a:rPr b="1" lang="en-US" sz="1350"/>
                        <a:t> Teaching Fellow )</a:t>
                      </a:r>
                      <a:endParaRPr b="1" sz="1350"/>
                    </a:p>
                  </a:txBody>
                  <a:tcPr marT="45725" marB="45725" marR="91450" marL="91450"/>
                </a:tc>
              </a:tr>
              <a:tr h="341775">
                <a:tc>
                  <a:txBody>
                    <a:bodyPr/>
                    <a:lstStyle/>
                    <a:p>
                      <a:pPr indent="0" lvl="0" marL="0" marR="0" rtl="0" algn="l">
                        <a:spcBef>
                          <a:spcPts val="0"/>
                        </a:spcBef>
                        <a:spcAft>
                          <a:spcPts val="0"/>
                        </a:spcAft>
                        <a:buNone/>
                      </a:pPr>
                      <a:r>
                        <a:rPr b="1" lang="en-US" sz="1350"/>
                        <a:t>2019246046</a:t>
                      </a:r>
                      <a:endParaRPr b="1" sz="1350"/>
                    </a:p>
                  </a:txBody>
                  <a:tcPr marT="45725" marB="45725" marR="91450" marL="91450"/>
                </a:tc>
                <a:tc>
                  <a:txBody>
                    <a:bodyPr/>
                    <a:lstStyle/>
                    <a:p>
                      <a:pPr indent="0" lvl="0" marL="0" marR="0" rtl="0" algn="l">
                        <a:spcBef>
                          <a:spcPts val="0"/>
                        </a:spcBef>
                        <a:spcAft>
                          <a:spcPts val="0"/>
                        </a:spcAft>
                        <a:buNone/>
                      </a:pPr>
                      <a:r>
                        <a:rPr b="1" lang="en-US" sz="1350"/>
                        <a:t>Information Science and Technology</a:t>
                      </a:r>
                      <a:endParaRPr b="1" sz="1350"/>
                    </a:p>
                  </a:txBody>
                  <a:tcPr marT="45725" marB="45725" marR="91450" marL="91450"/>
                </a:tc>
              </a:tr>
              <a:tr h="346925">
                <a:tc>
                  <a:txBody>
                    <a:bodyPr/>
                    <a:lstStyle/>
                    <a:p>
                      <a:pPr indent="0" lvl="0" marL="0" marR="0" rtl="0" algn="l">
                        <a:spcBef>
                          <a:spcPts val="0"/>
                        </a:spcBef>
                        <a:spcAft>
                          <a:spcPts val="0"/>
                        </a:spcAft>
                        <a:buNone/>
                      </a:pPr>
                      <a:r>
                        <a:rPr b="1" lang="en-US" sz="1350"/>
                        <a:t>M.Tech – Information</a:t>
                      </a:r>
                      <a:r>
                        <a:rPr b="1" lang="en-US" sz="1350"/>
                        <a:t> Technology</a:t>
                      </a:r>
                      <a:endParaRPr b="1" sz="1350"/>
                    </a:p>
                  </a:txBody>
                  <a:tcPr marT="45725" marB="45725" marR="91450" marL="91450"/>
                </a:tc>
                <a:tc>
                  <a:txBody>
                    <a:bodyPr/>
                    <a:lstStyle/>
                    <a:p>
                      <a:pPr indent="0" lvl="0" marL="0" marR="0" rtl="0" algn="l">
                        <a:spcBef>
                          <a:spcPts val="0"/>
                        </a:spcBef>
                        <a:spcAft>
                          <a:spcPts val="0"/>
                        </a:spcAft>
                        <a:buNone/>
                      </a:pPr>
                      <a:r>
                        <a:rPr b="1" lang="en-US" sz="1350"/>
                        <a:t>Anna University - CEG Campus</a:t>
                      </a:r>
                      <a:endParaRPr b="1" sz="1350"/>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0"/>
          <p:cNvSpPr txBox="1"/>
          <p:nvPr>
            <p:ph type="title"/>
          </p:nvPr>
        </p:nvSpPr>
        <p:spPr>
          <a:xfrm>
            <a:off x="1535850" y="687850"/>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Merriweather"/>
              <a:buNone/>
            </a:pPr>
            <a:r>
              <a:rPr b="1" lang="en-US" sz="2000">
                <a:solidFill>
                  <a:srgbClr val="002060"/>
                </a:solidFill>
                <a:latin typeface="Merriweather"/>
                <a:ea typeface="Merriweather"/>
                <a:cs typeface="Merriweather"/>
                <a:sym typeface="Merriweather"/>
              </a:rPr>
              <a:t>CNN+RNN</a:t>
            </a:r>
            <a:endParaRPr b="1" sz="2000">
              <a:solidFill>
                <a:srgbClr val="002060"/>
              </a:solidFill>
              <a:latin typeface="Merriweather"/>
              <a:ea typeface="Merriweather"/>
              <a:cs typeface="Merriweather"/>
              <a:sym typeface="Merriweather"/>
            </a:endParaRPr>
          </a:p>
        </p:txBody>
      </p:sp>
      <p:sp>
        <p:nvSpPr>
          <p:cNvPr id="260" name="Google Shape;260;p10"/>
          <p:cNvSpPr txBox="1"/>
          <p:nvPr>
            <p:ph idx="1" type="body"/>
          </p:nvPr>
        </p:nvSpPr>
        <p:spPr>
          <a:xfrm>
            <a:off x="1066800" y="1386950"/>
            <a:ext cx="7162800" cy="3377799"/>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CNN_RNN means a GRU/LSTM on top of a CNN on SMILES.</a:t>
            </a:r>
            <a:endParaRPr/>
          </a:p>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class DeepPurpose.models.CNN_RNN(nn.Sequential)</a:t>
            </a:r>
            <a:endParaRPr sz="1600">
              <a:solidFill>
                <a:schemeClr val="dk1"/>
              </a:solidFill>
              <a:latin typeface="Calibri"/>
              <a:ea typeface="Calibri"/>
              <a:cs typeface="Calibri"/>
              <a:sym typeface="Calibri"/>
            </a:endParaRPr>
          </a:p>
          <a:p>
            <a:pPr indent="-342900" lvl="0" marL="457200" rtl="0" algn="just">
              <a:spcBef>
                <a:spcPts val="600"/>
              </a:spcBef>
              <a:spcAft>
                <a:spcPts val="0"/>
              </a:spcAft>
              <a:buSzPts val="1800"/>
              <a:buChar char="◉"/>
            </a:pPr>
            <a:r>
              <a:rPr lang="en-US" sz="1600">
                <a:latin typeface="Calibri"/>
                <a:ea typeface="Calibri"/>
                <a:cs typeface="Calibri"/>
                <a:sym typeface="Calibri"/>
              </a:rPr>
              <a:t>init (self, encoding, **config) : encoding (string, “drug” or “protein”) - specify input type, “drug” or “protein”.config (kwargs, keyword arguments) - specify the parameter of transformer.</a:t>
            </a:r>
            <a:endParaRPr/>
          </a:p>
          <a:p>
            <a:pPr indent="-342900" lvl="0" marL="457200" rtl="0" algn="just">
              <a:spcBef>
                <a:spcPts val="600"/>
              </a:spcBef>
              <a:spcAft>
                <a:spcPts val="0"/>
              </a:spcAft>
              <a:buSzPts val="1800"/>
              <a:buChar char="◉"/>
            </a:pPr>
            <a:r>
              <a:rPr lang="en-US" sz="1600">
                <a:latin typeface="Calibri"/>
                <a:ea typeface="Calibri"/>
                <a:cs typeface="Calibri"/>
                <a:sym typeface="Calibri"/>
              </a:rPr>
              <a:t>forward(self, v) : v (torch.Tensor) - input feature of CNN_RNN.</a:t>
            </a:r>
            <a:endParaRPr sz="1600"/>
          </a:p>
          <a:p>
            <a:pPr indent="-228600" lvl="0" marL="457200" rtl="0" algn="just">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261" name="Google Shape;261;p10"/>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txBox="1"/>
          <p:nvPr>
            <p:ph type="title"/>
          </p:nvPr>
        </p:nvSpPr>
        <p:spPr>
          <a:xfrm>
            <a:off x="1535850" y="666750"/>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Merriweather"/>
              <a:buNone/>
            </a:pPr>
            <a:r>
              <a:rPr b="1" lang="en-US" sz="2000">
                <a:solidFill>
                  <a:srgbClr val="002060"/>
                </a:solidFill>
                <a:latin typeface="Merriweather"/>
                <a:ea typeface="Merriweather"/>
                <a:cs typeface="Merriweather"/>
                <a:sym typeface="Merriweather"/>
              </a:rPr>
              <a:t>MPNN</a:t>
            </a:r>
            <a:endParaRPr b="1" sz="2000">
              <a:solidFill>
                <a:srgbClr val="002060"/>
              </a:solidFill>
              <a:latin typeface="Merriweather"/>
              <a:ea typeface="Merriweather"/>
              <a:cs typeface="Merriweather"/>
              <a:sym typeface="Merriweather"/>
            </a:endParaRPr>
          </a:p>
        </p:txBody>
      </p:sp>
      <p:sp>
        <p:nvSpPr>
          <p:cNvPr id="267" name="Google Shape;267;p11"/>
          <p:cNvSpPr txBox="1"/>
          <p:nvPr>
            <p:ph idx="1" type="body"/>
          </p:nvPr>
        </p:nvSpPr>
        <p:spPr>
          <a:xfrm>
            <a:off x="990600" y="1191381"/>
            <a:ext cx="7010400" cy="3363546"/>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Message Passing Neural Network (MPNN) encode drug in its graph representation. </a:t>
            </a:r>
            <a:endParaRPr/>
          </a:p>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class DeepPurpose.models.MPNN(nn.Sequential) </a:t>
            </a:r>
            <a:endParaRPr/>
          </a:p>
          <a:p>
            <a:pPr indent="-342900" lvl="0" marL="457200" rtl="0" algn="l">
              <a:spcBef>
                <a:spcPts val="600"/>
              </a:spcBef>
              <a:spcAft>
                <a:spcPts val="0"/>
              </a:spcAft>
              <a:buSzPts val="1800"/>
              <a:buChar char="◉"/>
            </a:pPr>
            <a:r>
              <a:rPr lang="en-US" sz="1600">
                <a:latin typeface="Calibri"/>
                <a:ea typeface="Calibri"/>
                <a:cs typeface="Calibri"/>
                <a:sym typeface="Calibri"/>
              </a:rPr>
              <a:t>nit (self, mpnn_hidden_size, mpnn_depth)  : mpnn_hidden_size (int) - specify dimension of hidden layer in MPNN, e.g, mpnn_hidden_size = 256. mpnn_depth (int) - specify depth of MPNN, e.g., mpnn_depth = 3.</a:t>
            </a:r>
            <a:endParaRPr/>
          </a:p>
          <a:p>
            <a:pPr indent="-342900" lvl="0" marL="457200" rtl="0" algn="l">
              <a:spcBef>
                <a:spcPts val="600"/>
              </a:spcBef>
              <a:spcAft>
                <a:spcPts val="0"/>
              </a:spcAft>
              <a:buSzPts val="1800"/>
              <a:buChar char="◉"/>
            </a:pPr>
            <a:r>
              <a:rPr lang="en-US" sz="1600">
                <a:latin typeface="Calibri"/>
                <a:ea typeface="Calibri"/>
                <a:cs typeface="Calibri"/>
                <a:sym typeface="Calibri"/>
              </a:rPr>
              <a:t>forward(self, feature) : feature[0] (torch.Tensor) - atom-level feature bond-level feature, neighbor information of every atom, neighbor information of every bond store number of atoms and bonds for each molecule in a batch</a:t>
            </a:r>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268" name="Google Shape;268;p11"/>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Merriweather"/>
              <a:buNone/>
            </a:pPr>
            <a:r>
              <a:rPr b="1" lang="en-US" sz="2000">
                <a:solidFill>
                  <a:srgbClr val="002060"/>
                </a:solidFill>
                <a:latin typeface="Merriweather"/>
                <a:ea typeface="Merriweather"/>
                <a:cs typeface="Merriweather"/>
                <a:sym typeface="Merriweather"/>
              </a:rPr>
              <a:t>Transformer</a:t>
            </a:r>
            <a:endParaRPr b="1" sz="2000">
              <a:solidFill>
                <a:srgbClr val="002060"/>
              </a:solidFill>
              <a:latin typeface="Merriweather"/>
              <a:ea typeface="Merriweather"/>
              <a:cs typeface="Merriweather"/>
              <a:sym typeface="Merriweather"/>
            </a:endParaRPr>
          </a:p>
        </p:txBody>
      </p:sp>
      <p:sp>
        <p:nvSpPr>
          <p:cNvPr id="274" name="Google Shape;274;p12"/>
          <p:cNvSpPr txBox="1"/>
          <p:nvPr>
            <p:ph idx="1" type="body"/>
          </p:nvPr>
        </p:nvSpPr>
        <p:spPr>
          <a:xfrm>
            <a:off x="952500" y="1200150"/>
            <a:ext cx="7239000" cy="3279913"/>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Transformr can be used to encode both drug and protein on SMILES.</a:t>
            </a:r>
            <a:endParaRPr/>
          </a:p>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DeepPurpose.models.transformer(nn.Sequential) </a:t>
            </a:r>
            <a:endParaRPr/>
          </a:p>
          <a:p>
            <a:pPr indent="-342900" lvl="0" marL="457200" rtl="0" algn="just">
              <a:spcBef>
                <a:spcPts val="600"/>
              </a:spcBef>
              <a:spcAft>
                <a:spcPts val="0"/>
              </a:spcAft>
              <a:buSzPts val="1800"/>
              <a:buChar char="◉"/>
            </a:pPr>
            <a:r>
              <a:rPr lang="en-US" sz="1600">
                <a:latin typeface="Calibri"/>
                <a:ea typeface="Calibri"/>
                <a:cs typeface="Calibri"/>
                <a:sym typeface="Calibri"/>
              </a:rPr>
              <a:t>init self, encoding, **config)  : encoding (string, “drug” or “protein”) - specify input type of the model, “drug” or “protein”. config (kwargs, keyword arguments) - specify the parameter of transformer. </a:t>
            </a:r>
            <a:endParaRPr/>
          </a:p>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forward(self, v) : v (tuple of length 2) - input feature of transformer. v[0] (np.array) is index of atoms. v[1] (np.array) is the corresponding mask.</a:t>
            </a:r>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275" name="Google Shape;275;p12"/>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3"/>
          <p:cNvSpPr txBox="1"/>
          <p:nvPr>
            <p:ph type="title"/>
          </p:nvPr>
        </p:nvSpPr>
        <p:spPr>
          <a:xfrm>
            <a:off x="1676400" y="671189"/>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Merriweather"/>
              <a:buNone/>
            </a:pPr>
            <a:r>
              <a:rPr b="1" lang="en-US" sz="2000">
                <a:solidFill>
                  <a:srgbClr val="002060"/>
                </a:solidFill>
                <a:latin typeface="Merriweather"/>
                <a:ea typeface="Merriweather"/>
                <a:cs typeface="Merriweather"/>
                <a:sym typeface="Merriweather"/>
              </a:rPr>
              <a:t>Binding Score</a:t>
            </a:r>
            <a:endParaRPr b="1" sz="2000">
              <a:solidFill>
                <a:srgbClr val="002060"/>
              </a:solidFill>
              <a:latin typeface="Merriweather"/>
              <a:ea typeface="Merriweather"/>
              <a:cs typeface="Merriweather"/>
              <a:sym typeface="Merriweather"/>
            </a:endParaRPr>
          </a:p>
        </p:txBody>
      </p:sp>
      <p:sp>
        <p:nvSpPr>
          <p:cNvPr id="281" name="Google Shape;281;p13"/>
          <p:cNvSpPr txBox="1"/>
          <p:nvPr>
            <p:ph idx="1" type="body"/>
          </p:nvPr>
        </p:nvSpPr>
        <p:spPr>
          <a:xfrm>
            <a:off x="990600" y="1123950"/>
            <a:ext cx="7162800" cy="3420956"/>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Binding </a:t>
            </a:r>
            <a:r>
              <a:rPr b="1" lang="en-US" sz="1600">
                <a:latin typeface="Calibri"/>
                <a:ea typeface="Calibri"/>
                <a:cs typeface="Calibri"/>
                <a:sym typeface="Calibri"/>
              </a:rPr>
              <a:t>: </a:t>
            </a:r>
            <a:r>
              <a:rPr lang="en-US" sz="1600">
                <a:latin typeface="Calibri"/>
                <a:ea typeface="Calibri"/>
                <a:cs typeface="Calibri"/>
                <a:sym typeface="Calibri"/>
              </a:rPr>
              <a:t>The Binding Score is the Kd values. Binding affinity is the strength of the binding interaction between a single bimolecular (e.g. protein or DNA) to its ligand/binding partner (e.g. drug or inhibitor).</a:t>
            </a:r>
            <a:endParaRPr/>
          </a:p>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The larger K</a:t>
            </a:r>
            <a:r>
              <a:rPr baseline="-25000" lang="en-US" sz="1600">
                <a:latin typeface="Calibri"/>
                <a:ea typeface="Calibri"/>
                <a:cs typeface="Calibri"/>
                <a:sym typeface="Calibri"/>
              </a:rPr>
              <a:t>D</a:t>
            </a:r>
            <a:r>
              <a:rPr lang="en-US" sz="1600">
                <a:latin typeface="Calibri"/>
                <a:ea typeface="Calibri"/>
                <a:cs typeface="Calibri"/>
                <a:sym typeface="Calibri"/>
              </a:rPr>
              <a:t> value, the more weakly target molecule and ligand are attracted to bind </a:t>
            </a:r>
            <a:endParaRPr/>
          </a:p>
          <a:p>
            <a:pPr indent="-342900" lvl="0" marL="457200" rtl="0" algn="just">
              <a:lnSpc>
                <a:spcPct val="150000"/>
              </a:lnSpc>
              <a:spcBef>
                <a:spcPts val="600"/>
              </a:spcBef>
              <a:spcAft>
                <a:spcPts val="0"/>
              </a:spcAft>
              <a:buSzPts val="1800"/>
              <a:buNone/>
            </a:pPr>
            <a:r>
              <a:rPr lang="en-US" sz="1600">
                <a:latin typeface="Calibri"/>
                <a:ea typeface="Calibri"/>
                <a:cs typeface="Calibri"/>
                <a:sym typeface="Calibri"/>
              </a:rPr>
              <a:t>	to one another.</a:t>
            </a:r>
            <a:endParaRPr/>
          </a:p>
          <a:p>
            <a:pPr indent="-342900" lvl="0" marL="457200" rtl="0" algn="just">
              <a:lnSpc>
                <a:spcPct val="150000"/>
              </a:lnSpc>
              <a:spcBef>
                <a:spcPts val="600"/>
              </a:spcBef>
              <a:spcAft>
                <a:spcPts val="0"/>
              </a:spcAft>
              <a:buSzPts val="1800"/>
              <a:buChar char="◉"/>
            </a:pPr>
            <a:r>
              <a:rPr lang="en-US" sz="1600">
                <a:latin typeface="Calibri"/>
                <a:ea typeface="Calibri"/>
                <a:cs typeface="Calibri"/>
                <a:sym typeface="Calibri"/>
              </a:rPr>
              <a:t>Measured by the equilibrium dissociation constant (K</a:t>
            </a:r>
            <a:r>
              <a:rPr baseline="-25000" lang="en-US" sz="1600">
                <a:latin typeface="Calibri"/>
                <a:ea typeface="Calibri"/>
                <a:cs typeface="Calibri"/>
                <a:sym typeface="Calibri"/>
              </a:rPr>
              <a:t>D</a:t>
            </a:r>
            <a:r>
              <a:rPr lang="en-US" sz="1600">
                <a:latin typeface="Calibri"/>
                <a:ea typeface="Calibri"/>
                <a:cs typeface="Calibri"/>
                <a:sym typeface="Calibri"/>
              </a:rPr>
              <a:t>), which is used to evaluate and rank order strengths of bimolecular interactions.</a:t>
            </a:r>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282" name="Google Shape;282;p13"/>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Merriweather"/>
              <a:buNone/>
            </a:pPr>
            <a:r>
              <a:rPr b="1" lang="en-US" sz="2000">
                <a:solidFill>
                  <a:srgbClr val="002060"/>
                </a:solidFill>
                <a:latin typeface="Merriweather"/>
                <a:ea typeface="Merriweather"/>
                <a:cs typeface="Merriweather"/>
                <a:sym typeface="Merriweather"/>
              </a:rPr>
              <a:t>Repurpose </a:t>
            </a:r>
            <a:endParaRPr b="1" sz="2000">
              <a:solidFill>
                <a:srgbClr val="002060"/>
              </a:solidFill>
              <a:latin typeface="Merriweather"/>
              <a:ea typeface="Merriweather"/>
              <a:cs typeface="Merriweather"/>
              <a:sym typeface="Merriweather"/>
            </a:endParaRPr>
          </a:p>
        </p:txBody>
      </p:sp>
      <p:sp>
        <p:nvSpPr>
          <p:cNvPr id="288" name="Google Shape;288;p14"/>
          <p:cNvSpPr txBox="1"/>
          <p:nvPr>
            <p:ph idx="1" type="body"/>
          </p:nvPr>
        </p:nvSpPr>
        <p:spPr>
          <a:xfrm>
            <a:off x="914400" y="1035413"/>
            <a:ext cx="7467600" cy="3370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None/>
            </a:pPr>
            <a:r>
              <a:rPr lang="en-US" sz="1400">
                <a:latin typeface="Calibri"/>
                <a:ea typeface="Calibri"/>
                <a:cs typeface="Calibri"/>
                <a:sym typeface="Calibri"/>
              </a:rPr>
              <a:t>	from DeepPurpose import oneliner </a:t>
            </a:r>
            <a:endParaRPr/>
          </a:p>
          <a:p>
            <a:pPr indent="-342900" lvl="0" marL="457200" rtl="0" algn="l">
              <a:lnSpc>
                <a:spcPct val="150000"/>
              </a:lnSpc>
              <a:spcBef>
                <a:spcPts val="600"/>
              </a:spcBef>
              <a:spcAft>
                <a:spcPts val="0"/>
              </a:spcAft>
              <a:buSzPts val="1800"/>
              <a:buNone/>
            </a:pPr>
            <a:r>
              <a:rPr lang="en-US" sz="1400">
                <a:latin typeface="Calibri"/>
                <a:ea typeface="Calibri"/>
                <a:cs typeface="Calibri"/>
                <a:sym typeface="Calibri"/>
              </a:rPr>
              <a:t>	from DeepPurpose.dataset import * oneliner.repurpose(*load_SARS_CoV2_Protease_3CL(),</a:t>
            </a:r>
            <a:endParaRPr/>
          </a:p>
          <a:p>
            <a:pPr indent="-342900" lvl="0" marL="457200" rtl="0" algn="l">
              <a:spcBef>
                <a:spcPts val="600"/>
              </a:spcBef>
              <a:spcAft>
                <a:spcPts val="0"/>
              </a:spcAft>
              <a:buSzPts val="1800"/>
              <a:buNone/>
            </a:pPr>
            <a:r>
              <a:rPr lang="en-US" sz="1400">
                <a:latin typeface="Calibri"/>
                <a:ea typeface="Calibri"/>
                <a:cs typeface="Calibri"/>
                <a:sym typeface="Calibri"/>
              </a:rPr>
              <a:t>	*load_antiviral_drugs(no_cid = True))</a:t>
            </a:r>
            <a:endParaRPr/>
          </a:p>
          <a:p>
            <a:pPr indent="-342900" lvl="0" marL="457200" rtl="0" algn="l">
              <a:lnSpc>
                <a:spcPct val="200000"/>
              </a:lnSpc>
              <a:spcBef>
                <a:spcPts val="600"/>
              </a:spcBef>
              <a:spcAft>
                <a:spcPts val="0"/>
              </a:spcAft>
              <a:buSzPts val="1800"/>
              <a:buNone/>
            </a:pPr>
            <a:r>
              <a:rPr lang="en-US" sz="1400">
                <a:latin typeface="Calibri"/>
                <a:ea typeface="Calibri"/>
                <a:cs typeface="Calibri"/>
                <a:sym typeface="Calibri"/>
              </a:rPr>
              <a:t>	def load_SARS_CoV2_Protease_3CL():</a:t>
            </a:r>
            <a:endParaRPr/>
          </a:p>
          <a:p>
            <a:pPr indent="-342900" lvl="0" marL="457200" rtl="0" algn="l">
              <a:spcBef>
                <a:spcPts val="600"/>
              </a:spcBef>
              <a:spcAft>
                <a:spcPts val="0"/>
              </a:spcAft>
              <a:buSzPts val="1800"/>
              <a:buNone/>
            </a:pPr>
            <a:r>
              <a:rPr lang="en-US" sz="1400">
                <a:latin typeface="Calibri"/>
                <a:ea typeface="Calibri"/>
                <a:cs typeface="Calibri"/>
                <a:sym typeface="Calibri"/>
              </a:rPr>
              <a:t>	target = 'SGFRKMAFPSGKVEGCMVQVTCGTTTLNGLWLDDVVYCPRHVICTSEMLNPNYEDLLIRKSNHNLYAAVINGDRWFLNRFTTTLNDFNLVAMKYNYEPLTQDHVDILGPLSAQTGIAVLDMCASLKELLQNGMNGRTILGSALLEDEFTPFDVVRQCSGVTF'</a:t>
            </a:r>
            <a:endParaRPr/>
          </a:p>
          <a:p>
            <a:pPr indent="-342900" lvl="0" marL="457200" rtl="0" algn="l">
              <a:spcBef>
                <a:spcPts val="600"/>
              </a:spcBef>
              <a:spcAft>
                <a:spcPts val="0"/>
              </a:spcAft>
              <a:buSzPts val="1800"/>
              <a:buNone/>
            </a:pPr>
            <a:r>
              <a:rPr lang="en-US" sz="1400">
                <a:latin typeface="Calibri"/>
                <a:ea typeface="Calibri"/>
                <a:cs typeface="Calibri"/>
                <a:sym typeface="Calibri"/>
              </a:rPr>
              <a:t>	target_name = 'SARS-CoV2 3CL Protease'</a:t>
            </a:r>
            <a:endParaRPr/>
          </a:p>
          <a:p>
            <a:pPr indent="-342900" lvl="0" marL="457200" rtl="0" algn="l">
              <a:spcBef>
                <a:spcPts val="600"/>
              </a:spcBef>
              <a:spcAft>
                <a:spcPts val="0"/>
              </a:spcAft>
              <a:buSzPts val="1800"/>
              <a:buNone/>
            </a:pPr>
            <a:r>
              <a:rPr lang="en-US" sz="1400">
                <a:latin typeface="Calibri"/>
                <a:ea typeface="Calibri"/>
                <a:cs typeface="Calibri"/>
                <a:sym typeface="Calibri"/>
              </a:rPr>
              <a:t>	return target, target_name.</a:t>
            </a:r>
            <a:endParaRPr/>
          </a:p>
          <a:p>
            <a:pPr indent="-342900" lvl="0" marL="457200" rtl="0" algn="l">
              <a:lnSpc>
                <a:spcPct val="150000"/>
              </a:lnSpc>
              <a:spcBef>
                <a:spcPts val="600"/>
              </a:spcBef>
              <a:spcAft>
                <a:spcPts val="0"/>
              </a:spcAft>
              <a:buSzPts val="1800"/>
              <a:buNone/>
            </a:pPr>
            <a:r>
              <a:t/>
            </a:r>
            <a:endParaRPr sz="14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4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400">
              <a:latin typeface="Calibri"/>
              <a:ea typeface="Calibri"/>
              <a:cs typeface="Calibri"/>
              <a:sym typeface="Calibri"/>
            </a:endParaRPr>
          </a:p>
          <a:p>
            <a:pPr indent="-228600" lvl="0" marL="457200" rtl="0" algn="l">
              <a:spcBef>
                <a:spcPts val="600"/>
              </a:spcBef>
              <a:spcAft>
                <a:spcPts val="0"/>
              </a:spcAft>
              <a:buSzPts val="1800"/>
              <a:buNone/>
            </a:pPr>
            <a:r>
              <a:t/>
            </a:r>
            <a:endParaRPr sz="1400">
              <a:latin typeface="Calibri"/>
              <a:ea typeface="Calibri"/>
              <a:cs typeface="Calibri"/>
              <a:sym typeface="Calibri"/>
            </a:endParaRPr>
          </a:p>
          <a:p>
            <a:pPr indent="0" lvl="0" marL="0" rtl="0" algn="l">
              <a:spcBef>
                <a:spcPts val="600"/>
              </a:spcBef>
              <a:spcAft>
                <a:spcPts val="0"/>
              </a:spcAft>
              <a:buSzPts val="1800"/>
              <a:buNone/>
            </a:pPr>
            <a:r>
              <a:t/>
            </a:r>
            <a:endParaRPr sz="1400">
              <a:latin typeface="Calibri"/>
              <a:ea typeface="Calibri"/>
              <a:cs typeface="Calibri"/>
              <a:sym typeface="Calibri"/>
            </a:endParaRPr>
          </a:p>
        </p:txBody>
      </p:sp>
      <p:sp>
        <p:nvSpPr>
          <p:cNvPr id="289" name="Google Shape;289;p14"/>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Merriweather"/>
              <a:buNone/>
            </a:pPr>
            <a:r>
              <a:rPr b="1" lang="en-US" sz="2000">
                <a:solidFill>
                  <a:srgbClr val="002060"/>
                </a:solidFill>
                <a:latin typeface="Merriweather"/>
                <a:ea typeface="Merriweather"/>
                <a:cs typeface="Merriweather"/>
                <a:sym typeface="Merriweather"/>
              </a:rPr>
              <a:t>Load Antiviral Drugs </a:t>
            </a:r>
            <a:endParaRPr b="1" sz="2000">
              <a:solidFill>
                <a:srgbClr val="002060"/>
              </a:solidFill>
              <a:latin typeface="Merriweather"/>
              <a:ea typeface="Merriweather"/>
              <a:cs typeface="Merriweather"/>
              <a:sym typeface="Merriweather"/>
            </a:endParaRPr>
          </a:p>
        </p:txBody>
      </p:sp>
      <p:sp>
        <p:nvSpPr>
          <p:cNvPr id="295" name="Google Shape;295;p15"/>
          <p:cNvSpPr txBox="1"/>
          <p:nvPr>
            <p:ph idx="1" type="body"/>
          </p:nvPr>
        </p:nvSpPr>
        <p:spPr>
          <a:xfrm>
            <a:off x="1143000" y="971550"/>
            <a:ext cx="7162800" cy="3611137"/>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SzPts val="1800"/>
              <a:buNone/>
            </a:pPr>
            <a:r>
              <a:rPr lang="en-US" sz="1600">
                <a:latin typeface="Calibri"/>
                <a:ea typeface="Calibri"/>
                <a:cs typeface="Calibri"/>
                <a:sym typeface="Calibri"/>
              </a:rPr>
              <a:t>def  load_antiviral_drugs(path = './data', no_cid = False):</a:t>
            </a:r>
            <a:endParaRPr/>
          </a:p>
          <a:p>
            <a:pPr indent="-342900" lvl="0" marL="457200" rtl="0" algn="l">
              <a:spcBef>
                <a:spcPts val="600"/>
              </a:spcBef>
              <a:spcAft>
                <a:spcPts val="0"/>
              </a:spcAft>
              <a:buSzPts val="1800"/>
              <a:buNone/>
            </a:pPr>
            <a:r>
              <a:rPr lang="en-US" sz="1600">
                <a:latin typeface="Calibri"/>
                <a:ea typeface="Calibri"/>
                <a:cs typeface="Calibri"/>
                <a:sym typeface="Calibri"/>
              </a:rPr>
              <a:t>  url = 'https://dataverse.harvard.edu/api/access/datafile/4159652'</a:t>
            </a:r>
            <a:endParaRPr/>
          </a:p>
          <a:p>
            <a:pPr indent="-342900" lvl="0" marL="457200" rtl="0" algn="l">
              <a:spcBef>
                <a:spcPts val="600"/>
              </a:spcBef>
              <a:spcAft>
                <a:spcPts val="0"/>
              </a:spcAft>
              <a:buSzPts val="1800"/>
              <a:buNone/>
            </a:pPr>
            <a:r>
              <a:rPr lang="en-US" sz="1600">
                <a:latin typeface="Calibri"/>
                <a:ea typeface="Calibri"/>
                <a:cs typeface="Calibri"/>
                <a:sym typeface="Calibri"/>
              </a:rPr>
              <a:t>  if not os.path.exists(path):</a:t>
            </a:r>
            <a:endParaRPr/>
          </a:p>
          <a:p>
            <a:pPr indent="-342900" lvl="0" marL="457200" rtl="0" algn="l">
              <a:spcBef>
                <a:spcPts val="600"/>
              </a:spcBef>
              <a:spcAft>
                <a:spcPts val="0"/>
              </a:spcAft>
              <a:buSzPts val="1800"/>
              <a:buNone/>
            </a:pPr>
            <a:r>
              <a:rPr lang="en-US" sz="1600">
                <a:latin typeface="Calibri"/>
                <a:ea typeface="Calibri"/>
                <a:cs typeface="Calibri"/>
                <a:sym typeface="Calibri"/>
              </a:rPr>
              <a:t>      os.makedirs(path)</a:t>
            </a:r>
            <a:endParaRPr/>
          </a:p>
          <a:p>
            <a:pPr indent="-342900" lvl="0" marL="457200" rtl="0" algn="l">
              <a:spcBef>
                <a:spcPts val="600"/>
              </a:spcBef>
              <a:spcAft>
                <a:spcPts val="0"/>
              </a:spcAft>
              <a:buSzPts val="1800"/>
              <a:buNone/>
            </a:pPr>
            <a:r>
              <a:rPr lang="en-US" sz="1600">
                <a:latin typeface="Calibri"/>
                <a:ea typeface="Calibri"/>
                <a:cs typeface="Calibri"/>
                <a:sym typeface="Calibri"/>
              </a:rPr>
              <a:t>  download_path = os.path.join(path, 'antiviral_drugs.tab')</a:t>
            </a:r>
            <a:endParaRPr/>
          </a:p>
          <a:p>
            <a:pPr indent="-342900" lvl="0" marL="457200" rtl="0" algn="l">
              <a:spcBef>
                <a:spcPts val="600"/>
              </a:spcBef>
              <a:spcAft>
                <a:spcPts val="0"/>
              </a:spcAft>
              <a:buSzPts val="1800"/>
              <a:buNone/>
            </a:pPr>
            <a:r>
              <a:rPr lang="en-US" sz="1600">
                <a:latin typeface="Calibri"/>
                <a:ea typeface="Calibri"/>
                <a:cs typeface="Calibri"/>
                <a:sym typeface="Calibri"/>
              </a:rPr>
              <a:t>  download_url(url, download_path)</a:t>
            </a:r>
            <a:endParaRPr/>
          </a:p>
          <a:p>
            <a:pPr indent="-342900" lvl="0" marL="457200" rtl="0" algn="l">
              <a:spcBef>
                <a:spcPts val="600"/>
              </a:spcBef>
              <a:spcAft>
                <a:spcPts val="0"/>
              </a:spcAft>
              <a:buSzPts val="1800"/>
              <a:buNone/>
            </a:pPr>
            <a:r>
              <a:rPr lang="en-US" sz="1600">
                <a:latin typeface="Calibri"/>
                <a:ea typeface="Calibri"/>
                <a:cs typeface="Calibri"/>
                <a:sym typeface="Calibri"/>
              </a:rPr>
              <a:t>  df = pd.read_csv(download_path, sep = '\t')</a:t>
            </a:r>
            <a:endParaRPr/>
          </a:p>
          <a:p>
            <a:pPr indent="-342900" lvl="0" marL="457200" rtl="0" algn="l">
              <a:spcBef>
                <a:spcPts val="600"/>
              </a:spcBef>
              <a:spcAft>
                <a:spcPts val="0"/>
              </a:spcAft>
              <a:buSzPts val="1800"/>
              <a:buNone/>
            </a:pPr>
            <a:r>
              <a:rPr lang="en-US" sz="1600">
                <a:latin typeface="Calibri"/>
                <a:ea typeface="Calibri"/>
                <a:cs typeface="Calibri"/>
                <a:sym typeface="Calibri"/>
              </a:rPr>
              <a:t>  if no_cid:</a:t>
            </a:r>
            <a:endParaRPr/>
          </a:p>
          <a:p>
            <a:pPr indent="-342900" lvl="0" marL="457200" rtl="0" algn="l">
              <a:spcBef>
                <a:spcPts val="600"/>
              </a:spcBef>
              <a:spcAft>
                <a:spcPts val="0"/>
              </a:spcAft>
              <a:buSzPts val="1800"/>
              <a:buNone/>
            </a:pPr>
            <a:r>
              <a:rPr lang="en-US" sz="1600">
                <a:latin typeface="Calibri"/>
                <a:ea typeface="Calibri"/>
                <a:cs typeface="Calibri"/>
                <a:sym typeface="Calibri"/>
              </a:rPr>
              <a:t>    return df.SMILES.values, df[' Name'].values</a:t>
            </a:r>
            <a:endParaRPr/>
          </a:p>
          <a:p>
            <a:pPr indent="-342900" lvl="0" marL="457200" rtl="0" algn="l">
              <a:spcBef>
                <a:spcPts val="600"/>
              </a:spcBef>
              <a:spcAft>
                <a:spcPts val="0"/>
              </a:spcAft>
              <a:buSzPts val="1800"/>
              <a:buNone/>
            </a:pPr>
            <a:r>
              <a:rPr lang="en-US" sz="1600">
                <a:latin typeface="Calibri"/>
                <a:ea typeface="Calibri"/>
                <a:cs typeface="Calibri"/>
                <a:sym typeface="Calibri"/>
              </a:rPr>
              <a:t>  else:</a:t>
            </a:r>
            <a:endParaRPr/>
          </a:p>
          <a:p>
            <a:pPr indent="-342900" lvl="0" marL="457200" rtl="0" algn="l">
              <a:spcBef>
                <a:spcPts val="600"/>
              </a:spcBef>
              <a:spcAft>
                <a:spcPts val="0"/>
              </a:spcAft>
              <a:buSzPts val="1800"/>
              <a:buNone/>
            </a:pPr>
            <a:r>
              <a:rPr lang="en-US" sz="1600">
                <a:latin typeface="Calibri"/>
                <a:ea typeface="Calibri"/>
                <a:cs typeface="Calibri"/>
                <a:sym typeface="Calibri"/>
              </a:rPr>
              <a:t>    return df.SMILES.values, df[' Name'].values, df['Pubchem CID'].values</a:t>
            </a:r>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296" name="Google Shape;296;p15"/>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535850" y="590550"/>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PLATFORM / TOOL </a:t>
            </a:r>
            <a:endParaRPr sz="2000">
              <a:solidFill>
                <a:srgbClr val="002060"/>
              </a:solidFill>
            </a:endParaRPr>
          </a:p>
        </p:txBody>
      </p:sp>
      <p:sp>
        <p:nvSpPr>
          <p:cNvPr id="302" name="Google Shape;302;p16"/>
          <p:cNvSpPr txBox="1"/>
          <p:nvPr>
            <p:ph idx="1" type="body"/>
          </p:nvPr>
        </p:nvSpPr>
        <p:spPr>
          <a:xfrm>
            <a:off x="1143000" y="1265859"/>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US" sz="1600">
                <a:latin typeface="Calibri"/>
                <a:ea typeface="Calibri"/>
                <a:cs typeface="Calibri"/>
                <a:sym typeface="Calibri"/>
              </a:rPr>
              <a:t>PY SCRIPT</a:t>
            </a:r>
            <a:endParaRPr/>
          </a:p>
          <a:p>
            <a:pPr indent="-342900" lvl="0" marL="457200" rtl="0" algn="l">
              <a:spcBef>
                <a:spcPts val="600"/>
              </a:spcBef>
              <a:spcAft>
                <a:spcPts val="0"/>
              </a:spcAft>
              <a:buSzPts val="1800"/>
              <a:buChar char="◉"/>
            </a:pPr>
            <a:r>
              <a:rPr lang="en-US" sz="1600">
                <a:latin typeface="Calibri"/>
                <a:ea typeface="Calibri"/>
                <a:cs typeface="Calibri"/>
                <a:sym typeface="Calibri"/>
              </a:rPr>
              <a:t>PYCHARM</a:t>
            </a:r>
            <a:endParaRPr/>
          </a:p>
          <a:p>
            <a:pPr indent="-342900" lvl="0" marL="457200" rtl="0" algn="l">
              <a:spcBef>
                <a:spcPts val="600"/>
              </a:spcBef>
              <a:spcAft>
                <a:spcPts val="0"/>
              </a:spcAft>
              <a:buSzPts val="1800"/>
              <a:buChar char="◉"/>
            </a:pPr>
            <a:r>
              <a:rPr lang="en-US" sz="1600">
                <a:latin typeface="Calibri"/>
                <a:ea typeface="Calibri"/>
                <a:cs typeface="Calibri"/>
                <a:sym typeface="Calibri"/>
              </a:rPr>
              <a:t>ANACONDA 3</a:t>
            </a:r>
            <a:endParaRPr/>
          </a:p>
          <a:p>
            <a:pPr indent="-342900" lvl="0" marL="457200" rtl="0" algn="l">
              <a:spcBef>
                <a:spcPts val="600"/>
              </a:spcBef>
              <a:spcAft>
                <a:spcPts val="0"/>
              </a:spcAft>
              <a:buSzPts val="1800"/>
              <a:buChar char="◉"/>
            </a:pPr>
            <a:r>
              <a:rPr lang="en-US" sz="1600">
                <a:latin typeface="Calibri"/>
                <a:ea typeface="Calibri"/>
                <a:cs typeface="Calibri"/>
                <a:sym typeface="Calibri"/>
              </a:rPr>
              <a:t>JUPYTER</a:t>
            </a:r>
            <a:endParaRPr/>
          </a:p>
          <a:p>
            <a:pPr indent="-342900" lvl="0" marL="457200" rtl="0" algn="l">
              <a:spcBef>
                <a:spcPts val="600"/>
              </a:spcBef>
              <a:spcAft>
                <a:spcPts val="0"/>
              </a:spcAft>
              <a:buSzPts val="1800"/>
              <a:buChar char="◉"/>
            </a:pPr>
            <a:r>
              <a:rPr lang="en-US" sz="1600">
                <a:latin typeface="Calibri"/>
                <a:ea typeface="Calibri"/>
                <a:cs typeface="Calibri"/>
                <a:sym typeface="Calibri"/>
              </a:rPr>
              <a:t>COLAB</a:t>
            </a:r>
            <a:endParaRPr/>
          </a:p>
          <a:p>
            <a:pPr indent="-342900" lvl="0" marL="457200" rtl="0" algn="l">
              <a:spcBef>
                <a:spcPts val="600"/>
              </a:spcBef>
              <a:spcAft>
                <a:spcPts val="0"/>
              </a:spcAft>
              <a:buSzPts val="1800"/>
              <a:buChar char="◉"/>
            </a:pPr>
            <a:r>
              <a:rPr lang="en-US" sz="1600">
                <a:latin typeface="Calibri"/>
                <a:ea typeface="Calibri"/>
                <a:cs typeface="Calibri"/>
                <a:sym typeface="Calibri"/>
              </a:rPr>
              <a:t>DEEP LEARNING PACKAGES</a:t>
            </a:r>
            <a:endParaRPr/>
          </a:p>
          <a:p>
            <a:pPr indent="-342900" lvl="0" marL="457200" rtl="0" algn="l">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303" name="Google Shape;303;p16"/>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DATASET</a:t>
            </a:r>
            <a:endParaRPr sz="2000">
              <a:solidFill>
                <a:srgbClr val="002060"/>
              </a:solidFill>
            </a:endParaRPr>
          </a:p>
        </p:txBody>
      </p:sp>
      <p:sp>
        <p:nvSpPr>
          <p:cNvPr id="309" name="Google Shape;309;p17"/>
          <p:cNvSpPr txBox="1"/>
          <p:nvPr>
            <p:ph idx="1" type="body"/>
          </p:nvPr>
        </p:nvSpPr>
        <p:spPr>
          <a:xfrm>
            <a:off x="914400" y="1170340"/>
            <a:ext cx="7543800" cy="3459481"/>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US" sz="1600">
                <a:latin typeface="Calibri"/>
                <a:ea typeface="Calibri"/>
                <a:cs typeface="Calibri"/>
                <a:sym typeface="Calibri"/>
              </a:rPr>
              <a:t>The MATADOR database1 is a free online database of DPIs, which includes interaction patterns between chemicals and proteins (Gunther et al., 2008). </a:t>
            </a:r>
            <a:endParaRPr/>
          </a:p>
          <a:p>
            <a:pPr indent="-342900" lvl="0" marL="457200" rtl="0" algn="l">
              <a:spcBef>
                <a:spcPts val="600"/>
              </a:spcBef>
              <a:spcAft>
                <a:spcPts val="0"/>
              </a:spcAft>
              <a:buSzPts val="1800"/>
              <a:buChar char="◉"/>
            </a:pPr>
            <a:r>
              <a:rPr lang="en-US" sz="1600">
                <a:latin typeface="Calibri"/>
                <a:ea typeface="Calibri"/>
                <a:cs typeface="Calibri"/>
                <a:sym typeface="Calibri"/>
              </a:rPr>
              <a:t>Predicted negative Drug Target Interaction validation dataset</a:t>
            </a:r>
            <a:endParaRPr/>
          </a:p>
          <a:p>
            <a:pPr indent="-342900" lvl="0" marL="457200" rtl="0" algn="l">
              <a:spcBef>
                <a:spcPts val="600"/>
              </a:spcBef>
              <a:spcAft>
                <a:spcPts val="0"/>
              </a:spcAft>
              <a:buSzPts val="1800"/>
              <a:buChar char="◉"/>
            </a:pPr>
            <a:r>
              <a:rPr lang="en-US" sz="1600">
                <a:latin typeface="Calibri"/>
                <a:ea typeface="Calibri"/>
                <a:cs typeface="Calibri"/>
                <a:sym typeface="Calibri"/>
              </a:rPr>
              <a:t>Drug Target Interaction available dataset – Databases</a:t>
            </a:r>
            <a:endParaRPr/>
          </a:p>
          <a:p>
            <a:pPr indent="-381000" lvl="2" marL="1371600" rtl="0" algn="l">
              <a:spcBef>
                <a:spcPts val="0"/>
              </a:spcBef>
              <a:spcAft>
                <a:spcPts val="0"/>
              </a:spcAft>
              <a:buSzPts val="2400"/>
              <a:buNone/>
            </a:pPr>
            <a:r>
              <a:t/>
            </a:r>
            <a:endParaRPr sz="1600">
              <a:latin typeface="Calibri"/>
              <a:ea typeface="Calibri"/>
              <a:cs typeface="Calibri"/>
              <a:sym typeface="Calibri"/>
            </a:endParaRPr>
          </a:p>
          <a:p>
            <a:pPr indent="-381000" lvl="2" marL="1371600" rtl="0" algn="l">
              <a:spcBef>
                <a:spcPts val="0"/>
              </a:spcBef>
              <a:spcAft>
                <a:spcPts val="0"/>
              </a:spcAft>
              <a:buSzPts val="2400"/>
              <a:buFont typeface="Noto Sans Symbols"/>
              <a:buChar char="⮚"/>
            </a:pPr>
            <a:r>
              <a:rPr lang="en-US" sz="1600">
                <a:latin typeface="Calibri"/>
                <a:ea typeface="Calibri"/>
                <a:cs typeface="Calibri"/>
                <a:sym typeface="Calibri"/>
              </a:rPr>
              <a:t>DrugBank</a:t>
            </a:r>
            <a:endParaRPr/>
          </a:p>
          <a:p>
            <a:pPr indent="-381000" lvl="2" marL="1371600" rtl="0" algn="l">
              <a:spcBef>
                <a:spcPts val="0"/>
              </a:spcBef>
              <a:spcAft>
                <a:spcPts val="0"/>
              </a:spcAft>
              <a:buSzPts val="2400"/>
              <a:buFont typeface="Noto Sans Symbols"/>
              <a:buChar char="⮚"/>
            </a:pPr>
            <a:r>
              <a:rPr lang="en-US" sz="1600">
                <a:latin typeface="Calibri"/>
                <a:ea typeface="Calibri"/>
                <a:cs typeface="Calibri"/>
                <a:sym typeface="Calibri"/>
              </a:rPr>
              <a:t>DAVIS</a:t>
            </a:r>
            <a:endParaRPr/>
          </a:p>
          <a:p>
            <a:pPr indent="-381000" lvl="2" marL="1371600" rtl="0" algn="l">
              <a:spcBef>
                <a:spcPts val="0"/>
              </a:spcBef>
              <a:spcAft>
                <a:spcPts val="0"/>
              </a:spcAft>
              <a:buSzPts val="2400"/>
              <a:buFont typeface="Noto Sans Symbols"/>
              <a:buChar char="⮚"/>
            </a:pPr>
            <a:r>
              <a:rPr lang="en-US" sz="1600">
                <a:latin typeface="Calibri"/>
                <a:ea typeface="Calibri"/>
                <a:cs typeface="Calibri"/>
                <a:sym typeface="Calibri"/>
              </a:rPr>
              <a:t>KIBA</a:t>
            </a:r>
            <a:endParaRPr/>
          </a:p>
          <a:p>
            <a:pPr indent="-381000" lvl="2" marL="1371600" rtl="0" algn="l">
              <a:spcBef>
                <a:spcPts val="0"/>
              </a:spcBef>
              <a:spcAft>
                <a:spcPts val="0"/>
              </a:spcAft>
              <a:buSzPts val="2400"/>
              <a:buFont typeface="Noto Sans Symbols"/>
              <a:buChar char="⮚"/>
            </a:pPr>
            <a:r>
              <a:rPr lang="en-US" sz="1600">
                <a:latin typeface="Calibri"/>
                <a:ea typeface="Calibri"/>
                <a:cs typeface="Calibri"/>
                <a:sym typeface="Calibri"/>
              </a:rPr>
              <a:t>KEGG</a:t>
            </a:r>
            <a:endParaRPr/>
          </a:p>
          <a:p>
            <a:pPr indent="-381000" lvl="2" marL="1371600" rtl="0" algn="l">
              <a:spcBef>
                <a:spcPts val="0"/>
              </a:spcBef>
              <a:spcAft>
                <a:spcPts val="0"/>
              </a:spcAft>
              <a:buSzPts val="2400"/>
              <a:buFont typeface="Noto Sans Symbols"/>
              <a:buChar char="⮚"/>
            </a:pPr>
            <a:r>
              <a:rPr lang="en-US" sz="1600">
                <a:latin typeface="Calibri"/>
                <a:ea typeface="Calibri"/>
                <a:cs typeface="Calibri"/>
                <a:sym typeface="Calibri"/>
              </a:rPr>
              <a:t>IUPHAR</a:t>
            </a:r>
            <a:endParaRPr/>
          </a:p>
          <a:p>
            <a:pPr indent="-381000" lvl="2" marL="1371600" rtl="0" algn="l">
              <a:spcBef>
                <a:spcPts val="0"/>
              </a:spcBef>
              <a:spcAft>
                <a:spcPts val="0"/>
              </a:spcAft>
              <a:buSzPts val="2400"/>
              <a:buFont typeface="Noto Sans Symbols"/>
              <a:buChar char="⮚"/>
            </a:pPr>
            <a:r>
              <a:rPr lang="en-US" sz="1600">
                <a:latin typeface="Calibri"/>
                <a:ea typeface="Calibri"/>
                <a:cs typeface="Calibri"/>
                <a:sym typeface="Calibri"/>
              </a:rPr>
              <a:t>SMILES STRING</a:t>
            </a:r>
            <a:endParaRPr/>
          </a:p>
          <a:p>
            <a:pPr indent="-342900" lvl="0" marL="457200" rtl="0" algn="l">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310" name="Google Shape;310;p17"/>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REFERENCES</a:t>
            </a:r>
            <a:endParaRPr sz="2000">
              <a:solidFill>
                <a:srgbClr val="002060"/>
              </a:solidFill>
            </a:endParaRPr>
          </a:p>
        </p:txBody>
      </p:sp>
      <p:sp>
        <p:nvSpPr>
          <p:cNvPr id="316" name="Google Shape;316;p18"/>
          <p:cNvSpPr txBox="1"/>
          <p:nvPr>
            <p:ph idx="1" type="body"/>
          </p:nvPr>
        </p:nvSpPr>
        <p:spPr>
          <a:xfrm>
            <a:off x="838200" y="971550"/>
            <a:ext cx="7391400" cy="3370200"/>
          </a:xfrm>
          <a:prstGeom prst="rect">
            <a:avLst/>
          </a:prstGeom>
          <a:noFill/>
          <a:ln>
            <a:noFill/>
          </a:ln>
        </p:spPr>
        <p:txBody>
          <a:bodyPr anchorCtr="0" anchor="t" bIns="91425" lIns="91425" spcFirstLastPara="1" rIns="91425" wrap="square" tIns="91425">
            <a:noAutofit/>
          </a:bodyPr>
          <a:lstStyle/>
          <a:p>
            <a:pPr indent="-457200" lvl="0" marL="457200" rtl="0" algn="l">
              <a:spcBef>
                <a:spcPts val="600"/>
              </a:spcBef>
              <a:spcAft>
                <a:spcPts val="0"/>
              </a:spcAft>
              <a:buSzPts val="1800"/>
              <a:buFont typeface="Noto Sans Symbols"/>
              <a:buChar char="▪"/>
            </a:pPr>
            <a:r>
              <a:rPr lang="en-US" sz="1200">
                <a:latin typeface="Calibri"/>
                <a:ea typeface="Calibri"/>
                <a:cs typeface="Calibri"/>
                <a:sym typeface="Calibri"/>
              </a:rPr>
              <a:t>Keizer used chemical two-dimensional (2D) structural Frontiers in Bioengineering and Biotechnology | www.frontiersin.org 1 April 2020 | Volume 8 | Article 330 Wang et al. DLS for Predicting Drug-Protein Interactions similarity to predict new targets for known drugs and confirmed that five of the 23 new drug target associations were valid (Keiser et al., 2009)..</a:t>
            </a:r>
            <a:endParaRPr/>
          </a:p>
          <a:p>
            <a:pPr indent="-457200" lvl="0" marL="457200" rtl="0" algn="l">
              <a:spcBef>
                <a:spcPts val="600"/>
              </a:spcBef>
              <a:spcAft>
                <a:spcPts val="0"/>
              </a:spcAft>
              <a:buSzPts val="1800"/>
              <a:buFont typeface="Noto Sans Symbols"/>
              <a:buChar char="▪"/>
            </a:pPr>
            <a:r>
              <a:rPr lang="en-US" sz="1200">
                <a:latin typeface="Calibri"/>
                <a:ea typeface="Calibri"/>
                <a:cs typeface="Calibri"/>
                <a:sym typeface="Calibri"/>
              </a:rPr>
              <a:t>DTI predictions based on similarities between protein sequences or drug structures have limitations since its underlying assumption that similar drugs share similar targets is not necessarily true (Ding et al., 2014).</a:t>
            </a:r>
            <a:endParaRPr/>
          </a:p>
          <a:p>
            <a:pPr indent="-457200" lvl="0" marL="457200" rtl="0" algn="l">
              <a:spcBef>
                <a:spcPts val="600"/>
              </a:spcBef>
              <a:spcAft>
                <a:spcPts val="0"/>
              </a:spcAft>
              <a:buSzPts val="1800"/>
              <a:buFont typeface="Noto Sans Symbols"/>
              <a:buChar char="▪"/>
            </a:pPr>
            <a:r>
              <a:rPr lang="en-US" sz="1200">
                <a:latin typeface="Calibri"/>
                <a:ea typeface="Calibri"/>
                <a:cs typeface="Calibri"/>
                <a:sym typeface="Calibri"/>
              </a:rPr>
              <a:t>DPI can be expressed in the form of bipartite network, with drugs and proteins forming two disjoint sets of nodes and the interactions between the drugs and proteins forming the edges (Chen et al., 2018; Wu et al., 2018; Ma et al., 2019).</a:t>
            </a:r>
            <a:endParaRPr/>
          </a:p>
          <a:p>
            <a:pPr indent="-457200" lvl="0" marL="457200" rtl="0" algn="l">
              <a:spcBef>
                <a:spcPts val="600"/>
              </a:spcBef>
              <a:spcAft>
                <a:spcPts val="0"/>
              </a:spcAft>
              <a:buSzPts val="1800"/>
              <a:buFont typeface="Noto Sans Symbols"/>
              <a:buChar char="▪"/>
            </a:pPr>
            <a:r>
              <a:rPr lang="en-US" sz="1200">
                <a:latin typeface="Calibri"/>
                <a:ea typeface="Calibri"/>
                <a:cs typeface="Calibri"/>
                <a:sym typeface="Calibri"/>
              </a:rPr>
              <a:t>Lee proposed a method for drug repositioning using integrated networks to achieve excellent performance (Lee and Yoon, 2018).</a:t>
            </a:r>
            <a:endParaRPr/>
          </a:p>
          <a:p>
            <a:pPr indent="-457200" lvl="0" marL="457200" rtl="0" algn="l">
              <a:spcBef>
                <a:spcPts val="600"/>
              </a:spcBef>
              <a:spcAft>
                <a:spcPts val="0"/>
              </a:spcAft>
              <a:buSzPts val="1800"/>
              <a:buFont typeface="Noto Sans Symbols"/>
              <a:buChar char="▪"/>
            </a:pPr>
            <a:r>
              <a:rPr lang="en-US" sz="1200">
                <a:latin typeface="Calibri"/>
                <a:ea typeface="Calibri"/>
                <a:cs typeface="Calibri"/>
                <a:sym typeface="Calibri"/>
              </a:rPr>
              <a:t>Zhang proposed an inference method based on network topology similarity to predict unobserved drug-disease associations (</a:t>
            </a:r>
            <a:r>
              <a:rPr b="1" lang="en-US" sz="1200">
                <a:latin typeface="Calibri"/>
                <a:ea typeface="Calibri"/>
                <a:cs typeface="Calibri"/>
                <a:sym typeface="Calibri"/>
              </a:rPr>
              <a:t>?</a:t>
            </a:r>
            <a:r>
              <a:rPr lang="en-US" sz="1200">
                <a:latin typeface="Calibri"/>
                <a:ea typeface="Calibri"/>
                <a:cs typeface="Calibri"/>
                <a:sym typeface="Calibri"/>
              </a:rPr>
              <a:t>BR42). Cheng proposed a network-based inference (NBI) method that used only the binary similarity of the target’s topological network to infer novel proteins for known drugs (</a:t>
            </a:r>
            <a:r>
              <a:rPr b="1" lang="en-US" sz="1200">
                <a:latin typeface="Calibri"/>
                <a:ea typeface="Calibri"/>
                <a:cs typeface="Calibri"/>
                <a:sym typeface="Calibri"/>
              </a:rPr>
              <a:t>?</a:t>
            </a:r>
            <a:r>
              <a:rPr lang="en-US" sz="1200">
                <a:latin typeface="Calibri"/>
                <a:ea typeface="Calibri"/>
                <a:cs typeface="Calibri"/>
                <a:sym typeface="Calibri"/>
              </a:rPr>
              <a:t>BR8). Zhang proposed a network link inference method based on linear neighborhood similarity to predict miRNA-disease associations (Zhang et al., 2019b).</a:t>
            </a:r>
            <a:endParaRPr/>
          </a:p>
          <a:p>
            <a:pPr indent="-228600" lvl="0" marL="457200" rtl="0" algn="l">
              <a:spcBef>
                <a:spcPts val="600"/>
              </a:spcBef>
              <a:spcAft>
                <a:spcPts val="0"/>
              </a:spcAft>
              <a:buSzPts val="1800"/>
              <a:buNone/>
            </a:pPr>
            <a:r>
              <a:t/>
            </a:r>
            <a:endParaRPr sz="1200">
              <a:latin typeface="Calibri"/>
              <a:ea typeface="Calibri"/>
              <a:cs typeface="Calibri"/>
              <a:sym typeface="Calibri"/>
            </a:endParaRPr>
          </a:p>
          <a:p>
            <a:pPr indent="0" lvl="0" marL="0" rtl="0" algn="l">
              <a:spcBef>
                <a:spcPts val="600"/>
              </a:spcBef>
              <a:spcAft>
                <a:spcPts val="0"/>
              </a:spcAft>
              <a:buSzPts val="1800"/>
              <a:buNone/>
            </a:pPr>
            <a:r>
              <a:t/>
            </a:r>
            <a:endParaRPr sz="1200">
              <a:latin typeface="Calibri"/>
              <a:ea typeface="Calibri"/>
              <a:cs typeface="Calibri"/>
              <a:sym typeface="Calibri"/>
            </a:endParaRPr>
          </a:p>
        </p:txBody>
      </p:sp>
      <p:sp>
        <p:nvSpPr>
          <p:cNvPr id="317" name="Google Shape;317;p18"/>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810200" y="557513"/>
            <a:ext cx="59622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Drug Encoding MPNN and Target Encoding CNN </a:t>
            </a:r>
            <a:endParaRPr sz="2000">
              <a:solidFill>
                <a:srgbClr val="002060"/>
              </a:solidFill>
            </a:endParaRPr>
          </a:p>
        </p:txBody>
      </p:sp>
      <p:sp>
        <p:nvSpPr>
          <p:cNvPr id="323" name="Google Shape;323;p19"/>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pic>
        <p:nvPicPr>
          <p:cNvPr id="324" name="Google Shape;324;p19"/>
          <p:cNvPicPr preferRelativeResize="0"/>
          <p:nvPr/>
        </p:nvPicPr>
        <p:blipFill rotWithShape="1">
          <a:blip r:embed="rId3">
            <a:alphaModFix/>
          </a:blip>
          <a:srcRect b="0" l="0" r="0" t="0"/>
          <a:stretch/>
        </p:blipFill>
        <p:spPr>
          <a:xfrm>
            <a:off x="762000" y="1035413"/>
            <a:ext cx="7772400" cy="35937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ph type="title"/>
          </p:nvPr>
        </p:nvSpPr>
        <p:spPr>
          <a:xfrm>
            <a:off x="1600200" y="646050"/>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INTRODUCTION – DRUG-REPURPOSING</a:t>
            </a:r>
            <a:endParaRPr sz="2000">
              <a:solidFill>
                <a:srgbClr val="002060"/>
              </a:solidFill>
            </a:endParaRPr>
          </a:p>
        </p:txBody>
      </p:sp>
      <p:sp>
        <p:nvSpPr>
          <p:cNvPr id="169" name="Google Shape;169;p2"/>
          <p:cNvSpPr txBox="1"/>
          <p:nvPr>
            <p:ph idx="1" type="body"/>
          </p:nvPr>
        </p:nvSpPr>
        <p:spPr>
          <a:xfrm>
            <a:off x="457200" y="1123950"/>
            <a:ext cx="8229600" cy="3522600"/>
          </a:xfrm>
          <a:prstGeom prst="rect">
            <a:avLst/>
          </a:prstGeom>
          <a:noFill/>
          <a:ln>
            <a:noFill/>
          </a:ln>
        </p:spPr>
        <p:txBody>
          <a:bodyPr anchorCtr="0" anchor="t" bIns="91425" lIns="91425" spcFirstLastPara="1" rIns="91425" wrap="square" tIns="91425">
            <a:noAutofit/>
          </a:bodyPr>
          <a:lstStyle/>
          <a:p>
            <a:pPr indent="-228600" lvl="0" marL="457200" rtl="0" algn="l">
              <a:spcBef>
                <a:spcPts val="600"/>
              </a:spcBef>
              <a:spcAft>
                <a:spcPts val="0"/>
              </a:spcAft>
              <a:buSzPts val="1800"/>
              <a:buNone/>
            </a:pPr>
            <a:r>
              <a:t/>
            </a:r>
            <a:endParaRPr/>
          </a:p>
          <a:p>
            <a:pPr indent="0" lvl="0" marL="0" rtl="0" algn="l">
              <a:spcBef>
                <a:spcPts val="600"/>
              </a:spcBef>
              <a:spcAft>
                <a:spcPts val="0"/>
              </a:spcAft>
              <a:buSzPts val="1800"/>
              <a:buNone/>
            </a:pPr>
            <a:r>
              <a:t/>
            </a:r>
            <a:endParaRPr/>
          </a:p>
        </p:txBody>
      </p:sp>
      <p:sp>
        <p:nvSpPr>
          <p:cNvPr id="170" name="Google Shape;170;p2"/>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
        <p:nvSpPr>
          <p:cNvPr id="171" name="Google Shape;171;p2"/>
          <p:cNvSpPr txBox="1"/>
          <p:nvPr/>
        </p:nvSpPr>
        <p:spPr>
          <a:xfrm>
            <a:off x="762000" y="1134035"/>
            <a:ext cx="9982200" cy="4572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600"/>
              </a:spcBef>
              <a:spcAft>
                <a:spcPts val="0"/>
              </a:spcAft>
              <a:buClr>
                <a:schemeClr val="dk1"/>
              </a:buClr>
              <a:buSzPts val="1800"/>
              <a:buFont typeface="Raleway"/>
              <a:buChar char="◉"/>
            </a:pPr>
            <a:r>
              <a:rPr b="0" i="0" lang="en-US" sz="1600" u="none" cap="none" strike="noStrike">
                <a:solidFill>
                  <a:srgbClr val="000000"/>
                </a:solidFill>
                <a:latin typeface="Calibri"/>
                <a:ea typeface="Calibri"/>
                <a:cs typeface="Calibri"/>
                <a:sym typeface="Calibri"/>
              </a:rPr>
              <a:t>Drug repurposing aims to repivot an existing drug to a new therapy</a:t>
            </a:r>
            <a:r>
              <a:rPr b="0" i="0" lang="en-US" sz="1600" u="none" cap="none" strike="noStrike">
                <a:solidFill>
                  <a:srgbClr val="000000"/>
                </a:solidFill>
                <a:latin typeface="Arial"/>
                <a:ea typeface="Arial"/>
                <a:cs typeface="Arial"/>
                <a:sym typeface="Arial"/>
              </a:rPr>
              <a:t>. </a:t>
            </a:r>
            <a:endParaRPr/>
          </a:p>
          <a:p>
            <a:pPr indent="-342900" lvl="0" marL="457200" marR="0" rtl="0" algn="just">
              <a:lnSpc>
                <a:spcPct val="100000"/>
              </a:lnSpc>
              <a:spcBef>
                <a:spcPts val="600"/>
              </a:spcBef>
              <a:spcAft>
                <a:spcPts val="0"/>
              </a:spcAft>
              <a:buClr>
                <a:schemeClr val="dk1"/>
              </a:buClr>
              <a:buSzPts val="1800"/>
              <a:buFont typeface="Raleway"/>
              <a:buChar char="◉"/>
            </a:pPr>
            <a:r>
              <a:rPr b="0" i="0" lang="en-US" sz="1600" u="none" cap="none" strike="noStrike">
                <a:solidFill>
                  <a:schemeClr val="dk1"/>
                </a:solidFill>
                <a:latin typeface="Calibri"/>
                <a:ea typeface="Calibri"/>
                <a:cs typeface="Calibri"/>
                <a:sym typeface="Calibri"/>
              </a:rPr>
              <a:t>There are many factors that can be used to predict new target</a:t>
            </a:r>
            <a:endParaRPr/>
          </a:p>
          <a:p>
            <a:pPr indent="-381000" lvl="1" marL="9144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i.e., protein-protein interaction, </a:t>
            </a:r>
            <a:endParaRPr/>
          </a:p>
          <a:p>
            <a:pPr indent="-381000" lvl="1" marL="9144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chemical structure, </a:t>
            </a:r>
            <a:endParaRPr/>
          </a:p>
          <a:p>
            <a:pPr indent="-381000" lvl="1" marL="9144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gene expression and functional genomics, </a:t>
            </a:r>
            <a:endParaRPr/>
          </a:p>
          <a:p>
            <a:pPr indent="-381000" lvl="1" marL="9144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Phenotype and side effect, </a:t>
            </a:r>
            <a:endParaRPr/>
          </a:p>
          <a:p>
            <a:pPr indent="-381000" lvl="1" marL="9144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genetic variation </a:t>
            </a:r>
            <a:endParaRPr/>
          </a:p>
          <a:p>
            <a:pPr indent="-342900" lvl="0" marL="457200" marR="0" rtl="0" algn="just">
              <a:lnSpc>
                <a:spcPct val="100000"/>
              </a:lnSpc>
              <a:spcBef>
                <a:spcPts val="600"/>
              </a:spcBef>
              <a:spcAft>
                <a:spcPts val="0"/>
              </a:spcAft>
              <a:buClr>
                <a:schemeClr val="dk1"/>
              </a:buClr>
              <a:buSzPts val="1800"/>
              <a:buFont typeface="Raleway"/>
              <a:buChar char="◉"/>
            </a:pPr>
            <a:r>
              <a:rPr b="0" i="0" lang="en-US" sz="1600" u="none" cap="none" strike="noStrike">
                <a:solidFill>
                  <a:schemeClr val="dk1"/>
                </a:solidFill>
                <a:latin typeface="Calibri"/>
                <a:ea typeface="Calibri"/>
                <a:cs typeface="Calibri"/>
                <a:sym typeface="Calibri"/>
              </a:rPr>
              <a:t>Drug discovery is a lengthy process</a:t>
            </a:r>
            <a:endParaRPr/>
          </a:p>
          <a:p>
            <a:pPr indent="-381000" lvl="1" marL="9144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taking on average 12 years for the drugs to reach the market </a:t>
            </a:r>
            <a:endParaRPr/>
          </a:p>
          <a:p>
            <a:pPr indent="-381000" lvl="1" marL="9144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best way to discover a new drug is to start with the old one </a:t>
            </a:r>
            <a:endParaRPr/>
          </a:p>
          <a:p>
            <a:pPr indent="-381000" lvl="2" marL="13716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using protein sequence independent training dataset</a:t>
            </a:r>
            <a:endParaRPr/>
          </a:p>
          <a:p>
            <a:pPr indent="-381000" lvl="2" marL="1371600" marR="0" rtl="0" algn="just">
              <a:lnSpc>
                <a:spcPct val="100000"/>
              </a:lnSpc>
              <a:spcBef>
                <a:spcPts val="0"/>
              </a:spcBef>
              <a:spcAft>
                <a:spcPts val="0"/>
              </a:spcAft>
              <a:buClr>
                <a:schemeClr val="dk1"/>
              </a:buClr>
              <a:buSzPts val="2400"/>
              <a:buFont typeface="Raleway"/>
              <a:buChar char="■"/>
            </a:pPr>
            <a:r>
              <a:rPr b="0" i="0" lang="en-US" sz="1600" u="none" cap="none" strike="noStrike">
                <a:solidFill>
                  <a:schemeClr val="dk1"/>
                </a:solidFill>
                <a:latin typeface="Calibri"/>
                <a:ea typeface="Calibri"/>
                <a:cs typeface="Calibri"/>
                <a:sym typeface="Calibri"/>
              </a:rPr>
              <a:t>Protein sequence optimized using validation dataset</a:t>
            </a:r>
            <a:endParaRPr/>
          </a:p>
          <a:p>
            <a:pPr indent="-381000" lvl="1" marL="914400" marR="0" rtl="0" algn="just">
              <a:lnSpc>
                <a:spcPct val="100000"/>
              </a:lnSpc>
              <a:spcBef>
                <a:spcPts val="0"/>
              </a:spcBef>
              <a:spcAft>
                <a:spcPts val="0"/>
              </a:spcAft>
              <a:buClr>
                <a:schemeClr val="dk1"/>
              </a:buClr>
              <a:buSzPts val="2400"/>
              <a:buFont typeface="Raleway"/>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810200" y="557513"/>
            <a:ext cx="6114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Drug Encoding CNN and Target Encoding CNN </a:t>
            </a:r>
            <a:endParaRPr sz="2000">
              <a:solidFill>
                <a:srgbClr val="002060"/>
              </a:solidFill>
            </a:endParaRPr>
          </a:p>
        </p:txBody>
      </p:sp>
      <p:sp>
        <p:nvSpPr>
          <p:cNvPr id="330" name="Google Shape;330;p20"/>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pic>
        <p:nvPicPr>
          <p:cNvPr id="331" name="Google Shape;331;p20"/>
          <p:cNvPicPr preferRelativeResize="0"/>
          <p:nvPr/>
        </p:nvPicPr>
        <p:blipFill rotWithShape="1">
          <a:blip r:embed="rId3">
            <a:alphaModFix/>
          </a:blip>
          <a:srcRect b="0" l="0" r="0" t="0"/>
          <a:stretch/>
        </p:blipFill>
        <p:spPr>
          <a:xfrm>
            <a:off x="685800" y="1035412"/>
            <a:ext cx="7848600" cy="36508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828800" y="493650"/>
            <a:ext cx="61908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Drug Encoding Morgan and Target Encoding CNN </a:t>
            </a:r>
            <a:endParaRPr sz="2000">
              <a:solidFill>
                <a:srgbClr val="002060"/>
              </a:solidFill>
            </a:endParaRPr>
          </a:p>
        </p:txBody>
      </p:sp>
      <p:sp>
        <p:nvSpPr>
          <p:cNvPr id="337" name="Google Shape;337;p21"/>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pic>
        <p:nvPicPr>
          <p:cNvPr id="338" name="Google Shape;338;p21"/>
          <p:cNvPicPr preferRelativeResize="0"/>
          <p:nvPr/>
        </p:nvPicPr>
        <p:blipFill rotWithShape="1">
          <a:blip r:embed="rId3">
            <a:alphaModFix/>
          </a:blip>
          <a:srcRect b="0" l="0" r="0" t="0"/>
          <a:stretch/>
        </p:blipFill>
        <p:spPr>
          <a:xfrm>
            <a:off x="685800" y="971550"/>
            <a:ext cx="7772400" cy="36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865250" y="472580"/>
            <a:ext cx="59622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Drug Encoding Morgan and Target Encoding AAC </a:t>
            </a:r>
            <a:endParaRPr sz="2000">
              <a:solidFill>
                <a:srgbClr val="002060"/>
              </a:solidFill>
            </a:endParaRPr>
          </a:p>
        </p:txBody>
      </p:sp>
      <p:sp>
        <p:nvSpPr>
          <p:cNvPr id="344" name="Google Shape;344;p22"/>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pic>
        <p:nvPicPr>
          <p:cNvPr id="345" name="Google Shape;345;p22"/>
          <p:cNvPicPr preferRelativeResize="0"/>
          <p:nvPr/>
        </p:nvPicPr>
        <p:blipFill rotWithShape="1">
          <a:blip r:embed="rId3">
            <a:alphaModFix/>
          </a:blip>
          <a:srcRect b="0" l="0" r="0" t="0"/>
          <a:stretch/>
        </p:blipFill>
        <p:spPr>
          <a:xfrm>
            <a:off x="685800" y="895351"/>
            <a:ext cx="7772400" cy="373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OUTPUT </a:t>
            </a:r>
            <a:endParaRPr sz="2000">
              <a:solidFill>
                <a:srgbClr val="002060"/>
              </a:solidFill>
            </a:endParaRPr>
          </a:p>
        </p:txBody>
      </p:sp>
      <p:sp>
        <p:nvSpPr>
          <p:cNvPr id="351" name="Google Shape;351;p23"/>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pic>
        <p:nvPicPr>
          <p:cNvPr id="352" name="Google Shape;352;p23"/>
          <p:cNvPicPr preferRelativeResize="0"/>
          <p:nvPr/>
        </p:nvPicPr>
        <p:blipFill rotWithShape="1">
          <a:blip r:embed="rId3">
            <a:alphaModFix/>
          </a:blip>
          <a:srcRect b="0" l="0" r="0" t="0"/>
          <a:stretch/>
        </p:blipFill>
        <p:spPr>
          <a:xfrm>
            <a:off x="685800" y="971550"/>
            <a:ext cx="7848600" cy="3638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ctrTitle"/>
          </p:nvPr>
        </p:nvSpPr>
        <p:spPr>
          <a:xfrm>
            <a:off x="1944450" y="1831388"/>
            <a:ext cx="5255100" cy="148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SzPts val="3600"/>
              <a:buFont typeface="Calibri"/>
              <a:buNone/>
            </a:pPr>
            <a:r>
              <a:rPr b="1" lang="en-US">
                <a:solidFill>
                  <a:schemeClr val="lt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1447800" y="656907"/>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OBJECTIVE</a:t>
            </a:r>
            <a:endParaRPr sz="2000">
              <a:solidFill>
                <a:srgbClr val="002060"/>
              </a:solidFill>
            </a:endParaRPr>
          </a:p>
        </p:txBody>
      </p:sp>
      <p:sp>
        <p:nvSpPr>
          <p:cNvPr id="177" name="Google Shape;177;p3"/>
          <p:cNvSpPr txBox="1"/>
          <p:nvPr>
            <p:ph idx="1" type="body"/>
          </p:nvPr>
        </p:nvSpPr>
        <p:spPr>
          <a:xfrm>
            <a:off x="704850" y="1188138"/>
            <a:ext cx="7734300" cy="3439657"/>
          </a:xfrm>
          <a:prstGeom prst="rect">
            <a:avLst/>
          </a:prstGeom>
          <a:noFill/>
          <a:ln>
            <a:noFill/>
          </a:ln>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lang="en-US" sz="1600">
                <a:solidFill>
                  <a:schemeClr val="dk1"/>
                </a:solidFill>
                <a:latin typeface="Calibri"/>
                <a:ea typeface="Calibri"/>
                <a:cs typeface="Calibri"/>
                <a:sym typeface="Calibri"/>
              </a:rPr>
              <a:t>drug target interaction for drug repurposing for comprehensive and easy-to-use software toolkit for dl based drug target interaction prediction with applications to drug screening and repurposing. </a:t>
            </a:r>
            <a:endParaRPr/>
          </a:p>
          <a:p>
            <a:pPr indent="-342900" lvl="0" marL="457200" rtl="0" algn="just">
              <a:spcBef>
                <a:spcPts val="600"/>
              </a:spcBef>
              <a:spcAft>
                <a:spcPts val="0"/>
              </a:spcAft>
              <a:buSzPts val="1800"/>
              <a:buChar char="◉"/>
            </a:pPr>
            <a:r>
              <a:rPr lang="en-US" sz="1600">
                <a:solidFill>
                  <a:schemeClr val="dk1"/>
                </a:solidFill>
                <a:latin typeface="Calibri"/>
                <a:ea typeface="Calibri"/>
                <a:cs typeface="Calibri"/>
                <a:sym typeface="Calibri"/>
              </a:rPr>
              <a:t>The unique feature of drug target interaction for drug repurposing is that it enables non-computational drug development scientists to identify drug candidates based on five pre-trained dl models with only a few lines of codes. </a:t>
            </a:r>
            <a:endParaRPr sz="1600">
              <a:solidFill>
                <a:schemeClr val="dk1"/>
              </a:solidFill>
              <a:latin typeface="Calibri"/>
              <a:ea typeface="Calibri"/>
              <a:cs typeface="Calibri"/>
              <a:sym typeface="Calibri"/>
            </a:endParaRPr>
          </a:p>
          <a:p>
            <a:pPr indent="-342900" lvl="0" marL="457200" rtl="0" algn="just">
              <a:spcBef>
                <a:spcPts val="600"/>
              </a:spcBef>
              <a:spcAft>
                <a:spcPts val="0"/>
              </a:spcAft>
              <a:buSzPts val="1800"/>
              <a:buChar char="◉"/>
            </a:pPr>
            <a:r>
              <a:rPr lang="en-US" sz="1600">
                <a:latin typeface="Calibri"/>
                <a:ea typeface="Calibri"/>
                <a:cs typeface="Calibri"/>
                <a:sym typeface="Calibri"/>
              </a:rPr>
              <a:t>Despite previous research models are difficult to use in real drug discovery practice due to the complexity of deploying the research code as well as the restricted data formatting, model capacity, and evaluation setting but our model present  a comprehensive and easy-to-use for Deep Learning based Drug Target Interaction prediction with applications to drug repurposing. </a:t>
            </a:r>
            <a:endParaRPr/>
          </a:p>
          <a:p>
            <a:pPr indent="-228600" lvl="0" marL="457200" rtl="0" algn="l">
              <a:spcBef>
                <a:spcPts val="600"/>
              </a:spcBef>
              <a:spcAft>
                <a:spcPts val="0"/>
              </a:spcAft>
              <a:buSzPts val="1800"/>
              <a:buNone/>
            </a:pPr>
            <a:r>
              <a:t/>
            </a:r>
            <a:endParaRPr sz="1600">
              <a:solidFill>
                <a:schemeClr val="dk1"/>
              </a:solidFill>
              <a:latin typeface="Calibri"/>
              <a:ea typeface="Calibri"/>
              <a:cs typeface="Calibri"/>
              <a:sym typeface="Calibri"/>
            </a:endParaRPr>
          </a:p>
        </p:txBody>
      </p:sp>
      <p:sp>
        <p:nvSpPr>
          <p:cNvPr id="178" name="Google Shape;178;p3"/>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1535850" y="590550"/>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LITREATURE SURVEY</a:t>
            </a:r>
            <a:endParaRPr sz="2000">
              <a:solidFill>
                <a:srgbClr val="002060"/>
              </a:solidFill>
            </a:endParaRPr>
          </a:p>
        </p:txBody>
      </p:sp>
      <p:sp>
        <p:nvSpPr>
          <p:cNvPr id="184" name="Google Shape;184;p4"/>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graphicFrame>
        <p:nvGraphicFramePr>
          <p:cNvPr id="185" name="Google Shape;185;p4"/>
          <p:cNvGraphicFramePr/>
          <p:nvPr/>
        </p:nvGraphicFramePr>
        <p:xfrm>
          <a:off x="838200" y="1200150"/>
          <a:ext cx="3000000" cy="3000000"/>
        </p:xfrm>
        <a:graphic>
          <a:graphicData uri="http://schemas.openxmlformats.org/drawingml/2006/table">
            <a:tbl>
              <a:tblPr bandRow="1" firstRow="1">
                <a:noFill/>
                <a:tableStyleId>{6E6C6415-4725-45EA-BAD1-617100BFB211}</a:tableStyleId>
              </a:tblPr>
              <a:tblGrid>
                <a:gridCol w="1900225"/>
                <a:gridCol w="1700225"/>
                <a:gridCol w="1933575"/>
                <a:gridCol w="1933575"/>
              </a:tblGrid>
              <a:tr h="340700">
                <a:tc>
                  <a:txBody>
                    <a:bodyPr/>
                    <a:lstStyle/>
                    <a:p>
                      <a:pPr indent="0" lvl="0" marL="0" marR="0" rtl="0" algn="l">
                        <a:spcBef>
                          <a:spcPts val="0"/>
                        </a:spcBef>
                        <a:spcAft>
                          <a:spcPts val="0"/>
                        </a:spcAft>
                        <a:buNone/>
                      </a:pPr>
                      <a:r>
                        <a:rPr lang="en-US" sz="1350"/>
                        <a:t>Author/Publication</a:t>
                      </a:r>
                      <a:endParaRPr sz="1350"/>
                    </a:p>
                  </a:txBody>
                  <a:tcPr marT="45725" marB="45725" marR="91450" marL="91450"/>
                </a:tc>
                <a:tc>
                  <a:txBody>
                    <a:bodyPr/>
                    <a:lstStyle/>
                    <a:p>
                      <a:pPr indent="0" lvl="0" marL="0" marR="0" rtl="0" algn="l">
                        <a:spcBef>
                          <a:spcPts val="0"/>
                        </a:spcBef>
                        <a:spcAft>
                          <a:spcPts val="0"/>
                        </a:spcAft>
                        <a:buNone/>
                      </a:pPr>
                      <a:r>
                        <a:rPr lang="en-US" sz="1350"/>
                        <a:t>Title</a:t>
                      </a:r>
                      <a:endParaRPr sz="1350"/>
                    </a:p>
                  </a:txBody>
                  <a:tcPr marT="45725" marB="45725" marR="91450" marL="91450"/>
                </a:tc>
                <a:tc>
                  <a:txBody>
                    <a:bodyPr/>
                    <a:lstStyle/>
                    <a:p>
                      <a:pPr indent="0" lvl="0" marL="0" marR="0" rtl="0" algn="l">
                        <a:spcBef>
                          <a:spcPts val="0"/>
                        </a:spcBef>
                        <a:spcAft>
                          <a:spcPts val="0"/>
                        </a:spcAft>
                        <a:buNone/>
                      </a:pPr>
                      <a:r>
                        <a:rPr lang="en-US" sz="1350"/>
                        <a:t>Method</a:t>
                      </a:r>
                      <a:endParaRPr sz="1350"/>
                    </a:p>
                  </a:txBody>
                  <a:tcPr marT="45725" marB="45725" marR="91450" marL="91450"/>
                </a:tc>
                <a:tc>
                  <a:txBody>
                    <a:bodyPr/>
                    <a:lstStyle/>
                    <a:p>
                      <a:pPr indent="0" lvl="0" marL="0" marR="0" rtl="0" algn="l">
                        <a:spcBef>
                          <a:spcPts val="0"/>
                        </a:spcBef>
                        <a:spcAft>
                          <a:spcPts val="0"/>
                        </a:spcAft>
                        <a:buNone/>
                      </a:pPr>
                      <a:r>
                        <a:rPr lang="en-US" sz="1350"/>
                        <a:t>Description</a:t>
                      </a:r>
                      <a:endParaRPr sz="1350"/>
                    </a:p>
                  </a:txBody>
                  <a:tcPr marT="45725" marB="45725" marR="91450" marL="91450"/>
                </a:tc>
              </a:tr>
              <a:tr h="2879875">
                <a:tc>
                  <a:txBody>
                    <a:bodyPr/>
                    <a:lstStyle/>
                    <a:p>
                      <a:pPr indent="0" lvl="0" marL="0" marR="0" rtl="0" algn="l">
                        <a:spcBef>
                          <a:spcPts val="0"/>
                        </a:spcBef>
                        <a:spcAft>
                          <a:spcPts val="0"/>
                        </a:spcAft>
                        <a:buNone/>
                      </a:pPr>
                      <a:r>
                        <a:rPr lang="en-US" sz="1350"/>
                        <a:t>Ping</a:t>
                      </a:r>
                      <a:r>
                        <a:rPr lang="en-US" sz="1350"/>
                        <a:t> Xuan,</a:t>
                      </a:r>
                      <a:endParaRPr/>
                    </a:p>
                    <a:p>
                      <a:pPr indent="0" lvl="0" marL="0" marR="0" rtl="0" algn="l">
                        <a:spcBef>
                          <a:spcPts val="0"/>
                        </a:spcBef>
                        <a:spcAft>
                          <a:spcPts val="0"/>
                        </a:spcAft>
                        <a:buNone/>
                      </a:pPr>
                      <a:r>
                        <a:rPr lang="en-US" sz="1350"/>
                        <a:t>Yilin Ye,</a:t>
                      </a:r>
                      <a:endParaRPr/>
                    </a:p>
                    <a:p>
                      <a:pPr indent="0" lvl="0" marL="0" marR="0" rtl="0" algn="l">
                        <a:spcBef>
                          <a:spcPts val="0"/>
                        </a:spcBef>
                        <a:spcAft>
                          <a:spcPts val="0"/>
                        </a:spcAft>
                        <a:buNone/>
                      </a:pPr>
                      <a:r>
                        <a:rPr lang="en-US" sz="1350"/>
                        <a:t>Tiangang Zhang,</a:t>
                      </a:r>
                      <a:endParaRPr/>
                    </a:p>
                    <a:p>
                      <a:pPr indent="0" lvl="0" marL="0" marR="0" rtl="0" algn="l">
                        <a:spcBef>
                          <a:spcPts val="0"/>
                        </a:spcBef>
                        <a:spcAft>
                          <a:spcPts val="0"/>
                        </a:spcAft>
                        <a:buNone/>
                      </a:pPr>
                      <a:r>
                        <a:rPr lang="en-US" sz="1350"/>
                        <a:t>Lianfeng Zhao,</a:t>
                      </a:r>
                      <a:endParaRPr/>
                    </a:p>
                    <a:p>
                      <a:pPr indent="0" lvl="0" marL="0" marR="0" rtl="0" algn="l">
                        <a:spcBef>
                          <a:spcPts val="0"/>
                        </a:spcBef>
                        <a:spcAft>
                          <a:spcPts val="0"/>
                        </a:spcAft>
                        <a:buNone/>
                      </a:pPr>
                      <a:r>
                        <a:rPr lang="en-US" sz="1350"/>
                        <a:t>Chang Sun</a:t>
                      </a:r>
                      <a:endParaRPr/>
                    </a:p>
                    <a:p>
                      <a:pPr indent="0" lvl="0" marL="0" marR="0" rtl="0" algn="l">
                        <a:spcBef>
                          <a:spcPts val="0"/>
                        </a:spcBef>
                        <a:spcAft>
                          <a:spcPts val="0"/>
                        </a:spcAft>
                        <a:buNone/>
                      </a:pPr>
                      <a:r>
                        <a:t/>
                      </a:r>
                      <a:endParaRPr sz="1350"/>
                    </a:p>
                    <a:p>
                      <a:pPr indent="0" lvl="0" marL="0" marR="0" rtl="0" algn="l">
                        <a:spcBef>
                          <a:spcPts val="0"/>
                        </a:spcBef>
                        <a:spcAft>
                          <a:spcPts val="0"/>
                        </a:spcAft>
                        <a:buNone/>
                      </a:pPr>
                      <a:r>
                        <a:rPr lang="en-US" sz="1350"/>
                        <a:t>July 9, 2019</a:t>
                      </a:r>
                      <a:endParaRPr sz="1350"/>
                    </a:p>
                  </a:txBody>
                  <a:tcPr marT="45725" marB="45725" marR="91450" marL="91450"/>
                </a:tc>
                <a:tc>
                  <a:txBody>
                    <a:bodyPr/>
                    <a:lstStyle/>
                    <a:p>
                      <a:pPr indent="0" lvl="0" marL="0" marR="0" rtl="0" algn="l">
                        <a:spcBef>
                          <a:spcPts val="0"/>
                        </a:spcBef>
                        <a:spcAft>
                          <a:spcPts val="0"/>
                        </a:spcAft>
                        <a:buNone/>
                      </a:pPr>
                      <a:r>
                        <a:rPr lang="en-US" sz="1350"/>
                        <a:t>Convolutional Neural Network and Bidirectional Long Short-Term</a:t>
                      </a:r>
                      <a:r>
                        <a:rPr lang="en-US" sz="1350"/>
                        <a:t> Memory-Based Method for Predicting Drug-Disease Associations</a:t>
                      </a:r>
                      <a:endParaRPr sz="1350"/>
                    </a:p>
                  </a:txBody>
                  <a:tcPr marT="45725" marB="45725" marR="91450" marL="91450"/>
                </a:tc>
                <a:tc>
                  <a:txBody>
                    <a:bodyPr/>
                    <a:lstStyle/>
                    <a:p>
                      <a:pPr indent="0" lvl="0" marL="0" marR="0" rtl="0" algn="l">
                        <a:spcBef>
                          <a:spcPts val="0"/>
                        </a:spcBef>
                        <a:spcAft>
                          <a:spcPts val="0"/>
                        </a:spcAft>
                        <a:buNone/>
                      </a:pPr>
                      <a:r>
                        <a:rPr lang="en-US" sz="1350"/>
                        <a:t>Bidirectional long short-term</a:t>
                      </a:r>
                      <a:r>
                        <a:rPr lang="en-US" sz="1350"/>
                        <a:t> memory (BiLSTM),</a:t>
                      </a:r>
                      <a:endParaRPr/>
                    </a:p>
                    <a:p>
                      <a:pPr indent="0" lvl="0" marL="0" marR="0" rtl="0" algn="l">
                        <a:spcBef>
                          <a:spcPts val="0"/>
                        </a:spcBef>
                        <a:spcAft>
                          <a:spcPts val="0"/>
                        </a:spcAft>
                        <a:buNone/>
                      </a:pPr>
                      <a:r>
                        <a:rPr lang="en-US" sz="1350"/>
                        <a:t>Convolutional Neural Network (CNN),</a:t>
                      </a:r>
                      <a:endParaRPr/>
                    </a:p>
                    <a:p>
                      <a:pPr indent="0" lvl="0" marL="0" marR="0" rtl="0" algn="l">
                        <a:spcBef>
                          <a:spcPts val="0"/>
                        </a:spcBef>
                        <a:spcAft>
                          <a:spcPts val="0"/>
                        </a:spcAft>
                        <a:buNone/>
                      </a:pPr>
                      <a:r>
                        <a:rPr lang="en-US" sz="1350"/>
                        <a:t>Drug-Disease Network (DrDsNet)</a:t>
                      </a:r>
                      <a:endParaRPr sz="1350"/>
                    </a:p>
                  </a:txBody>
                  <a:tcPr marT="45725" marB="45725" marR="91450" marL="91450"/>
                </a:tc>
                <a:tc>
                  <a:txBody>
                    <a:bodyPr/>
                    <a:lstStyle/>
                    <a:p>
                      <a:pPr indent="0" lvl="0" marL="0" marR="0" rtl="0" algn="l">
                        <a:spcBef>
                          <a:spcPts val="0"/>
                        </a:spcBef>
                        <a:spcAft>
                          <a:spcPts val="0"/>
                        </a:spcAft>
                        <a:buNone/>
                      </a:pPr>
                      <a:r>
                        <a:rPr lang="en-US" sz="1350"/>
                        <a:t>The Path information was deeeply integrated using</a:t>
                      </a:r>
                      <a:r>
                        <a:rPr lang="en-US" sz="1350"/>
                        <a:t> the BiLSTM module of this method. The prediction performance of the CBPred the experimental result revealed that CBPred Outperformned.</a:t>
                      </a:r>
                      <a:endParaRPr sz="135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1600200" y="514350"/>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LITREATURE SURVEY</a:t>
            </a:r>
            <a:endParaRPr sz="2000">
              <a:solidFill>
                <a:srgbClr val="002060"/>
              </a:solidFill>
            </a:endParaRPr>
          </a:p>
        </p:txBody>
      </p:sp>
      <p:sp>
        <p:nvSpPr>
          <p:cNvPr id="191" name="Google Shape;191;p5"/>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graphicFrame>
        <p:nvGraphicFramePr>
          <p:cNvPr id="192" name="Google Shape;192;p5"/>
          <p:cNvGraphicFramePr/>
          <p:nvPr/>
        </p:nvGraphicFramePr>
        <p:xfrm>
          <a:off x="838200" y="1036534"/>
          <a:ext cx="3000000" cy="3000000"/>
        </p:xfrm>
        <a:graphic>
          <a:graphicData uri="http://schemas.openxmlformats.org/drawingml/2006/table">
            <a:tbl>
              <a:tblPr bandRow="1" firstRow="1">
                <a:noFill/>
                <a:tableStyleId>{6E6C6415-4725-45EA-BAD1-617100BFB211}</a:tableStyleId>
              </a:tblPr>
              <a:tblGrid>
                <a:gridCol w="1883325"/>
                <a:gridCol w="1915200"/>
                <a:gridCol w="1518950"/>
                <a:gridCol w="2113325"/>
              </a:tblGrid>
              <a:tr h="359075">
                <a:tc>
                  <a:txBody>
                    <a:bodyPr/>
                    <a:lstStyle/>
                    <a:p>
                      <a:pPr indent="0" lvl="0" marL="0" marR="0" rtl="0" algn="l">
                        <a:spcBef>
                          <a:spcPts val="0"/>
                        </a:spcBef>
                        <a:spcAft>
                          <a:spcPts val="0"/>
                        </a:spcAft>
                        <a:buNone/>
                      </a:pPr>
                      <a:r>
                        <a:rPr lang="en-US" sz="1350"/>
                        <a:t>Author/Publication</a:t>
                      </a:r>
                      <a:endParaRPr sz="1350"/>
                    </a:p>
                  </a:txBody>
                  <a:tcPr marT="45725" marB="45725" marR="91450" marL="91450"/>
                </a:tc>
                <a:tc>
                  <a:txBody>
                    <a:bodyPr/>
                    <a:lstStyle/>
                    <a:p>
                      <a:pPr indent="0" lvl="0" marL="0" marR="0" rtl="0" algn="l">
                        <a:spcBef>
                          <a:spcPts val="0"/>
                        </a:spcBef>
                        <a:spcAft>
                          <a:spcPts val="0"/>
                        </a:spcAft>
                        <a:buNone/>
                      </a:pPr>
                      <a:r>
                        <a:rPr lang="en-US" sz="1350"/>
                        <a:t>Title</a:t>
                      </a:r>
                      <a:endParaRPr sz="1350"/>
                    </a:p>
                  </a:txBody>
                  <a:tcPr marT="45725" marB="45725" marR="91450" marL="91450"/>
                </a:tc>
                <a:tc>
                  <a:txBody>
                    <a:bodyPr/>
                    <a:lstStyle/>
                    <a:p>
                      <a:pPr indent="0" lvl="0" marL="0" marR="0" rtl="0" algn="l">
                        <a:spcBef>
                          <a:spcPts val="0"/>
                        </a:spcBef>
                        <a:spcAft>
                          <a:spcPts val="0"/>
                        </a:spcAft>
                        <a:buNone/>
                      </a:pPr>
                      <a:r>
                        <a:rPr lang="en-US" sz="1350"/>
                        <a:t>Method</a:t>
                      </a:r>
                      <a:endParaRPr sz="1350"/>
                    </a:p>
                  </a:txBody>
                  <a:tcPr marT="45725" marB="45725" marR="91450" marL="91450"/>
                </a:tc>
                <a:tc>
                  <a:txBody>
                    <a:bodyPr/>
                    <a:lstStyle/>
                    <a:p>
                      <a:pPr indent="0" lvl="0" marL="0" marR="0" rtl="0" algn="l">
                        <a:spcBef>
                          <a:spcPts val="0"/>
                        </a:spcBef>
                        <a:spcAft>
                          <a:spcPts val="0"/>
                        </a:spcAft>
                        <a:buNone/>
                      </a:pPr>
                      <a:r>
                        <a:rPr lang="en-US" sz="1350"/>
                        <a:t>Description</a:t>
                      </a:r>
                      <a:endParaRPr sz="1350"/>
                    </a:p>
                  </a:txBody>
                  <a:tcPr marT="45725" marB="45725" marR="91450" marL="91450"/>
                </a:tc>
              </a:tr>
              <a:tr h="3108425">
                <a:tc>
                  <a:txBody>
                    <a:bodyPr/>
                    <a:lstStyle/>
                    <a:p>
                      <a:pPr indent="0" lvl="0" marL="0" marR="0" rtl="0" algn="l">
                        <a:spcBef>
                          <a:spcPts val="0"/>
                        </a:spcBef>
                        <a:spcAft>
                          <a:spcPts val="0"/>
                        </a:spcAft>
                        <a:buNone/>
                      </a:pPr>
                      <a:r>
                        <a:rPr lang="en-US" sz="1350"/>
                        <a:t>Ingoo Lee,</a:t>
                      </a:r>
                      <a:endParaRPr/>
                    </a:p>
                    <a:p>
                      <a:pPr indent="0" lvl="0" marL="0" marR="0" rtl="0" algn="l">
                        <a:spcBef>
                          <a:spcPts val="0"/>
                        </a:spcBef>
                        <a:spcAft>
                          <a:spcPts val="0"/>
                        </a:spcAft>
                        <a:buNone/>
                      </a:pPr>
                      <a:r>
                        <a:rPr lang="en-US" sz="1350"/>
                        <a:t>Jongsoo</a:t>
                      </a:r>
                      <a:r>
                        <a:rPr lang="en-US" sz="1350"/>
                        <a:t> keum,</a:t>
                      </a:r>
                      <a:endParaRPr/>
                    </a:p>
                    <a:p>
                      <a:pPr indent="0" lvl="0" marL="0" marR="0" rtl="0" algn="l">
                        <a:spcBef>
                          <a:spcPts val="0"/>
                        </a:spcBef>
                        <a:spcAft>
                          <a:spcPts val="0"/>
                        </a:spcAft>
                        <a:buNone/>
                      </a:pPr>
                      <a:r>
                        <a:rPr lang="en-US" sz="1350"/>
                        <a:t>Hojung Nam</a:t>
                      </a:r>
                      <a:endParaRPr/>
                    </a:p>
                    <a:p>
                      <a:pPr indent="0" lvl="0" marL="0" marR="0" rtl="0" algn="l">
                        <a:spcBef>
                          <a:spcPts val="0"/>
                        </a:spcBef>
                        <a:spcAft>
                          <a:spcPts val="0"/>
                        </a:spcAft>
                        <a:buNone/>
                      </a:pPr>
                      <a:r>
                        <a:t/>
                      </a:r>
                      <a:endParaRPr sz="1350"/>
                    </a:p>
                    <a:p>
                      <a:pPr indent="0" lvl="0" marL="0" marR="0" rtl="0" algn="l">
                        <a:spcBef>
                          <a:spcPts val="0"/>
                        </a:spcBef>
                        <a:spcAft>
                          <a:spcPts val="0"/>
                        </a:spcAft>
                        <a:buNone/>
                      </a:pPr>
                      <a:r>
                        <a:rPr lang="en-US" sz="1350"/>
                        <a:t>June 14, 2019</a:t>
                      </a:r>
                      <a:endParaRPr sz="1350"/>
                    </a:p>
                  </a:txBody>
                  <a:tcPr marT="45725" marB="45725" marR="91450" marL="91450"/>
                </a:tc>
                <a:tc>
                  <a:txBody>
                    <a:bodyPr/>
                    <a:lstStyle/>
                    <a:p>
                      <a:pPr indent="0" lvl="0" marL="0" marR="0" rtl="0" algn="l">
                        <a:spcBef>
                          <a:spcPts val="0"/>
                        </a:spcBef>
                        <a:spcAft>
                          <a:spcPts val="0"/>
                        </a:spcAft>
                        <a:buNone/>
                      </a:pPr>
                      <a:r>
                        <a:rPr lang="en-US" sz="1350"/>
                        <a:t>DeepConv-DTI : Prediction of Drug-target</a:t>
                      </a:r>
                      <a:r>
                        <a:rPr lang="en-US" sz="1350"/>
                        <a:t> interactions via deep learning with convolution on protein sequences</a:t>
                      </a:r>
                      <a:endParaRPr sz="1350"/>
                    </a:p>
                  </a:txBody>
                  <a:tcPr marT="45725" marB="45725" marR="91450" marL="91450"/>
                </a:tc>
                <a:tc>
                  <a:txBody>
                    <a:bodyPr/>
                    <a:lstStyle/>
                    <a:p>
                      <a:pPr indent="0" lvl="0" marL="0" marR="0" rtl="0" algn="l">
                        <a:spcBef>
                          <a:spcPts val="0"/>
                        </a:spcBef>
                        <a:spcAft>
                          <a:spcPts val="0"/>
                        </a:spcAft>
                        <a:buNone/>
                      </a:pPr>
                      <a:r>
                        <a:rPr lang="en-US" sz="1350"/>
                        <a:t>Matrix factorization,</a:t>
                      </a:r>
                      <a:endParaRPr/>
                    </a:p>
                    <a:p>
                      <a:pPr indent="0" lvl="0" marL="0" marR="0" rtl="0" algn="l">
                        <a:spcBef>
                          <a:spcPts val="0"/>
                        </a:spcBef>
                        <a:spcAft>
                          <a:spcPts val="0"/>
                        </a:spcAft>
                        <a:buNone/>
                      </a:pPr>
                      <a:r>
                        <a:rPr lang="en-US" sz="1350"/>
                        <a:t>Docking</a:t>
                      </a:r>
                      <a:r>
                        <a:rPr lang="en-US" sz="1350"/>
                        <a:t> Method,</a:t>
                      </a:r>
                      <a:endParaRPr/>
                    </a:p>
                    <a:p>
                      <a:pPr indent="0" lvl="0" marL="0" marR="0" rtl="0" algn="l">
                        <a:spcBef>
                          <a:spcPts val="0"/>
                        </a:spcBef>
                        <a:spcAft>
                          <a:spcPts val="0"/>
                        </a:spcAft>
                        <a:buNone/>
                      </a:pPr>
                      <a:r>
                        <a:rPr lang="en-US" sz="1350"/>
                        <a:t>Stacked Auto Encoder(SAE), </a:t>
                      </a:r>
                      <a:endParaRPr/>
                    </a:p>
                    <a:p>
                      <a:pPr indent="0" lvl="0" marL="0" marR="0" rtl="0" algn="l">
                        <a:spcBef>
                          <a:spcPts val="0"/>
                        </a:spcBef>
                        <a:spcAft>
                          <a:spcPts val="0"/>
                        </a:spcAft>
                        <a:buNone/>
                      </a:pPr>
                      <a:r>
                        <a:rPr lang="en-US" sz="1350"/>
                        <a:t>Deep Brief Network (DBN),</a:t>
                      </a:r>
                      <a:endParaRPr/>
                    </a:p>
                    <a:p>
                      <a:pPr indent="0" lvl="0" marL="0" marR="0" rtl="0" algn="l">
                        <a:spcBef>
                          <a:spcPts val="0"/>
                        </a:spcBef>
                        <a:spcAft>
                          <a:spcPts val="0"/>
                        </a:spcAft>
                        <a:buNone/>
                      </a:pPr>
                      <a:r>
                        <a:rPr lang="en-US" sz="1350"/>
                        <a:t>Convolutional Neural Network (CNN).</a:t>
                      </a:r>
                      <a:endParaRPr sz="1350"/>
                    </a:p>
                  </a:txBody>
                  <a:tcPr marT="45725" marB="45725" marR="91450" marL="91450"/>
                </a:tc>
                <a:tc>
                  <a:txBody>
                    <a:bodyPr/>
                    <a:lstStyle/>
                    <a:p>
                      <a:pPr indent="0" lvl="0" marL="0" marR="0" rtl="0" algn="l">
                        <a:spcBef>
                          <a:spcPts val="0"/>
                        </a:spcBef>
                        <a:spcAft>
                          <a:spcPts val="0"/>
                        </a:spcAft>
                        <a:buNone/>
                      </a:pPr>
                      <a:r>
                        <a:rPr lang="en-US" sz="1350"/>
                        <a:t>The identification of Drug Target</a:t>
                      </a:r>
                      <a:r>
                        <a:rPr lang="en-US" sz="1350"/>
                        <a:t> Interactions in large-scale or chemical experiments using this method we can predict the drug disease association and predict the local residue method. fingerprint is mostly commonly used descriptive of the substructure of the drug. All the processing is depends on the omics data processing.</a:t>
                      </a:r>
                      <a:endParaRPr sz="135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1535850" y="60850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PROPOSED SYSTEM</a:t>
            </a:r>
            <a:endParaRPr sz="2000">
              <a:solidFill>
                <a:srgbClr val="002060"/>
              </a:solidFill>
            </a:endParaRPr>
          </a:p>
        </p:txBody>
      </p:sp>
      <p:sp>
        <p:nvSpPr>
          <p:cNvPr id="198" name="Google Shape;198;p6"/>
          <p:cNvSpPr txBox="1"/>
          <p:nvPr>
            <p:ph idx="1" type="body"/>
          </p:nvPr>
        </p:nvSpPr>
        <p:spPr>
          <a:xfrm>
            <a:off x="762000" y="1137392"/>
            <a:ext cx="7391400" cy="3525378"/>
          </a:xfrm>
          <a:prstGeom prst="rect">
            <a:avLst/>
          </a:prstGeom>
          <a:noFill/>
          <a:ln>
            <a:noFill/>
          </a:ln>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b="1" lang="en-US" sz="1800">
                <a:latin typeface="Calibri"/>
                <a:ea typeface="Calibri"/>
                <a:cs typeface="Calibri"/>
                <a:sym typeface="Calibri"/>
              </a:rPr>
              <a:t>TOPIC : </a:t>
            </a:r>
            <a:r>
              <a:rPr b="1" lang="en-US" sz="1800">
                <a:solidFill>
                  <a:srgbClr val="002060"/>
                </a:solidFill>
                <a:latin typeface="Calibri"/>
                <a:ea typeface="Calibri"/>
                <a:cs typeface="Calibri"/>
                <a:sym typeface="Calibri"/>
              </a:rPr>
              <a:t>DRUG TARGET INTERACTION FOR DRUG REPURPOSING USING COMBINED   DEEP   NETWORK</a:t>
            </a:r>
            <a:endParaRPr/>
          </a:p>
          <a:p>
            <a:pPr indent="-342900" lvl="0" marL="457200" rtl="0" algn="just">
              <a:spcBef>
                <a:spcPts val="600"/>
              </a:spcBef>
              <a:spcAft>
                <a:spcPts val="0"/>
              </a:spcAft>
              <a:buSzPts val="1800"/>
              <a:buNone/>
            </a:pPr>
            <a:r>
              <a:t/>
            </a:r>
            <a:endParaRPr sz="1800">
              <a:latin typeface="Calibri"/>
              <a:ea typeface="Calibri"/>
              <a:cs typeface="Calibri"/>
              <a:sym typeface="Calibri"/>
            </a:endParaRPr>
          </a:p>
          <a:p>
            <a:pPr indent="-342900" lvl="0" marL="457200" rtl="0" algn="just">
              <a:spcBef>
                <a:spcPts val="600"/>
              </a:spcBef>
              <a:spcAft>
                <a:spcPts val="0"/>
              </a:spcAft>
              <a:buSzPts val="1800"/>
              <a:buChar char="◉"/>
            </a:pPr>
            <a:r>
              <a:rPr b="1" lang="en-US" sz="1800">
                <a:latin typeface="Calibri"/>
                <a:ea typeface="Calibri"/>
                <a:cs typeface="Calibri"/>
                <a:sym typeface="Calibri"/>
              </a:rPr>
              <a:t>PROBLEM STATEMENT </a:t>
            </a:r>
            <a:r>
              <a:rPr lang="en-US" sz="1800">
                <a:latin typeface="Calibri"/>
                <a:ea typeface="Calibri"/>
                <a:cs typeface="Calibri"/>
                <a:sym typeface="Calibri"/>
              </a:rPr>
              <a:t>: </a:t>
            </a:r>
            <a:r>
              <a:rPr lang="en-US" sz="1800">
                <a:solidFill>
                  <a:schemeClr val="dk1"/>
                </a:solidFill>
                <a:latin typeface="Calibri"/>
                <a:ea typeface="Calibri"/>
                <a:cs typeface="Calibri"/>
                <a:sym typeface="Calibri"/>
              </a:rPr>
              <a:t>drug target interaction for drug repurposing to comprehensive and easy-to-use software toolkit for deep learning based drug target interaction prediction with applications to drug screening and repurposing. It</a:t>
            </a:r>
            <a:r>
              <a:rPr lang="en-US" sz="1800">
                <a:latin typeface="Calibri"/>
                <a:ea typeface="Calibri"/>
                <a:cs typeface="Calibri"/>
                <a:sym typeface="Calibri"/>
              </a:rPr>
              <a:t> is based on the collection of existing information on neural networks.It also significantly reduces waste and pollution because it reduces the need for raw materials.</a:t>
            </a:r>
            <a:endParaRPr/>
          </a:p>
          <a:p>
            <a:pPr indent="-228600" lvl="0" marL="457200" rtl="0" algn="just">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199" name="Google Shape;199;p6"/>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1371600" y="493686"/>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MODULES </a:t>
            </a:r>
            <a:endParaRPr sz="2000">
              <a:solidFill>
                <a:srgbClr val="002060"/>
              </a:solidFill>
            </a:endParaRPr>
          </a:p>
        </p:txBody>
      </p:sp>
      <p:sp>
        <p:nvSpPr>
          <p:cNvPr id="205" name="Google Shape;205;p7"/>
          <p:cNvSpPr txBox="1"/>
          <p:nvPr>
            <p:ph idx="1" type="body"/>
          </p:nvPr>
        </p:nvSpPr>
        <p:spPr>
          <a:xfrm>
            <a:off x="914400" y="819150"/>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1 : </a:t>
            </a:r>
            <a:r>
              <a:rPr lang="en-US" sz="1600">
                <a:latin typeface="Calibri"/>
                <a:ea typeface="Calibri"/>
                <a:cs typeface="Calibri"/>
                <a:sym typeface="Calibri"/>
              </a:rPr>
              <a:t>Training Dataset Generation .</a:t>
            </a:r>
            <a:endParaRPr/>
          </a:p>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2 : </a:t>
            </a:r>
            <a:r>
              <a:rPr lang="en-US" sz="1800">
                <a:latin typeface="Calibri"/>
                <a:ea typeface="Calibri"/>
                <a:cs typeface="Calibri"/>
                <a:sym typeface="Calibri"/>
              </a:rPr>
              <a:t>Targets fed into a decoder to predict DTI binding.</a:t>
            </a:r>
            <a:endParaRPr/>
          </a:p>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3 : </a:t>
            </a:r>
            <a:r>
              <a:rPr lang="en-US" sz="1600">
                <a:latin typeface="Calibri"/>
                <a:ea typeface="Calibri"/>
                <a:cs typeface="Calibri"/>
                <a:sym typeface="Calibri"/>
              </a:rPr>
              <a:t>Improve The Sequence Interaction Level.</a:t>
            </a:r>
            <a:endParaRPr/>
          </a:p>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4 : </a:t>
            </a:r>
            <a:r>
              <a:rPr lang="en-US" sz="1600">
                <a:latin typeface="Calibri"/>
                <a:ea typeface="Calibri"/>
                <a:cs typeface="Calibri"/>
                <a:sym typeface="Calibri"/>
              </a:rPr>
              <a:t>New DTI Prediction Using Independent Dataset.</a:t>
            </a:r>
            <a:endParaRPr/>
          </a:p>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5 : </a:t>
            </a:r>
            <a:r>
              <a:rPr lang="en-US" sz="1600">
                <a:latin typeface="Calibri"/>
                <a:ea typeface="Calibri"/>
                <a:cs typeface="Calibri"/>
                <a:sym typeface="Calibri"/>
              </a:rPr>
              <a:t>Interaction between the Drug Target sequence.</a:t>
            </a:r>
            <a:endParaRPr/>
          </a:p>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6 : </a:t>
            </a:r>
            <a:r>
              <a:rPr lang="en-US" sz="1600">
                <a:latin typeface="Calibri"/>
                <a:ea typeface="Calibri"/>
                <a:cs typeface="Calibri"/>
                <a:sym typeface="Calibri"/>
              </a:rPr>
              <a:t>Finding a Novel drug from an Exiting Approved drug’s.</a:t>
            </a:r>
            <a:endParaRPr/>
          </a:p>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7 : </a:t>
            </a:r>
            <a:r>
              <a:rPr b="1" lang="en-US" sz="1600"/>
              <a:t> </a:t>
            </a:r>
            <a:r>
              <a:rPr lang="en-US" sz="1600">
                <a:latin typeface="Calibri"/>
                <a:ea typeface="Calibri"/>
                <a:cs typeface="Calibri"/>
                <a:sym typeface="Calibri"/>
              </a:rPr>
              <a:t>Repurposing using Customized training data with probability.</a:t>
            </a:r>
            <a:endParaRPr/>
          </a:p>
          <a:p>
            <a:pPr indent="-342900" lvl="0" marL="457200" rtl="0" algn="l">
              <a:lnSpc>
                <a:spcPct val="150000"/>
              </a:lnSpc>
              <a:spcBef>
                <a:spcPts val="600"/>
              </a:spcBef>
              <a:spcAft>
                <a:spcPts val="0"/>
              </a:spcAft>
              <a:buSzPts val="1800"/>
              <a:buChar char="◉"/>
            </a:pPr>
            <a:r>
              <a:rPr b="1" lang="en-US" sz="1600">
                <a:latin typeface="Calibri"/>
                <a:ea typeface="Calibri"/>
                <a:cs typeface="Calibri"/>
                <a:sym typeface="Calibri"/>
              </a:rPr>
              <a:t>MODULE – 8 </a:t>
            </a:r>
            <a:r>
              <a:rPr lang="en-US" sz="1600">
                <a:latin typeface="Calibri"/>
                <a:ea typeface="Calibri"/>
                <a:cs typeface="Calibri"/>
                <a:sym typeface="Calibri"/>
              </a:rPr>
              <a:t>: Generate ranked lists for repurposing and screening. </a:t>
            </a:r>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206" name="Google Shape;206;p7"/>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1810200" y="557513"/>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Garamond"/>
              <a:buNone/>
            </a:pPr>
            <a:r>
              <a:rPr b="1" lang="en-US" sz="2000">
                <a:solidFill>
                  <a:srgbClr val="002060"/>
                </a:solidFill>
              </a:rPr>
              <a:t>BLOCK DIAGRAM</a:t>
            </a:r>
            <a:endParaRPr b="1" sz="2000">
              <a:solidFill>
                <a:srgbClr val="002060"/>
              </a:solidFill>
            </a:endParaRPr>
          </a:p>
        </p:txBody>
      </p:sp>
      <p:sp>
        <p:nvSpPr>
          <p:cNvPr id="212" name="Google Shape;212;p8"/>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b="1" lang="en-US"/>
              <a:t>‹#›</a:t>
            </a:fld>
            <a:endParaRPr b="1"/>
          </a:p>
        </p:txBody>
      </p:sp>
      <p:sp>
        <p:nvSpPr>
          <p:cNvPr id="213" name="Google Shape;213;p8"/>
          <p:cNvSpPr txBox="1"/>
          <p:nvPr/>
        </p:nvSpPr>
        <p:spPr>
          <a:xfrm>
            <a:off x="2209800" y="1276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DNN</a:t>
            </a:r>
            <a:endParaRPr b="1" i="0" sz="1600" u="none" cap="none" strike="noStrike">
              <a:solidFill>
                <a:schemeClr val="dk1"/>
              </a:solidFill>
              <a:latin typeface="Arial"/>
              <a:ea typeface="Arial"/>
              <a:cs typeface="Arial"/>
              <a:sym typeface="Arial"/>
            </a:endParaRPr>
          </a:p>
        </p:txBody>
      </p:sp>
      <p:sp>
        <p:nvSpPr>
          <p:cNvPr id="214" name="Google Shape;214;p8"/>
          <p:cNvSpPr txBox="1"/>
          <p:nvPr/>
        </p:nvSpPr>
        <p:spPr>
          <a:xfrm>
            <a:off x="2209800" y="2038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MPNN</a:t>
            </a:r>
            <a:endParaRPr b="1" i="0" sz="1600" u="none" cap="none" strike="noStrike">
              <a:solidFill>
                <a:schemeClr val="dk1"/>
              </a:solidFill>
              <a:latin typeface="Arial"/>
              <a:ea typeface="Arial"/>
              <a:cs typeface="Arial"/>
              <a:sym typeface="Arial"/>
            </a:endParaRPr>
          </a:p>
        </p:txBody>
      </p:sp>
      <p:sp>
        <p:nvSpPr>
          <p:cNvPr id="215" name="Google Shape;215;p8"/>
          <p:cNvSpPr txBox="1"/>
          <p:nvPr/>
        </p:nvSpPr>
        <p:spPr>
          <a:xfrm>
            <a:off x="2209800" y="2419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CNN </a:t>
            </a:r>
            <a:endParaRPr b="1" i="0" sz="1600" u="none" cap="none" strike="noStrike">
              <a:solidFill>
                <a:schemeClr val="dk1"/>
              </a:solidFill>
              <a:latin typeface="Arial"/>
              <a:ea typeface="Arial"/>
              <a:cs typeface="Arial"/>
              <a:sym typeface="Arial"/>
            </a:endParaRPr>
          </a:p>
        </p:txBody>
      </p:sp>
      <p:sp>
        <p:nvSpPr>
          <p:cNvPr id="216" name="Google Shape;216;p8"/>
          <p:cNvSpPr txBox="1"/>
          <p:nvPr/>
        </p:nvSpPr>
        <p:spPr>
          <a:xfrm>
            <a:off x="2209800" y="1657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TRANSFORMER</a:t>
            </a:r>
            <a:endParaRPr b="1" i="0" sz="1600" u="none" cap="none" strike="noStrike">
              <a:solidFill>
                <a:schemeClr val="dk1"/>
              </a:solidFill>
              <a:latin typeface="Arial"/>
              <a:ea typeface="Arial"/>
              <a:cs typeface="Arial"/>
              <a:sym typeface="Arial"/>
            </a:endParaRPr>
          </a:p>
        </p:txBody>
      </p:sp>
      <p:sp>
        <p:nvSpPr>
          <p:cNvPr id="217" name="Google Shape;217;p8"/>
          <p:cNvSpPr txBox="1"/>
          <p:nvPr/>
        </p:nvSpPr>
        <p:spPr>
          <a:xfrm>
            <a:off x="4953000" y="2419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CNN</a:t>
            </a:r>
            <a:endParaRPr b="1" i="0" sz="1600" u="none" cap="none" strike="noStrike">
              <a:solidFill>
                <a:schemeClr val="dk1"/>
              </a:solidFill>
              <a:latin typeface="Arial"/>
              <a:ea typeface="Arial"/>
              <a:cs typeface="Arial"/>
              <a:sym typeface="Arial"/>
            </a:endParaRPr>
          </a:p>
        </p:txBody>
      </p:sp>
      <p:sp>
        <p:nvSpPr>
          <p:cNvPr id="218" name="Google Shape;218;p8"/>
          <p:cNvSpPr txBox="1"/>
          <p:nvPr/>
        </p:nvSpPr>
        <p:spPr>
          <a:xfrm>
            <a:off x="4953000" y="2038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TRANSFORMER</a:t>
            </a:r>
            <a:endParaRPr b="1" i="0" sz="1600" u="none" cap="none" strike="noStrike">
              <a:solidFill>
                <a:schemeClr val="dk1"/>
              </a:solidFill>
              <a:latin typeface="Arial"/>
              <a:ea typeface="Arial"/>
              <a:cs typeface="Arial"/>
              <a:sym typeface="Arial"/>
            </a:endParaRPr>
          </a:p>
        </p:txBody>
      </p:sp>
      <p:sp>
        <p:nvSpPr>
          <p:cNvPr id="219" name="Google Shape;219;p8"/>
          <p:cNvSpPr txBox="1"/>
          <p:nvPr/>
        </p:nvSpPr>
        <p:spPr>
          <a:xfrm>
            <a:off x="4953000" y="1657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CNN +  RNN</a:t>
            </a:r>
            <a:endParaRPr b="1" i="0" sz="1600" u="none" cap="none" strike="noStrike">
              <a:solidFill>
                <a:schemeClr val="dk1"/>
              </a:solidFill>
              <a:latin typeface="Arial"/>
              <a:ea typeface="Arial"/>
              <a:cs typeface="Arial"/>
              <a:sym typeface="Arial"/>
            </a:endParaRPr>
          </a:p>
        </p:txBody>
      </p:sp>
      <p:sp>
        <p:nvSpPr>
          <p:cNvPr id="220" name="Google Shape;220;p8"/>
          <p:cNvSpPr txBox="1"/>
          <p:nvPr/>
        </p:nvSpPr>
        <p:spPr>
          <a:xfrm>
            <a:off x="4953000" y="1276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DNN</a:t>
            </a:r>
            <a:endParaRPr b="1" i="0" sz="1600" u="none" cap="none" strike="noStrike">
              <a:solidFill>
                <a:schemeClr val="dk1"/>
              </a:solidFill>
              <a:latin typeface="Arial"/>
              <a:ea typeface="Arial"/>
              <a:cs typeface="Arial"/>
              <a:sym typeface="Arial"/>
            </a:endParaRPr>
          </a:p>
        </p:txBody>
      </p:sp>
      <p:sp>
        <p:nvSpPr>
          <p:cNvPr id="221" name="Google Shape;221;p8"/>
          <p:cNvSpPr txBox="1"/>
          <p:nvPr/>
        </p:nvSpPr>
        <p:spPr>
          <a:xfrm>
            <a:off x="2209800" y="2800350"/>
            <a:ext cx="2057400" cy="338554"/>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CNN +  RNN</a:t>
            </a:r>
            <a:endParaRPr b="1" i="0" sz="1600" u="none" cap="none" strike="noStrike">
              <a:solidFill>
                <a:schemeClr val="dk1"/>
              </a:solidFill>
              <a:latin typeface="Arial"/>
              <a:ea typeface="Arial"/>
              <a:cs typeface="Arial"/>
              <a:sym typeface="Arial"/>
            </a:endParaRPr>
          </a:p>
        </p:txBody>
      </p:sp>
      <p:sp>
        <p:nvSpPr>
          <p:cNvPr id="222" name="Google Shape;222;p8"/>
          <p:cNvSpPr txBox="1"/>
          <p:nvPr/>
        </p:nvSpPr>
        <p:spPr>
          <a:xfrm>
            <a:off x="2590800" y="3333750"/>
            <a:ext cx="1295400" cy="523220"/>
          </a:xfrm>
          <a:prstGeom prst="rect">
            <a:avLst/>
          </a:prstGeom>
          <a:blipFill rotWithShape="1">
            <a:blip r:embed="rId3">
              <a:alphaModFix/>
            </a:blip>
            <a:tile algn="tl" flip="none" tx="0" sx="100000" ty="0" sy="100000"/>
          </a:blipFill>
          <a:ln>
            <a:noFill/>
          </a:ln>
          <a:effectLst>
            <a:outerShdw blurRad="38100" rotWithShape="0" dir="5400000" dist="25400">
              <a:srgbClr val="000000">
                <a:alpha val="6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2060"/>
                </a:solidFill>
                <a:latin typeface="Arial"/>
                <a:ea typeface="Arial"/>
                <a:cs typeface="Arial"/>
                <a:sym typeface="Arial"/>
              </a:rPr>
              <a:t>Target Sequence</a:t>
            </a:r>
            <a:endParaRPr b="1" i="0" sz="1400" u="none" cap="none" strike="noStrike">
              <a:solidFill>
                <a:srgbClr val="002060"/>
              </a:solidFill>
              <a:latin typeface="Arial"/>
              <a:ea typeface="Arial"/>
              <a:cs typeface="Arial"/>
              <a:sym typeface="Arial"/>
            </a:endParaRPr>
          </a:p>
        </p:txBody>
      </p:sp>
      <p:sp>
        <p:nvSpPr>
          <p:cNvPr id="223" name="Google Shape;223;p8"/>
          <p:cNvSpPr txBox="1"/>
          <p:nvPr/>
        </p:nvSpPr>
        <p:spPr>
          <a:xfrm>
            <a:off x="5334000" y="2952750"/>
            <a:ext cx="1371600" cy="523220"/>
          </a:xfrm>
          <a:prstGeom prst="rect">
            <a:avLst/>
          </a:prstGeom>
          <a:blipFill rotWithShape="1">
            <a:blip r:embed="rId3">
              <a:alphaModFix/>
            </a:blip>
            <a:tile algn="tl" flip="none" tx="0" sx="100000" ty="0" sy="100000"/>
          </a:blipFill>
          <a:ln>
            <a:noFill/>
          </a:ln>
          <a:effectLst>
            <a:outerShdw blurRad="38100" rotWithShape="0" dir="5400000" dist="25400">
              <a:srgbClr val="000000">
                <a:alpha val="6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2060"/>
                </a:solidFill>
                <a:latin typeface="Arial"/>
                <a:ea typeface="Arial"/>
                <a:cs typeface="Arial"/>
                <a:sym typeface="Arial"/>
              </a:rPr>
              <a:t>Amino Acid Sequence</a:t>
            </a:r>
            <a:endParaRPr b="1" i="0" sz="1400" u="none" cap="none" strike="noStrike">
              <a:solidFill>
                <a:srgbClr val="002060"/>
              </a:solidFill>
              <a:latin typeface="Arial"/>
              <a:ea typeface="Arial"/>
              <a:cs typeface="Arial"/>
              <a:sym typeface="Arial"/>
            </a:endParaRPr>
          </a:p>
        </p:txBody>
      </p:sp>
      <p:cxnSp>
        <p:nvCxnSpPr>
          <p:cNvPr id="224" name="Google Shape;224;p8"/>
          <p:cNvCxnSpPr/>
          <p:nvPr/>
        </p:nvCxnSpPr>
        <p:spPr>
          <a:xfrm rot="5400000">
            <a:off x="952500" y="2228850"/>
            <a:ext cx="1905000" cy="1588"/>
          </a:xfrm>
          <a:prstGeom prst="straightConnector1">
            <a:avLst/>
          </a:prstGeom>
          <a:noFill/>
          <a:ln cap="flat" cmpd="sng" w="9525">
            <a:solidFill>
              <a:schemeClr val="accent1"/>
            </a:solidFill>
            <a:prstDash val="solid"/>
            <a:round/>
            <a:headEnd len="sm" w="sm" type="none"/>
            <a:tailEnd len="sm" w="sm" type="none"/>
          </a:ln>
        </p:spPr>
      </p:cxnSp>
      <p:cxnSp>
        <p:nvCxnSpPr>
          <p:cNvPr id="225" name="Google Shape;225;p8"/>
          <p:cNvCxnSpPr/>
          <p:nvPr/>
        </p:nvCxnSpPr>
        <p:spPr>
          <a:xfrm>
            <a:off x="1752600" y="2038350"/>
            <a:ext cx="152400" cy="1588"/>
          </a:xfrm>
          <a:prstGeom prst="straightConnector1">
            <a:avLst/>
          </a:prstGeom>
          <a:noFill/>
          <a:ln cap="flat" cmpd="sng" w="9525">
            <a:solidFill>
              <a:schemeClr val="accent1"/>
            </a:solidFill>
            <a:prstDash val="solid"/>
            <a:round/>
            <a:headEnd len="sm" w="sm" type="none"/>
            <a:tailEnd len="sm" w="sm" type="none"/>
          </a:ln>
        </p:spPr>
      </p:cxnSp>
      <p:cxnSp>
        <p:nvCxnSpPr>
          <p:cNvPr id="226" name="Google Shape;226;p8"/>
          <p:cNvCxnSpPr/>
          <p:nvPr/>
        </p:nvCxnSpPr>
        <p:spPr>
          <a:xfrm>
            <a:off x="1905000" y="1428750"/>
            <a:ext cx="304800" cy="1588"/>
          </a:xfrm>
          <a:prstGeom prst="straightConnector1">
            <a:avLst/>
          </a:prstGeom>
          <a:noFill/>
          <a:ln cap="flat" cmpd="sng" w="9525">
            <a:solidFill>
              <a:schemeClr val="accent1"/>
            </a:solidFill>
            <a:prstDash val="solid"/>
            <a:round/>
            <a:headEnd len="sm" w="sm" type="none"/>
            <a:tailEnd len="med" w="med" type="stealth"/>
          </a:ln>
        </p:spPr>
      </p:cxnSp>
      <p:cxnSp>
        <p:nvCxnSpPr>
          <p:cNvPr id="227" name="Google Shape;227;p8"/>
          <p:cNvCxnSpPr/>
          <p:nvPr/>
        </p:nvCxnSpPr>
        <p:spPr>
          <a:xfrm>
            <a:off x="1905000" y="1809750"/>
            <a:ext cx="304800" cy="1588"/>
          </a:xfrm>
          <a:prstGeom prst="straightConnector1">
            <a:avLst/>
          </a:prstGeom>
          <a:noFill/>
          <a:ln cap="flat" cmpd="sng" w="9525">
            <a:solidFill>
              <a:schemeClr val="accent1"/>
            </a:solidFill>
            <a:prstDash val="solid"/>
            <a:round/>
            <a:headEnd len="sm" w="sm" type="none"/>
            <a:tailEnd len="med" w="med" type="stealth"/>
          </a:ln>
        </p:spPr>
      </p:cxnSp>
      <p:cxnSp>
        <p:nvCxnSpPr>
          <p:cNvPr id="228" name="Google Shape;228;p8"/>
          <p:cNvCxnSpPr/>
          <p:nvPr/>
        </p:nvCxnSpPr>
        <p:spPr>
          <a:xfrm>
            <a:off x="1905000" y="2190750"/>
            <a:ext cx="304800" cy="1588"/>
          </a:xfrm>
          <a:prstGeom prst="straightConnector1">
            <a:avLst/>
          </a:prstGeom>
          <a:noFill/>
          <a:ln cap="flat" cmpd="sng" w="9525">
            <a:solidFill>
              <a:schemeClr val="accent1"/>
            </a:solidFill>
            <a:prstDash val="solid"/>
            <a:round/>
            <a:headEnd len="sm" w="sm" type="none"/>
            <a:tailEnd len="med" w="med" type="stealth"/>
          </a:ln>
        </p:spPr>
      </p:cxnSp>
      <p:cxnSp>
        <p:nvCxnSpPr>
          <p:cNvPr id="229" name="Google Shape;229;p8"/>
          <p:cNvCxnSpPr/>
          <p:nvPr/>
        </p:nvCxnSpPr>
        <p:spPr>
          <a:xfrm>
            <a:off x="1905000" y="2571750"/>
            <a:ext cx="304800" cy="1588"/>
          </a:xfrm>
          <a:prstGeom prst="straightConnector1">
            <a:avLst/>
          </a:prstGeom>
          <a:noFill/>
          <a:ln cap="flat" cmpd="sng" w="9525">
            <a:solidFill>
              <a:schemeClr val="accent1"/>
            </a:solidFill>
            <a:prstDash val="solid"/>
            <a:round/>
            <a:headEnd len="sm" w="sm" type="none"/>
            <a:tailEnd len="med" w="med" type="stealth"/>
          </a:ln>
        </p:spPr>
      </p:cxnSp>
      <p:cxnSp>
        <p:nvCxnSpPr>
          <p:cNvPr id="230" name="Google Shape;230;p8"/>
          <p:cNvCxnSpPr/>
          <p:nvPr/>
        </p:nvCxnSpPr>
        <p:spPr>
          <a:xfrm>
            <a:off x="1905000" y="2952750"/>
            <a:ext cx="304800" cy="1588"/>
          </a:xfrm>
          <a:prstGeom prst="straightConnector1">
            <a:avLst/>
          </a:prstGeom>
          <a:noFill/>
          <a:ln cap="flat" cmpd="sng" w="9525">
            <a:solidFill>
              <a:schemeClr val="accent1"/>
            </a:solidFill>
            <a:prstDash val="solid"/>
            <a:round/>
            <a:headEnd len="sm" w="sm" type="none"/>
            <a:tailEnd len="med" w="med" type="stealth"/>
          </a:ln>
        </p:spPr>
      </p:cxnSp>
      <p:cxnSp>
        <p:nvCxnSpPr>
          <p:cNvPr id="231" name="Google Shape;231;p8"/>
          <p:cNvCxnSpPr/>
          <p:nvPr/>
        </p:nvCxnSpPr>
        <p:spPr>
          <a:xfrm rot="5400000">
            <a:off x="6477000" y="2038350"/>
            <a:ext cx="1524000" cy="1588"/>
          </a:xfrm>
          <a:prstGeom prst="straightConnector1">
            <a:avLst/>
          </a:prstGeom>
          <a:noFill/>
          <a:ln cap="flat" cmpd="sng" w="9525">
            <a:solidFill>
              <a:schemeClr val="accent1"/>
            </a:solidFill>
            <a:prstDash val="solid"/>
            <a:round/>
            <a:headEnd len="sm" w="sm" type="none"/>
            <a:tailEnd len="sm" w="sm" type="none"/>
          </a:ln>
        </p:spPr>
      </p:cxnSp>
      <p:cxnSp>
        <p:nvCxnSpPr>
          <p:cNvPr id="232" name="Google Shape;232;p8"/>
          <p:cNvCxnSpPr/>
          <p:nvPr/>
        </p:nvCxnSpPr>
        <p:spPr>
          <a:xfrm>
            <a:off x="7239000" y="2038350"/>
            <a:ext cx="228600" cy="1588"/>
          </a:xfrm>
          <a:prstGeom prst="straightConnector1">
            <a:avLst/>
          </a:prstGeom>
          <a:noFill/>
          <a:ln cap="flat" cmpd="sng" w="9525">
            <a:solidFill>
              <a:schemeClr val="accent1"/>
            </a:solidFill>
            <a:prstDash val="solid"/>
            <a:round/>
            <a:headEnd len="sm" w="sm" type="none"/>
            <a:tailEnd len="sm" w="sm" type="none"/>
          </a:ln>
        </p:spPr>
      </p:cxnSp>
      <p:cxnSp>
        <p:nvCxnSpPr>
          <p:cNvPr id="233" name="Google Shape;233;p8"/>
          <p:cNvCxnSpPr/>
          <p:nvPr/>
        </p:nvCxnSpPr>
        <p:spPr>
          <a:xfrm flipH="1">
            <a:off x="7010400" y="1428750"/>
            <a:ext cx="228600" cy="1588"/>
          </a:xfrm>
          <a:prstGeom prst="straightConnector1">
            <a:avLst/>
          </a:prstGeom>
          <a:noFill/>
          <a:ln cap="flat" cmpd="sng" w="9525">
            <a:solidFill>
              <a:schemeClr val="accent1"/>
            </a:solidFill>
            <a:prstDash val="solid"/>
            <a:round/>
            <a:headEnd len="sm" w="sm" type="none"/>
            <a:tailEnd len="med" w="med" type="stealth"/>
          </a:ln>
        </p:spPr>
      </p:cxnSp>
      <p:cxnSp>
        <p:nvCxnSpPr>
          <p:cNvPr id="234" name="Google Shape;234;p8"/>
          <p:cNvCxnSpPr/>
          <p:nvPr/>
        </p:nvCxnSpPr>
        <p:spPr>
          <a:xfrm flipH="1">
            <a:off x="7010400" y="1809750"/>
            <a:ext cx="228600" cy="1588"/>
          </a:xfrm>
          <a:prstGeom prst="straightConnector1">
            <a:avLst/>
          </a:prstGeom>
          <a:noFill/>
          <a:ln cap="flat" cmpd="sng" w="9525">
            <a:solidFill>
              <a:schemeClr val="accent1"/>
            </a:solidFill>
            <a:prstDash val="solid"/>
            <a:round/>
            <a:headEnd len="sm" w="sm" type="none"/>
            <a:tailEnd len="med" w="med" type="stealth"/>
          </a:ln>
        </p:spPr>
      </p:cxnSp>
      <p:cxnSp>
        <p:nvCxnSpPr>
          <p:cNvPr id="235" name="Google Shape;235;p8"/>
          <p:cNvCxnSpPr/>
          <p:nvPr/>
        </p:nvCxnSpPr>
        <p:spPr>
          <a:xfrm flipH="1">
            <a:off x="7010400" y="2190750"/>
            <a:ext cx="228600" cy="1588"/>
          </a:xfrm>
          <a:prstGeom prst="straightConnector1">
            <a:avLst/>
          </a:prstGeom>
          <a:noFill/>
          <a:ln cap="flat" cmpd="sng" w="9525">
            <a:solidFill>
              <a:schemeClr val="accent1"/>
            </a:solidFill>
            <a:prstDash val="solid"/>
            <a:round/>
            <a:headEnd len="sm" w="sm" type="none"/>
            <a:tailEnd len="med" w="med" type="stealth"/>
          </a:ln>
        </p:spPr>
      </p:cxnSp>
      <p:cxnSp>
        <p:nvCxnSpPr>
          <p:cNvPr id="236" name="Google Shape;236;p8"/>
          <p:cNvCxnSpPr/>
          <p:nvPr/>
        </p:nvCxnSpPr>
        <p:spPr>
          <a:xfrm flipH="1">
            <a:off x="7010400" y="2571750"/>
            <a:ext cx="228600" cy="1588"/>
          </a:xfrm>
          <a:prstGeom prst="straightConnector1">
            <a:avLst/>
          </a:prstGeom>
          <a:noFill/>
          <a:ln cap="flat" cmpd="sng" w="9525">
            <a:solidFill>
              <a:schemeClr val="accent1"/>
            </a:solidFill>
            <a:prstDash val="solid"/>
            <a:round/>
            <a:headEnd len="sm" w="sm" type="none"/>
            <a:tailEnd len="med" w="med" type="stealth"/>
          </a:ln>
        </p:spPr>
      </p:cxnSp>
      <p:pic>
        <p:nvPicPr>
          <p:cNvPr descr="drug.png" id="237" name="Google Shape;237;p8"/>
          <p:cNvPicPr preferRelativeResize="0"/>
          <p:nvPr/>
        </p:nvPicPr>
        <p:blipFill rotWithShape="1">
          <a:blip r:embed="rId4">
            <a:alphaModFix/>
          </a:blip>
          <a:srcRect b="0" l="0" r="0" t="0"/>
          <a:stretch/>
        </p:blipFill>
        <p:spPr>
          <a:xfrm>
            <a:off x="4495800" y="1885950"/>
            <a:ext cx="316424" cy="381000"/>
          </a:xfrm>
          <a:prstGeom prst="rect">
            <a:avLst/>
          </a:prstGeom>
          <a:noFill/>
          <a:ln>
            <a:noFill/>
          </a:ln>
          <a:effectLst>
            <a:outerShdw blurRad="190500" rotWithShape="0" algn="tl">
              <a:srgbClr val="000000">
                <a:alpha val="69803"/>
              </a:srgbClr>
            </a:outerShdw>
          </a:effectLst>
        </p:spPr>
      </p:pic>
      <p:sp>
        <p:nvSpPr>
          <p:cNvPr id="238" name="Google Shape;238;p8"/>
          <p:cNvSpPr/>
          <p:nvPr/>
        </p:nvSpPr>
        <p:spPr>
          <a:xfrm>
            <a:off x="4038600" y="1276350"/>
            <a:ext cx="1143000" cy="2590800"/>
          </a:xfrm>
          <a:prstGeom prst="downArrow">
            <a:avLst>
              <a:gd fmla="val 50000" name="adj1"/>
              <a:gd fmla="val 30682" name="adj2"/>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p:txBody>
      </p:sp>
      <p:pic>
        <p:nvPicPr>
          <p:cNvPr descr="drug.png" id="239" name="Google Shape;239;p8"/>
          <p:cNvPicPr preferRelativeResize="0"/>
          <p:nvPr/>
        </p:nvPicPr>
        <p:blipFill rotWithShape="1">
          <a:blip r:embed="rId4">
            <a:alphaModFix/>
          </a:blip>
          <a:srcRect b="0" l="0" r="0" t="0"/>
          <a:stretch/>
        </p:blipFill>
        <p:spPr>
          <a:xfrm>
            <a:off x="4495800" y="2800350"/>
            <a:ext cx="317500" cy="381000"/>
          </a:xfrm>
          <a:prstGeom prst="rect">
            <a:avLst/>
          </a:prstGeom>
          <a:noFill/>
          <a:ln>
            <a:noFill/>
          </a:ln>
          <a:effectLst>
            <a:outerShdw blurRad="190500" rotWithShape="0" algn="tl">
              <a:srgbClr val="000000">
                <a:alpha val="69803"/>
              </a:srgbClr>
            </a:outerShdw>
          </a:effectLst>
        </p:spPr>
      </p:pic>
      <p:pic>
        <p:nvPicPr>
          <p:cNvPr descr="protein.png" id="240" name="Google Shape;240;p8"/>
          <p:cNvPicPr preferRelativeResize="0"/>
          <p:nvPr/>
        </p:nvPicPr>
        <p:blipFill rotWithShape="1">
          <a:blip r:embed="rId5">
            <a:alphaModFix/>
          </a:blip>
          <a:srcRect b="0" l="0" r="0" t="0"/>
          <a:stretch/>
        </p:blipFill>
        <p:spPr>
          <a:xfrm>
            <a:off x="4419600" y="1733550"/>
            <a:ext cx="381000" cy="421652"/>
          </a:xfrm>
          <a:prstGeom prst="rect">
            <a:avLst/>
          </a:prstGeom>
          <a:noFill/>
          <a:ln>
            <a:noFill/>
          </a:ln>
          <a:effectLst>
            <a:outerShdw blurRad="292100" rotWithShape="0" algn="tl" dir="2700000" dist="139700">
              <a:srgbClr val="333333">
                <a:alpha val="64705"/>
              </a:srgbClr>
            </a:outerShdw>
          </a:effectLst>
        </p:spPr>
      </p:pic>
      <p:pic>
        <p:nvPicPr>
          <p:cNvPr descr="PinClipart.com_test-tube-clipart_5210240.png" id="241" name="Google Shape;241;p8"/>
          <p:cNvPicPr preferRelativeResize="0"/>
          <p:nvPr/>
        </p:nvPicPr>
        <p:blipFill rotWithShape="1">
          <a:blip r:embed="rId6">
            <a:alphaModFix/>
          </a:blip>
          <a:srcRect b="0" l="0" r="0" t="0"/>
          <a:stretch/>
        </p:blipFill>
        <p:spPr>
          <a:xfrm>
            <a:off x="4267200" y="3943350"/>
            <a:ext cx="731455" cy="609600"/>
          </a:xfrm>
          <a:prstGeom prst="rect">
            <a:avLst/>
          </a:prstGeom>
          <a:noFill/>
          <a:ln>
            <a:noFill/>
          </a:ln>
        </p:spPr>
      </p:pic>
      <p:pic>
        <p:nvPicPr>
          <p:cNvPr descr="C:\Users\VIJAY\OneDrive\Desktop\chem.png" id="242" name="Google Shape;242;p8"/>
          <p:cNvPicPr preferRelativeResize="0"/>
          <p:nvPr/>
        </p:nvPicPr>
        <p:blipFill rotWithShape="1">
          <a:blip r:embed="rId7">
            <a:alphaModFix/>
          </a:blip>
          <a:srcRect b="0" l="0" r="0" t="0"/>
          <a:stretch/>
        </p:blipFill>
        <p:spPr>
          <a:xfrm>
            <a:off x="762000" y="1200150"/>
            <a:ext cx="990599" cy="3094853"/>
          </a:xfrm>
          <a:prstGeom prst="rect">
            <a:avLst/>
          </a:prstGeom>
          <a:noFill/>
          <a:ln>
            <a:noFill/>
          </a:ln>
        </p:spPr>
      </p:pic>
      <p:cxnSp>
        <p:nvCxnSpPr>
          <p:cNvPr id="243" name="Google Shape;243;p8"/>
          <p:cNvCxnSpPr/>
          <p:nvPr/>
        </p:nvCxnSpPr>
        <p:spPr>
          <a:xfrm rot="5400000">
            <a:off x="3010297" y="3219053"/>
            <a:ext cx="228600" cy="794"/>
          </a:xfrm>
          <a:prstGeom prst="straightConnector1">
            <a:avLst/>
          </a:prstGeom>
          <a:noFill/>
          <a:ln cap="flat" cmpd="sng" w="9525">
            <a:solidFill>
              <a:schemeClr val="accent1"/>
            </a:solidFill>
            <a:prstDash val="solid"/>
            <a:round/>
            <a:headEnd len="sm" w="sm" type="none"/>
            <a:tailEnd len="med" w="med" type="stealth"/>
          </a:ln>
        </p:spPr>
      </p:cxnSp>
      <p:cxnSp>
        <p:nvCxnSpPr>
          <p:cNvPr id="244" name="Google Shape;244;p8"/>
          <p:cNvCxnSpPr/>
          <p:nvPr/>
        </p:nvCxnSpPr>
        <p:spPr>
          <a:xfrm rot="5400000">
            <a:off x="5905897" y="2838053"/>
            <a:ext cx="228600" cy="794"/>
          </a:xfrm>
          <a:prstGeom prst="straightConnector1">
            <a:avLst/>
          </a:prstGeom>
          <a:noFill/>
          <a:ln cap="flat" cmpd="sng" w="9525">
            <a:solidFill>
              <a:schemeClr val="accent1"/>
            </a:solidFill>
            <a:prstDash val="solid"/>
            <a:round/>
            <a:headEnd len="sm" w="sm" type="none"/>
            <a:tailEnd len="med" w="med" type="stealth"/>
          </a:ln>
        </p:spPr>
      </p:cxnSp>
      <p:pic>
        <p:nvPicPr>
          <p:cNvPr descr="C:\Users\VIJAY\OneDrive\Desktop\amino.png" id="245" name="Google Shape;245;p8"/>
          <p:cNvPicPr preferRelativeResize="0"/>
          <p:nvPr/>
        </p:nvPicPr>
        <p:blipFill rotWithShape="1">
          <a:blip r:embed="rId8">
            <a:alphaModFix/>
          </a:blip>
          <a:srcRect b="0" l="0" r="0" t="0"/>
          <a:stretch/>
        </p:blipFill>
        <p:spPr>
          <a:xfrm>
            <a:off x="7467600" y="1200150"/>
            <a:ext cx="896425" cy="2362200"/>
          </a:xfrm>
          <a:prstGeom prst="rect">
            <a:avLst/>
          </a:prstGeom>
          <a:noFill/>
          <a:ln>
            <a:noFill/>
          </a:ln>
        </p:spPr>
      </p:pic>
      <p:sp>
        <p:nvSpPr>
          <p:cNvPr id="246" name="Google Shape;246;p8"/>
          <p:cNvSpPr/>
          <p:nvPr/>
        </p:nvSpPr>
        <p:spPr>
          <a:xfrm>
            <a:off x="5334000" y="3867150"/>
            <a:ext cx="26670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2060"/>
                </a:solidFill>
                <a:latin typeface="Calibri"/>
                <a:ea typeface="Calibri"/>
                <a:cs typeface="Calibri"/>
                <a:sym typeface="Calibri"/>
              </a:rPr>
              <a:t>DRUG TARGET INTERACTION FOR DRUG REPURPOSING USING COMBINED DEEP NETWORK</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1905000" y="4019550"/>
            <a:ext cx="2667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Repurposing using Customized training data</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
          <p:cNvSpPr txBox="1"/>
          <p:nvPr>
            <p:ph type="title"/>
          </p:nvPr>
        </p:nvSpPr>
        <p:spPr>
          <a:xfrm>
            <a:off x="1535850" y="634608"/>
            <a:ext cx="5523600" cy="47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2060"/>
              </a:buClr>
              <a:buSzPts val="1600"/>
              <a:buFont typeface="Merriweather"/>
              <a:buNone/>
            </a:pPr>
            <a:r>
              <a:rPr b="1" lang="en-US" sz="2000">
                <a:solidFill>
                  <a:srgbClr val="002060"/>
                </a:solidFill>
                <a:latin typeface="Merriweather"/>
                <a:ea typeface="Merriweather"/>
                <a:cs typeface="Merriweather"/>
                <a:sym typeface="Merriweather"/>
              </a:rPr>
              <a:t>CNN</a:t>
            </a:r>
            <a:endParaRPr b="1" sz="2000">
              <a:solidFill>
                <a:srgbClr val="002060"/>
              </a:solidFill>
              <a:latin typeface="Merriweather"/>
              <a:ea typeface="Merriweather"/>
              <a:cs typeface="Merriweather"/>
              <a:sym typeface="Merriweather"/>
            </a:endParaRPr>
          </a:p>
        </p:txBody>
      </p:sp>
      <p:sp>
        <p:nvSpPr>
          <p:cNvPr id="253" name="Google Shape;253;p9"/>
          <p:cNvSpPr txBox="1"/>
          <p:nvPr>
            <p:ph idx="1" type="body"/>
          </p:nvPr>
        </p:nvSpPr>
        <p:spPr>
          <a:xfrm>
            <a:off x="914400" y="1148278"/>
            <a:ext cx="7391400" cy="3420956"/>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600"/>
              </a:spcBef>
              <a:spcAft>
                <a:spcPts val="0"/>
              </a:spcAft>
              <a:buSzPts val="1800"/>
              <a:buChar char="◉"/>
            </a:pPr>
            <a:r>
              <a:rPr lang="en-US" sz="1600">
                <a:solidFill>
                  <a:schemeClr val="dk1"/>
                </a:solidFill>
                <a:latin typeface="Calibri"/>
                <a:ea typeface="Calibri"/>
                <a:cs typeface="Calibri"/>
                <a:sym typeface="Calibri"/>
              </a:rPr>
              <a:t>CNN(Convolutional Neural Network) can be used to encode both drug and protein on SMILES. The larger K</a:t>
            </a:r>
            <a:r>
              <a:rPr baseline="-25000" lang="en-US" sz="1600">
                <a:solidFill>
                  <a:schemeClr val="dk1"/>
                </a:solidFill>
                <a:latin typeface="Calibri"/>
                <a:ea typeface="Calibri"/>
                <a:cs typeface="Calibri"/>
                <a:sym typeface="Calibri"/>
              </a:rPr>
              <a:t>D</a:t>
            </a:r>
            <a:r>
              <a:rPr lang="en-US" sz="1600">
                <a:solidFill>
                  <a:schemeClr val="dk1"/>
                </a:solidFill>
                <a:latin typeface="Calibri"/>
                <a:ea typeface="Calibri"/>
                <a:cs typeface="Calibri"/>
                <a:sym typeface="Calibri"/>
              </a:rPr>
              <a:t> value, the more weakly target molecule and ligand are attracted to bind  to one another.</a:t>
            </a:r>
            <a:endParaRPr/>
          </a:p>
          <a:p>
            <a:pPr indent="-342900" lvl="0" marL="457200" rtl="0" algn="just">
              <a:lnSpc>
                <a:spcPct val="150000"/>
              </a:lnSpc>
              <a:spcBef>
                <a:spcPts val="600"/>
              </a:spcBef>
              <a:spcAft>
                <a:spcPts val="0"/>
              </a:spcAft>
              <a:buSzPts val="1800"/>
              <a:buChar char="◉"/>
            </a:pPr>
            <a:r>
              <a:rPr lang="en-US" sz="1600">
                <a:solidFill>
                  <a:schemeClr val="dk1"/>
                </a:solidFill>
                <a:latin typeface="Calibri"/>
                <a:ea typeface="Calibri"/>
                <a:cs typeface="Calibri"/>
                <a:sym typeface="Calibri"/>
              </a:rPr>
              <a:t>class DeepPurpose.models.CNN(nn.Sequential)</a:t>
            </a:r>
            <a:endParaRPr/>
          </a:p>
          <a:p>
            <a:pPr indent="-342900" lvl="0" marL="457200" rtl="0" algn="just">
              <a:spcBef>
                <a:spcPts val="600"/>
              </a:spcBef>
              <a:spcAft>
                <a:spcPts val="0"/>
              </a:spcAft>
              <a:buSzPts val="1800"/>
              <a:buChar char="◉"/>
            </a:pPr>
            <a:r>
              <a:rPr lang="en-US" sz="1600">
                <a:solidFill>
                  <a:schemeClr val="dk1"/>
                </a:solidFill>
                <a:latin typeface="Calibri"/>
                <a:ea typeface="Calibri"/>
                <a:cs typeface="Calibri"/>
                <a:sym typeface="Calibri"/>
              </a:rPr>
              <a:t>Init (self, encoding, **config) : encoding (string, “drug” or “protein”) - specify input type of model, “drug” or “protein”.config (kwargs, keyword arguments) - specify the parameter of CNN. </a:t>
            </a:r>
            <a:endParaRPr/>
          </a:p>
          <a:p>
            <a:pPr indent="-342900" lvl="0" marL="457200" rtl="0" algn="just">
              <a:spcBef>
                <a:spcPts val="600"/>
              </a:spcBef>
              <a:spcAft>
                <a:spcPts val="0"/>
              </a:spcAft>
              <a:buSzPts val="1800"/>
              <a:buChar char="◉"/>
            </a:pPr>
            <a:r>
              <a:rPr lang="en-US" sz="1600">
                <a:solidFill>
                  <a:schemeClr val="dk1"/>
                </a:solidFill>
                <a:latin typeface="Calibri"/>
                <a:ea typeface="Calibri"/>
                <a:cs typeface="Calibri"/>
                <a:sym typeface="Calibri"/>
              </a:rPr>
              <a:t>forward(self, v) : v (torch.Tensor) - input feature of CNN.</a:t>
            </a:r>
            <a:endParaRPr/>
          </a:p>
          <a:p>
            <a:pPr indent="-228600" lvl="0" marL="457200" rtl="0" algn="just">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3429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lnSpc>
                <a:spcPct val="150000"/>
              </a:lnSpc>
              <a:spcBef>
                <a:spcPts val="600"/>
              </a:spcBef>
              <a:spcAft>
                <a:spcPts val="0"/>
              </a:spcAft>
              <a:buSzPts val="1800"/>
              <a:buNone/>
            </a:pPr>
            <a:r>
              <a:t/>
            </a:r>
            <a:endParaRPr sz="1600">
              <a:latin typeface="Calibri"/>
              <a:ea typeface="Calibri"/>
              <a:cs typeface="Calibri"/>
              <a:sym typeface="Calibri"/>
            </a:endParaRPr>
          </a:p>
          <a:p>
            <a:pPr indent="-228600" lvl="0" marL="457200" rtl="0" algn="l">
              <a:spcBef>
                <a:spcPts val="600"/>
              </a:spcBef>
              <a:spcAft>
                <a:spcPts val="0"/>
              </a:spcAft>
              <a:buSzPts val="1800"/>
              <a:buNone/>
            </a:pPr>
            <a:r>
              <a:t/>
            </a:r>
            <a:endParaRPr sz="1600">
              <a:latin typeface="Calibri"/>
              <a:ea typeface="Calibri"/>
              <a:cs typeface="Calibri"/>
              <a:sym typeface="Calibri"/>
            </a:endParaRPr>
          </a:p>
          <a:p>
            <a:pPr indent="0" lvl="0" marL="0" rtl="0" algn="l">
              <a:spcBef>
                <a:spcPts val="600"/>
              </a:spcBef>
              <a:spcAft>
                <a:spcPts val="0"/>
              </a:spcAft>
              <a:buSzPts val="1800"/>
              <a:buNone/>
            </a:pPr>
            <a:r>
              <a:t/>
            </a:r>
            <a:endParaRPr sz="1600">
              <a:latin typeface="Calibri"/>
              <a:ea typeface="Calibri"/>
              <a:cs typeface="Calibri"/>
              <a:sym typeface="Calibri"/>
            </a:endParaRPr>
          </a:p>
        </p:txBody>
      </p:sp>
      <p:sp>
        <p:nvSpPr>
          <p:cNvPr id="254" name="Google Shape;254;p9"/>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7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