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9" r:id="rId4"/>
    <p:sldId id="265" r:id="rId5"/>
    <p:sldId id="270" r:id="rId6"/>
    <p:sldId id="278" r:id="rId7"/>
    <p:sldId id="266" r:id="rId8"/>
    <p:sldId id="271" r:id="rId9"/>
    <p:sldId id="267" r:id="rId10"/>
    <p:sldId id="268" r:id="rId11"/>
    <p:sldId id="263" r:id="rId12"/>
    <p:sldId id="272" r:id="rId13"/>
    <p:sldId id="262" r:id="rId14"/>
    <p:sldId id="273" r:id="rId15"/>
    <p:sldId id="274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97" autoAdjust="0"/>
  </p:normalViewPr>
  <p:slideViewPr>
    <p:cSldViewPr>
      <p:cViewPr varScale="1">
        <p:scale>
          <a:sx n="67" d="100"/>
          <a:sy n="67" d="100"/>
        </p:scale>
        <p:origin x="-6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82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7EE89-C765-41DE-AC39-2AA5BEDBAA09}" type="datetimeFigureOut">
              <a:rPr lang="zh-CN" altLang="en-US" smtClean="0"/>
              <a:t>2015/8/31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4CED2-D831-4E5F-B2BF-4F74F3DC6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745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Mmap</a:t>
            </a:r>
            <a:r>
              <a:rPr lang="zh-CN" altLang="en-US" dirty="0" smtClean="0"/>
              <a:t>映射，虚拟内存中存储的数据是什么？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4CED2-D831-4E5F-B2BF-4F74F3DC6BC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426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3C5497CF-0F60-BE41-BB25-4CCD5FBF3630}" type="slidenum">
              <a:rPr lang="en-US" sz="1200">
                <a:latin typeface="Calibri" charset="0"/>
              </a:rPr>
              <a:pPr eaLnBrk="1" hangingPunct="1"/>
              <a:t>17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脑裂 </a:t>
            </a:r>
            <a:r>
              <a:rPr lang="en-US" altLang="zh-CN" dirty="0" smtClean="0"/>
              <a:t>brain</a:t>
            </a:r>
            <a:r>
              <a:rPr lang="en-US" altLang="zh-CN" baseline="0" dirty="0" smtClean="0"/>
              <a:t> split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4CED2-D831-4E5F-B2BF-4F74F3DC6BC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337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的每一个元素的长度存在元素的头部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来说，数据存储是无类型的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,BSON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4CED2-D831-4E5F-B2BF-4F74F3DC6B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54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在查询时候，直接命中虚拟内存相比缺页中断大概是</a:t>
            </a:r>
            <a:r>
              <a:rPr lang="en-US" altLang="zh-CN" dirty="0" smtClean="0"/>
              <a:t>200</a:t>
            </a:r>
            <a:r>
              <a:rPr lang="zh-CN" altLang="en-US" dirty="0" smtClean="0"/>
              <a:t>倍的时间差。</a:t>
            </a:r>
            <a:endParaRPr lang="en-US" altLang="zh-CN" dirty="0" smtClean="0"/>
          </a:p>
          <a:p>
            <a:r>
              <a:rPr lang="zh-CN" altLang="en-US" dirty="0" smtClean="0"/>
              <a:t>优化策略：增大内存。 内存</a:t>
            </a:r>
            <a:r>
              <a:rPr lang="en-US" altLang="zh-CN" dirty="0" smtClean="0"/>
              <a:t>&gt;</a:t>
            </a:r>
            <a:r>
              <a:rPr lang="zh-CN" altLang="en-US" smtClean="0"/>
              <a:t>工作集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4CED2-D831-4E5F-B2BF-4F74F3DC6B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614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5171E4E4-1A06-1D4E-A35C-A910026614D4}" type="slidenum">
              <a:rPr lang="en-US" sz="1200">
                <a:latin typeface="Calibri" charset="0"/>
                <a:ea typeface="ＭＳ Ｐゴシック" charset="0"/>
                <a:cs typeface="ＭＳ Ｐゴシック" charset="0"/>
              </a:rPr>
              <a:pPr eaLnBrk="1" hangingPunct="1"/>
              <a:t>11</a:t>
            </a:fld>
            <a:endParaRPr lang="en-US" sz="12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GEO index</a:t>
            </a:r>
          </a:p>
          <a:p>
            <a:r>
              <a:rPr lang="en-US" altLang="zh-CN" dirty="0" smtClean="0"/>
              <a:t>{‘</a:t>
            </a:r>
            <a:r>
              <a:rPr lang="en-US" altLang="zh-CN" dirty="0" err="1" smtClean="0"/>
              <a:t>loc</a:t>
            </a:r>
            <a:r>
              <a:rPr lang="en-US" altLang="zh-CN" dirty="0" smtClean="0"/>
              <a:t>’:[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]}</a:t>
            </a:r>
          </a:p>
          <a:p>
            <a:r>
              <a:rPr lang="en-US" altLang="zh-CN" dirty="0" err="1" smtClean="0"/>
              <a:t>Db.map.ensureIndex</a:t>
            </a:r>
            <a:r>
              <a:rPr lang="en-US" altLang="zh-CN" dirty="0" smtClean="0"/>
              <a:t>({‘loc’:’2d’})</a:t>
            </a:r>
          </a:p>
          <a:p>
            <a:r>
              <a:rPr lang="en-US" altLang="zh-CN" dirty="0" smtClean="0"/>
              <a:t>{$near:[123,10</a:t>
            </a:r>
            <a:r>
              <a:rPr lang="en-US" altLang="zh-CN" dirty="0" smtClean="0"/>
              <a:t>]}.limit(10)</a:t>
            </a:r>
            <a:endParaRPr lang="en-US" altLang="zh-CN" dirty="0" smtClean="0"/>
          </a:p>
          <a:p>
            <a:r>
              <a:rPr lang="en-US" altLang="zh-CN" dirty="0" smtClean="0"/>
              <a:t>{$within:{$box:[[],[]]}} {$center:[[],radius</a:t>
            </a:r>
            <a:r>
              <a:rPr lang="en-US" altLang="zh-CN" dirty="0" smtClean="0"/>
              <a:t>]}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地理位置索引能不能用作其他？？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多种数据源的聚合</a:t>
            </a:r>
            <a:r>
              <a:rPr lang="en-US" altLang="zh-CN" dirty="0" smtClean="0"/>
              <a:t>(excel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mysql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mongodbs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) </a:t>
            </a:r>
            <a:r>
              <a:rPr lang="zh-CN" altLang="en-US" smtClean="0"/>
              <a:t>聚合为一张表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4CED2-D831-4E5F-B2BF-4F74F3DC6BC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118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3C5497CF-0F60-BE41-BB25-4CCD5FBF3630}" type="slidenum">
              <a:rPr lang="en-US" sz="1200">
                <a:latin typeface="Calibri" charset="0"/>
              </a:rPr>
              <a:pPr eaLnBrk="1" hangingPunct="1"/>
              <a:t>13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dbpath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logpath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logappend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–master –port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dbpath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logpath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logappend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–slave –port  --source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loalhost:master_port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dbpath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logpath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logappend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–slave –port --source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loalhost:master_port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3C5497CF-0F60-BE41-BB25-4CCD5FBF3630}" type="slidenum">
              <a:rPr lang="en-US" sz="1200">
                <a:latin typeface="Calibri" charset="0"/>
              </a:rPr>
              <a:pPr eaLnBrk="1" hangingPunct="1"/>
              <a:t>14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logpath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/null --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dbpath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/0 --port 27017 --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replSet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myset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logpath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/null --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dbpath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/1 --port 27018 --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replSet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myset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logpath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/null --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dbpath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/2 --port 27019 --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replSet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myset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endParaRPr lang="en-US" dirty="0" smtClean="0">
              <a:latin typeface="Calibri" charset="0"/>
              <a:ea typeface="MS PGothic" charset="0"/>
            </a:endParaRPr>
          </a:p>
          <a:p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cfg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{ _id: 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myset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members: [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_id:0, host:"localhost:27017" },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_id:1, host:"localhost:27018" },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_id:2, host:"localhost:27019" }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]}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rs.initiate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cfg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zh-C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db.isMaster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rs.stats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db.printReplicationInfo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3C5497CF-0F60-BE41-BB25-4CCD5FBF3630}" type="slidenum">
              <a:rPr lang="en-US" sz="1200">
                <a:latin typeface="Calibri" charset="0"/>
              </a:rPr>
              <a:pPr eaLnBrk="1" hangingPunct="1"/>
              <a:t>15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3C5497CF-0F60-BE41-BB25-4CCD5FBF3630}" type="slidenum">
              <a:rPr lang="en-US" sz="1200">
                <a:latin typeface="Calibri" charset="0"/>
              </a:rPr>
              <a:pPr eaLnBrk="1" hangingPunct="1"/>
              <a:t>16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45022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jpe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59873" y="838200"/>
            <a:ext cx="6523355" cy="48874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63928" y="5373817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By </a:t>
            </a:r>
            <a:r>
              <a:rPr lang="en-US" altLang="zh-CN" b="1" dirty="0" err="1" smtClean="0"/>
              <a:t>volshell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3795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0" y="1483976"/>
            <a:ext cx="2667000" cy="51454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83976"/>
            <a:ext cx="2667000" cy="5145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378037" y="5029200"/>
            <a:ext cx="3581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B050"/>
                </a:solidFill>
              </a:rPr>
              <a:t>自动复制，容灾性强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57255" y="3048000"/>
            <a:ext cx="3581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B050"/>
                </a:solidFill>
              </a:rPr>
              <a:t>较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多驱动支持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268069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MongoDB</a:t>
            </a:r>
            <a:r>
              <a:rPr lang="zh-CN" altLang="en-US" sz="3600" b="1" dirty="0" smtClean="0"/>
              <a:t>高可用性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5334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687474703a2f2f662e636c2e6c792f6974656d732f30563253316e304b3169337931633132326730342f53637265656e25323053686f74253230323031322d30342d31312532306174253230392e35392e3432253230414d2e706e67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0805" y="5985660"/>
            <a:ext cx="1623737" cy="492359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466607" y="4404540"/>
            <a:ext cx="8229600" cy="0"/>
          </a:xfrm>
          <a:prstGeom prst="line">
            <a:avLst/>
          </a:prstGeom>
          <a:ln w="19050" cmpd="sng"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791" y="5171321"/>
            <a:ext cx="1521637" cy="8905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8888" y="4673073"/>
            <a:ext cx="2009775" cy="557836"/>
          </a:xfrm>
          <a:prstGeom prst="rect">
            <a:avLst/>
          </a:prstGeom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7163004" y="5420188"/>
            <a:ext cx="1501774" cy="49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342900" indent="-342900" algn="l" defTabSz="457200" rtl="0" eaLnBrk="0" fontAlgn="base" hangingPunct="0">
              <a:spcBef>
                <a:spcPts val="1275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lnSpc>
                <a:spcPts val="2775"/>
              </a:lnSpc>
              <a:spcBef>
                <a:spcPts val="6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3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Bef>
                <a:spcPts val="72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400" dirty="0" err="1" smtClean="0">
                <a:solidFill>
                  <a:srgbClr val="4E4C4C"/>
                </a:solidFill>
                <a:ea typeface="+mn-ea"/>
                <a:cs typeface="+mn-cs"/>
              </a:rPr>
              <a:t>Morphia</a:t>
            </a:r>
            <a:endParaRPr lang="en-US" sz="2400" dirty="0">
              <a:solidFill>
                <a:srgbClr val="4E4C4C"/>
              </a:solidFill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2812" y="5388661"/>
            <a:ext cx="1756145" cy="452942"/>
          </a:xfrm>
          <a:prstGeom prst="rect">
            <a:avLst/>
          </a:prstGeom>
        </p:spPr>
      </p:pic>
      <p:sp>
        <p:nvSpPr>
          <p:cNvPr id="40" name="Content Placeholder 1"/>
          <p:cNvSpPr txBox="1">
            <a:spLocks/>
          </p:cNvSpPr>
          <p:nvPr/>
        </p:nvSpPr>
        <p:spPr bwMode="auto">
          <a:xfrm>
            <a:off x="2059614" y="4740696"/>
            <a:ext cx="2121813" cy="49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342900" indent="-342900" algn="l" defTabSz="457200" rtl="0" eaLnBrk="0" fontAlgn="base" hangingPunct="0">
              <a:spcBef>
                <a:spcPts val="1275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lnSpc>
                <a:spcPts val="2775"/>
              </a:lnSpc>
              <a:spcBef>
                <a:spcPts val="6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3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Bef>
                <a:spcPts val="72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400" dirty="0" smtClean="0">
                <a:solidFill>
                  <a:srgbClr val="4E4C4C"/>
                </a:solidFill>
                <a:ea typeface="+mn-ea"/>
                <a:cs typeface="+mn-cs"/>
              </a:rPr>
              <a:t>MEAN Stack</a:t>
            </a:r>
            <a:endParaRPr lang="en-US" sz="2400" dirty="0">
              <a:solidFill>
                <a:srgbClr val="4E4C4C"/>
              </a:solidFill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4581" y="2204828"/>
            <a:ext cx="8402089" cy="1931986"/>
            <a:chOff x="274581" y="2006064"/>
            <a:chExt cx="8402089" cy="1931986"/>
          </a:xfrm>
        </p:grpSpPr>
        <p:pic>
          <p:nvPicPr>
            <p:cNvPr id="35" name="Picture 33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9072" y="3330037"/>
              <a:ext cx="763587" cy="60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8" name="Group 1"/>
            <p:cNvGrpSpPr>
              <a:grpSpLocks/>
            </p:cNvGrpSpPr>
            <p:nvPr/>
          </p:nvGrpSpPr>
          <p:grpSpPr bwMode="auto">
            <a:xfrm>
              <a:off x="274581" y="2006064"/>
              <a:ext cx="1189038" cy="984250"/>
              <a:chOff x="4295775" y="1233488"/>
              <a:chExt cx="1189037" cy="984250"/>
            </a:xfrm>
          </p:grpSpPr>
          <p:pic>
            <p:nvPicPr>
              <p:cNvPr id="41" name="Picture 28"/>
              <p:cNvPicPr>
                <a:picLocks noChangeAspect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8500" y="1233488"/>
                <a:ext cx="755650" cy="755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" name="Content Placeholder 1"/>
              <p:cNvSpPr txBox="1">
                <a:spLocks/>
              </p:cNvSpPr>
              <p:nvPr/>
            </p:nvSpPr>
            <p:spPr bwMode="auto">
              <a:xfrm>
                <a:off x="4295775" y="2038350"/>
                <a:ext cx="1189037" cy="179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marL="342900" indent="-342900" algn="l" defTabSz="457200" rtl="0" eaLnBrk="0" fontAlgn="base" hangingPunct="0">
                  <a:spcBef>
                    <a:spcPts val="1275"/>
                  </a:spcBef>
                  <a:spcAft>
                    <a:spcPct val="0"/>
                  </a:spcAft>
                  <a:buFont typeface="Arial" charset="0"/>
                  <a:buChar char="•"/>
                  <a:defRPr sz="2800" kern="1200">
                    <a:solidFill>
                      <a:srgbClr val="595959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0" fontAlgn="base" hangingPunct="0">
                  <a:lnSpc>
                    <a:spcPts val="2775"/>
                  </a:lnSpc>
                  <a:spcBef>
                    <a:spcPts val="600"/>
                  </a:spcBef>
                  <a:spcAft>
                    <a:spcPct val="0"/>
                  </a:spcAft>
                  <a:buFont typeface="Arial" charset="0"/>
                  <a:buChar char="–"/>
                  <a:defRPr sz="2400" kern="1200">
                    <a:solidFill>
                      <a:srgbClr val="595959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rgbClr val="595959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3200" kern="1200">
                    <a:solidFill>
                      <a:srgbClr val="595959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3200" kern="1200">
                    <a:solidFill>
                      <a:srgbClr val="595959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eaLnBrk="1" fontAlgn="auto" hangingPunct="1">
                  <a:spcBef>
                    <a:spcPts val="72"/>
                  </a:spcBef>
                  <a:spcAft>
                    <a:spcPts val="0"/>
                  </a:spcAft>
                  <a:buFont typeface="Arial"/>
                  <a:buNone/>
                  <a:defRPr/>
                </a:pPr>
                <a:r>
                  <a:rPr lang="en-US" sz="1200" dirty="0" smtClean="0">
                    <a:solidFill>
                      <a:schemeClr val="accent6">
                        <a:lumMod val="75000"/>
                      </a:schemeClr>
                    </a:solidFill>
                    <a:ea typeface="+mn-ea"/>
                    <a:cs typeface="+mn-cs"/>
                  </a:rPr>
                  <a:t>Java</a:t>
                </a:r>
                <a:endParaRPr lang="en-US" sz="1200" dirty="0">
                  <a:solidFill>
                    <a:schemeClr val="accent6">
                      <a:lumMod val="75000"/>
                    </a:schemeClr>
                  </a:solidFill>
                  <a:ea typeface="+mn-ea"/>
                  <a:cs typeface="+mn-cs"/>
                </a:endParaRPr>
              </a:p>
            </p:txBody>
          </p:sp>
        </p:grpSp>
        <p:grpSp>
          <p:nvGrpSpPr>
            <p:cNvPr id="43" name="Group 5"/>
            <p:cNvGrpSpPr>
              <a:grpSpLocks/>
            </p:cNvGrpSpPr>
            <p:nvPr/>
          </p:nvGrpSpPr>
          <p:grpSpPr bwMode="auto">
            <a:xfrm>
              <a:off x="3360583" y="2083851"/>
              <a:ext cx="887412" cy="911225"/>
              <a:chOff x="6323012" y="3092450"/>
              <a:chExt cx="887413" cy="911225"/>
            </a:xfrm>
          </p:grpSpPr>
          <p:pic>
            <p:nvPicPr>
              <p:cNvPr id="44" name="Picture 29"/>
              <p:cNvPicPr>
                <a:picLocks noChangeAspect="1"/>
              </p:cNvPicPr>
              <p:nvPr/>
            </p:nvPicPr>
            <p:blipFill>
              <a:blip r:embed="rId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5250" y="3092450"/>
                <a:ext cx="644525" cy="8207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5" name="Content Placeholder 1"/>
              <p:cNvSpPr txBox="1">
                <a:spLocks/>
              </p:cNvSpPr>
              <p:nvPr/>
            </p:nvSpPr>
            <p:spPr bwMode="auto">
              <a:xfrm>
                <a:off x="6323012" y="3822700"/>
                <a:ext cx="887413" cy="180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marL="342900" indent="-342900" algn="l" defTabSz="457200" rtl="0" eaLnBrk="0" fontAlgn="base" hangingPunct="0">
                  <a:spcBef>
                    <a:spcPts val="1275"/>
                  </a:spcBef>
                  <a:spcAft>
                    <a:spcPct val="0"/>
                  </a:spcAft>
                  <a:buFont typeface="Arial" charset="0"/>
                  <a:buChar char="•"/>
                  <a:defRPr sz="2800" kern="1200">
                    <a:solidFill>
                      <a:srgbClr val="595959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0" fontAlgn="base" hangingPunct="0">
                  <a:lnSpc>
                    <a:spcPts val="2775"/>
                  </a:lnSpc>
                  <a:spcBef>
                    <a:spcPts val="600"/>
                  </a:spcBef>
                  <a:spcAft>
                    <a:spcPct val="0"/>
                  </a:spcAft>
                  <a:buFont typeface="Arial" charset="0"/>
                  <a:buChar char="–"/>
                  <a:defRPr sz="2400" kern="1200">
                    <a:solidFill>
                      <a:srgbClr val="595959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rgbClr val="595959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3200" kern="1200">
                    <a:solidFill>
                      <a:srgbClr val="595959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3200" kern="1200">
                    <a:solidFill>
                      <a:srgbClr val="595959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eaLnBrk="1" fontAlgn="auto" hangingPunct="1">
                  <a:spcBef>
                    <a:spcPts val="72"/>
                  </a:spcBef>
                  <a:spcAft>
                    <a:spcPts val="0"/>
                  </a:spcAft>
                  <a:buFont typeface="Arial"/>
                  <a:buNone/>
                  <a:defRPr/>
                </a:pPr>
                <a:r>
                  <a:rPr lang="en-US" sz="1200" dirty="0" smtClean="0">
                    <a:solidFill>
                      <a:schemeClr val="accent6">
                        <a:lumMod val="75000"/>
                      </a:schemeClr>
                    </a:solidFill>
                    <a:ea typeface="+mn-ea"/>
                    <a:cs typeface="+mn-cs"/>
                  </a:rPr>
                  <a:t>Python</a:t>
                </a:r>
                <a:endParaRPr lang="en-US" sz="1200" dirty="0">
                  <a:solidFill>
                    <a:schemeClr val="accent6">
                      <a:lumMod val="75000"/>
                    </a:schemeClr>
                  </a:solidFill>
                  <a:ea typeface="+mn-ea"/>
                  <a:cs typeface="+mn-cs"/>
                </a:endParaRPr>
              </a:p>
            </p:txBody>
          </p:sp>
        </p:grpSp>
        <p:pic>
          <p:nvPicPr>
            <p:cNvPr id="46" name="Picture 30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5898" y="3315224"/>
              <a:ext cx="825500" cy="538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36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9481" y="2070680"/>
              <a:ext cx="566737" cy="61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Content Placeholder 1"/>
            <p:cNvSpPr txBox="1">
              <a:spLocks/>
            </p:cNvSpPr>
            <p:nvPr/>
          </p:nvSpPr>
          <p:spPr bwMode="auto">
            <a:xfrm>
              <a:off x="4907567" y="2810926"/>
              <a:ext cx="887413" cy="1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 algn="l" defTabSz="457200" rtl="0" eaLnBrk="0" fontAlgn="base" hangingPunct="0">
                <a:spcBef>
                  <a:spcPts val="1275"/>
                </a:spcBef>
                <a:spcAft>
                  <a:spcPct val="0"/>
                </a:spcAft>
                <a:buFont typeface="Arial" charset="0"/>
                <a:buChar char="•"/>
                <a:defRPr sz="2800" kern="1200">
                  <a:solidFill>
                    <a:srgbClr val="595959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0" fontAlgn="base" hangingPunct="0">
                <a:lnSpc>
                  <a:spcPts val="2775"/>
                </a:lnSpc>
                <a:spcBef>
                  <a:spcPts val="600"/>
                </a:spcBef>
                <a:spcAft>
                  <a:spcPct val="0"/>
                </a:spcAft>
                <a:buFont typeface="Arial" charset="0"/>
                <a:buChar char="–"/>
                <a:defRPr sz="2400" kern="1200">
                  <a:solidFill>
                    <a:srgbClr val="595959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rgbClr val="595959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3200" kern="1200">
                  <a:solidFill>
                    <a:srgbClr val="595959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3200" kern="1200">
                  <a:solidFill>
                    <a:srgbClr val="595959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fontAlgn="auto" hangingPunct="1">
                <a:spcBef>
                  <a:spcPts val="72"/>
                </a:spcBef>
                <a:spcAft>
                  <a:spcPts val="0"/>
                </a:spcAft>
                <a:buFont typeface="Arial"/>
                <a:buNone/>
                <a:defRPr/>
              </a:pPr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  <a:ea typeface="+mn-ea"/>
                  <a:cs typeface="+mn-cs"/>
                </a:rPr>
                <a:t>Perl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  <a:ea typeface="+mn-ea"/>
                <a:cs typeface="+mn-cs"/>
              </a:endParaRPr>
            </a:p>
          </p:txBody>
        </p:sp>
        <p:pic>
          <p:nvPicPr>
            <p:cNvPr id="49" name="Picture 9" descr="Scala_logo.png"/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5032" y="3405444"/>
              <a:ext cx="903288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0" name="Group 4"/>
            <p:cNvGrpSpPr>
              <a:grpSpLocks/>
            </p:cNvGrpSpPr>
            <p:nvPr/>
          </p:nvGrpSpPr>
          <p:grpSpPr bwMode="auto">
            <a:xfrm>
              <a:off x="1814501" y="2083851"/>
              <a:ext cx="887412" cy="909638"/>
              <a:chOff x="7893050" y="1308100"/>
              <a:chExt cx="887413" cy="909638"/>
            </a:xfrm>
          </p:grpSpPr>
          <p:pic>
            <p:nvPicPr>
              <p:cNvPr id="51" name="Picture 27"/>
              <p:cNvPicPr>
                <a:picLocks noChangeAspect="1"/>
              </p:cNvPicPr>
              <p:nvPr/>
            </p:nvPicPr>
            <p:blipFill>
              <a:blip r:embed="rId1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35925" y="1308100"/>
                <a:ext cx="608013" cy="606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" name="Content Placeholder 1"/>
              <p:cNvSpPr txBox="1">
                <a:spLocks/>
              </p:cNvSpPr>
              <p:nvPr/>
            </p:nvSpPr>
            <p:spPr bwMode="auto">
              <a:xfrm>
                <a:off x="7893050" y="2038350"/>
                <a:ext cx="887413" cy="179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marL="342900" indent="-342900" algn="l" defTabSz="457200" rtl="0" eaLnBrk="0" fontAlgn="base" hangingPunct="0">
                  <a:spcBef>
                    <a:spcPts val="1275"/>
                  </a:spcBef>
                  <a:spcAft>
                    <a:spcPct val="0"/>
                  </a:spcAft>
                  <a:buFont typeface="Arial" charset="0"/>
                  <a:buChar char="•"/>
                  <a:defRPr sz="2800" kern="1200">
                    <a:solidFill>
                      <a:srgbClr val="595959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0" fontAlgn="base" hangingPunct="0">
                  <a:lnSpc>
                    <a:spcPts val="2775"/>
                  </a:lnSpc>
                  <a:spcBef>
                    <a:spcPts val="600"/>
                  </a:spcBef>
                  <a:spcAft>
                    <a:spcPct val="0"/>
                  </a:spcAft>
                  <a:buFont typeface="Arial" charset="0"/>
                  <a:buChar char="–"/>
                  <a:defRPr sz="2400" kern="1200">
                    <a:solidFill>
                      <a:srgbClr val="595959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rgbClr val="595959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3200" kern="1200">
                    <a:solidFill>
                      <a:srgbClr val="595959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3200" kern="1200">
                    <a:solidFill>
                      <a:srgbClr val="595959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eaLnBrk="1" fontAlgn="auto" hangingPunct="1">
                  <a:spcBef>
                    <a:spcPts val="72"/>
                  </a:spcBef>
                  <a:spcAft>
                    <a:spcPts val="0"/>
                  </a:spcAft>
                  <a:buFont typeface="Arial"/>
                  <a:buNone/>
                  <a:defRPr/>
                </a:pPr>
                <a:r>
                  <a:rPr lang="en-US" sz="1200" dirty="0" smtClean="0">
                    <a:solidFill>
                      <a:schemeClr val="accent6">
                        <a:lumMod val="75000"/>
                      </a:schemeClr>
                    </a:solidFill>
                    <a:ea typeface="+mn-ea"/>
                    <a:cs typeface="+mn-cs"/>
                  </a:rPr>
                  <a:t>Ruby</a:t>
                </a:r>
                <a:endParaRPr lang="en-US" sz="1200" dirty="0">
                  <a:solidFill>
                    <a:schemeClr val="accent6">
                      <a:lumMod val="75000"/>
                    </a:schemeClr>
                  </a:solidFill>
                  <a:ea typeface="+mn-ea"/>
                  <a:cs typeface="+mn-cs"/>
                </a:endParaRPr>
              </a:p>
            </p:txBody>
          </p:sp>
        </p:grpSp>
        <p:pic>
          <p:nvPicPr>
            <p:cNvPr id="53" name="Picture 32"/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3828" y="3270599"/>
              <a:ext cx="414337" cy="45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34"/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2158" y="2355196"/>
              <a:ext cx="1228725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Picture 14" descr="nodejs-light.png"/>
            <p:cNvPicPr>
              <a:picLocks noChangeAspect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4445" y="3142600"/>
              <a:ext cx="129222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Picture 7" descr="django-logo.png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3549" y="6004474"/>
            <a:ext cx="1146438" cy="399342"/>
          </a:xfrm>
          <a:prstGeom prst="rect">
            <a:avLst/>
          </a:prstGeom>
        </p:spPr>
      </p:pic>
      <p:sp>
        <p:nvSpPr>
          <p:cNvPr id="32" name="Content Placeholder 1"/>
          <p:cNvSpPr>
            <a:spLocks noGrp="1"/>
          </p:cNvSpPr>
          <p:nvPr>
            <p:ph idx="1"/>
          </p:nvPr>
        </p:nvSpPr>
        <p:spPr>
          <a:xfrm>
            <a:off x="1428750" y="1295400"/>
            <a:ext cx="6286500" cy="491655"/>
          </a:xfrm>
        </p:spPr>
        <p:txBody>
          <a:bodyPr>
            <a:noAutofit/>
          </a:bodyPr>
          <a:lstStyle/>
          <a:p>
            <a:pPr marL="0" indent="0" algn="ctr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zh-CN" altLang="en-US" sz="1800" b="1" dirty="0" smtClean="0">
                <a:solidFill>
                  <a:srgbClr val="00B050"/>
                </a:solidFill>
                <a:effectLst>
                  <a:outerShdw blurRad="63500" dist="38100" dir="2700000" algn="tl" rotWithShape="0">
                    <a:srgbClr val="000000">
                      <a:alpha val="20000"/>
                    </a:srgbClr>
                  </a:outerShdw>
                </a:effectLst>
                <a:ea typeface="ＭＳ Ｐゴシック" charset="0"/>
              </a:rPr>
              <a:t>支持大多数的编程语言和生态框架</a:t>
            </a:r>
            <a:endParaRPr lang="en-US" sz="1800" b="1" dirty="0">
              <a:solidFill>
                <a:srgbClr val="00B050"/>
              </a:solidFill>
              <a:effectLst>
                <a:outerShdw blurRad="63500" dist="38100" dir="2700000" algn="tl" rotWithShape="0">
                  <a:srgbClr val="000000">
                    <a:alpha val="20000"/>
                  </a:srgbClr>
                </a:outerShdw>
              </a:effectLst>
              <a:ea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525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Drivers &amp; Ecosystem</a:t>
            </a:r>
            <a:endParaRPr lang="en-US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4871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68069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MongoDB </a:t>
            </a:r>
            <a:r>
              <a:rPr lang="zh-CN" altLang="en-US" sz="3600" b="1" dirty="0" smtClean="0"/>
              <a:t>操作</a:t>
            </a:r>
            <a:endParaRPr lang="zh-CN" alt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762000" y="1371600"/>
            <a:ext cx="762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B050"/>
                </a:solidFill>
              </a:rPr>
              <a:t>插入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8927" y="1828800"/>
            <a:ext cx="762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B050"/>
                </a:solidFill>
              </a:rPr>
              <a:t>删除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2362200"/>
            <a:ext cx="762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B050"/>
                </a:solidFill>
              </a:rPr>
              <a:t>更新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8927" y="2895600"/>
            <a:ext cx="762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B050"/>
                </a:solidFill>
              </a:rPr>
              <a:t>查找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14054" y="1491734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70C0"/>
                </a:solidFill>
              </a:rPr>
              <a:t>db.persons.insert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dirty="0">
                <a:solidFill>
                  <a:srgbClr val="0070C0"/>
                </a:solidFill>
              </a:rPr>
              <a:t>{name:’</a:t>
            </a:r>
            <a:r>
              <a:rPr lang="en-US" altLang="zh-CN" dirty="0" err="1">
                <a:solidFill>
                  <a:srgbClr val="0070C0"/>
                </a:solidFill>
              </a:rPr>
              <a:t>volshell</a:t>
            </a:r>
            <a:r>
              <a:rPr lang="en-US" altLang="zh-CN" dirty="0">
                <a:solidFill>
                  <a:srgbClr val="0070C0"/>
                </a:solidFill>
              </a:rPr>
              <a:t>’,</a:t>
            </a:r>
            <a:r>
              <a:rPr lang="en-US" altLang="zh-CN" dirty="0" err="1">
                <a:solidFill>
                  <a:srgbClr val="0070C0"/>
                </a:solidFill>
              </a:rPr>
              <a:t>sex:’male</a:t>
            </a:r>
            <a:r>
              <a:rPr lang="en-US" altLang="zh-CN" dirty="0" smtClean="0">
                <a:solidFill>
                  <a:srgbClr val="0070C0"/>
                </a:solidFill>
              </a:rPr>
              <a:t>’})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4054" y="1948934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70C0"/>
                </a:solidFill>
              </a:rPr>
              <a:t>db.persons.remove</a:t>
            </a:r>
            <a:r>
              <a:rPr lang="en-US" altLang="zh-CN" dirty="0" smtClean="0">
                <a:solidFill>
                  <a:srgbClr val="0070C0"/>
                </a:solidFill>
              </a:rPr>
              <a:t>({name:’</a:t>
            </a:r>
            <a:r>
              <a:rPr lang="en-US" altLang="zh-CN" dirty="0" err="1" smtClean="0">
                <a:solidFill>
                  <a:srgbClr val="0070C0"/>
                </a:solidFill>
              </a:rPr>
              <a:t>volshell</a:t>
            </a:r>
            <a:r>
              <a:rPr lang="en-US" altLang="zh-CN" dirty="0" smtClean="0">
                <a:solidFill>
                  <a:srgbClr val="0070C0"/>
                </a:solidFill>
              </a:rPr>
              <a:t>’})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34836" y="2482334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70C0"/>
                </a:solidFill>
              </a:rPr>
              <a:t>db.persons.update</a:t>
            </a:r>
            <a:r>
              <a:rPr lang="en-US" altLang="zh-CN" dirty="0" smtClean="0">
                <a:solidFill>
                  <a:srgbClr val="0070C0"/>
                </a:solidFill>
              </a:rPr>
              <a:t>(${set :{name:’</a:t>
            </a:r>
            <a:r>
              <a:rPr lang="en-US" altLang="zh-CN" dirty="0" err="1" smtClean="0">
                <a:solidFill>
                  <a:srgbClr val="0070C0"/>
                </a:solidFill>
              </a:rPr>
              <a:t>volshell</a:t>
            </a:r>
            <a:r>
              <a:rPr lang="en-US" altLang="zh-CN" dirty="0" smtClean="0">
                <a:solidFill>
                  <a:srgbClr val="0070C0"/>
                </a:solidFill>
              </a:rPr>
              <a:t>’}})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4054" y="3015734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70C0"/>
                </a:solidFill>
              </a:rPr>
              <a:t>db.persons.find</a:t>
            </a:r>
            <a:r>
              <a:rPr lang="en-US" altLang="zh-CN" dirty="0" smtClean="0">
                <a:solidFill>
                  <a:srgbClr val="0070C0"/>
                </a:solidFill>
              </a:rPr>
              <a:t>({name:’</a:t>
            </a:r>
            <a:r>
              <a:rPr lang="en-US" altLang="zh-CN" dirty="0" err="1" smtClean="0">
                <a:solidFill>
                  <a:srgbClr val="0070C0"/>
                </a:solidFill>
              </a:rPr>
              <a:t>volshell</a:t>
            </a:r>
            <a:r>
              <a:rPr lang="en-US" altLang="zh-CN" dirty="0" smtClean="0">
                <a:solidFill>
                  <a:srgbClr val="0070C0"/>
                </a:solidFill>
              </a:rPr>
              <a:t>’})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3400" y="914400"/>
            <a:ext cx="1080654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rgbClr val="0070C0"/>
                </a:solidFill>
              </a:rPr>
              <a:t>CRUD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4182" y="3505200"/>
            <a:ext cx="1080654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rgbClr val="0070C0"/>
                </a:solidFill>
              </a:rPr>
              <a:t>Index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53836" y="3886200"/>
            <a:ext cx="4308764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rgbClr val="0070C0"/>
                </a:solidFill>
              </a:rPr>
              <a:t>普通索引 </a:t>
            </a:r>
            <a:r>
              <a:rPr lang="en-US" altLang="zh-CN" sz="2000" dirty="0" smtClean="0">
                <a:solidFill>
                  <a:srgbClr val="0070C0"/>
                </a:solidFill>
              </a:rPr>
              <a:t>+ </a:t>
            </a:r>
            <a:r>
              <a:rPr lang="zh-CN" altLang="en-US" sz="2000" dirty="0" smtClean="0">
                <a:solidFill>
                  <a:srgbClr val="0070C0"/>
                </a:solidFill>
              </a:rPr>
              <a:t>全文索引 </a:t>
            </a:r>
            <a:r>
              <a:rPr lang="en-US" altLang="zh-CN" sz="2000" dirty="0" smtClean="0">
                <a:solidFill>
                  <a:srgbClr val="0070C0"/>
                </a:solidFill>
              </a:rPr>
              <a:t>+  GEO</a:t>
            </a:r>
            <a:r>
              <a:rPr lang="zh-CN" altLang="en-US" sz="2000" dirty="0" smtClean="0">
                <a:solidFill>
                  <a:srgbClr val="0070C0"/>
                </a:solidFill>
              </a:rPr>
              <a:t>索</a:t>
            </a:r>
            <a:r>
              <a:rPr lang="zh-CN" altLang="en-US" sz="2000" dirty="0">
                <a:solidFill>
                  <a:srgbClr val="0070C0"/>
                </a:solidFill>
              </a:rPr>
              <a:t>引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54182" y="4343400"/>
            <a:ext cx="1080654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000" b="1" dirty="0">
                <a:solidFill>
                  <a:srgbClr val="0070C0"/>
                </a:solidFill>
              </a:rPr>
              <a:t>Migrate</a:t>
            </a:r>
            <a:endParaRPr lang="zh-CN" altLang="zh-CN" sz="2000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53836" y="4724400"/>
            <a:ext cx="6670964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 smtClean="0">
                <a:solidFill>
                  <a:srgbClr val="0070C0"/>
                </a:solidFill>
              </a:rPr>
              <a:t>mongodump</a:t>
            </a:r>
            <a:r>
              <a:rPr lang="en-US" altLang="zh-CN" sz="2000" dirty="0" smtClean="0">
                <a:solidFill>
                  <a:srgbClr val="0070C0"/>
                </a:solidFill>
              </a:rPr>
              <a:t>/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mongorestore</a:t>
            </a:r>
            <a:r>
              <a:rPr lang="zh-CN" altLang="en-US" sz="2000" dirty="0" smtClean="0">
                <a:solidFill>
                  <a:srgbClr val="0070C0"/>
                </a:solidFill>
              </a:rPr>
              <a:t>、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mongoimport</a:t>
            </a:r>
            <a:r>
              <a:rPr lang="en-US" altLang="zh-CN" sz="2000" dirty="0" smtClean="0">
                <a:solidFill>
                  <a:srgbClr val="0070C0"/>
                </a:solidFill>
              </a:rPr>
              <a:t>/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mongoexport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4182" y="5334000"/>
            <a:ext cx="1080654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000" b="1" dirty="0" smtClean="0">
                <a:solidFill>
                  <a:srgbClr val="0070C0"/>
                </a:solidFill>
              </a:rPr>
              <a:t>Monitor</a:t>
            </a:r>
            <a:endParaRPr lang="zh-CN" altLang="zh-CN" sz="2000" b="1" dirty="0">
              <a:solidFill>
                <a:srgbClr val="0070C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53836" y="5791200"/>
            <a:ext cx="6670964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 smtClean="0">
                <a:solidFill>
                  <a:srgbClr val="0070C0"/>
                </a:solidFill>
              </a:rPr>
              <a:t>mongostat</a:t>
            </a:r>
            <a:r>
              <a:rPr lang="zh-CN" altLang="en-US" sz="2000" dirty="0" smtClean="0">
                <a:solidFill>
                  <a:srgbClr val="0070C0"/>
                </a:solidFill>
              </a:rPr>
              <a:t>、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mongotop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32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Picture 4" descr="Architecture v4.ai"/>
          <p:cNvSpPr>
            <a:spLocks noChangeAspect="1"/>
          </p:cNvSpPr>
          <p:nvPr/>
        </p:nvSpPr>
        <p:spPr bwMode="auto">
          <a:xfrm>
            <a:off x="0" y="1428750"/>
            <a:ext cx="914400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 descr="archite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06" y="1257549"/>
            <a:ext cx="7724588" cy="51497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268069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MongoDB  Architecture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5503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Picture 4" descr="Architecture v4.ai"/>
          <p:cNvSpPr>
            <a:spLocks noChangeAspect="1"/>
          </p:cNvSpPr>
          <p:nvPr/>
        </p:nvSpPr>
        <p:spPr bwMode="auto">
          <a:xfrm>
            <a:off x="0" y="1428750"/>
            <a:ext cx="914400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268069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MongoDB   Master/Slave</a:t>
            </a:r>
            <a:endParaRPr lang="zh-CN" altLang="en-US" b="1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395684" y="1676400"/>
            <a:ext cx="6352631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4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Picture 4" descr="Architecture v4.ai"/>
          <p:cNvSpPr>
            <a:spLocks noChangeAspect="1"/>
          </p:cNvSpPr>
          <p:nvPr/>
        </p:nvSpPr>
        <p:spPr bwMode="auto">
          <a:xfrm>
            <a:off x="0" y="1428750"/>
            <a:ext cx="914400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268069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MongoDB   Replica Set</a:t>
            </a:r>
            <a:endParaRPr lang="zh-CN" alt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48" y="990600"/>
            <a:ext cx="6580704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81648" y="5334000"/>
            <a:ext cx="6109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Standard  </a:t>
            </a:r>
            <a:r>
              <a:rPr lang="zh-CN" altLang="zh-CN" dirty="0" smtClean="0">
                <a:solidFill>
                  <a:srgbClr val="0070C0"/>
                </a:solidFill>
              </a:rPr>
              <a:t>普通节点可以成为</a:t>
            </a:r>
            <a:r>
              <a:rPr lang="en-US" altLang="zh-CN" dirty="0" smtClean="0">
                <a:solidFill>
                  <a:srgbClr val="0070C0"/>
                </a:solidFill>
              </a:rPr>
              <a:t>primary,</a:t>
            </a:r>
            <a:r>
              <a:rPr lang="zh-CN" altLang="zh-CN" dirty="0" smtClean="0">
                <a:solidFill>
                  <a:srgbClr val="0070C0"/>
                </a:solidFill>
              </a:rPr>
              <a:t>可以参与投票。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Passive  </a:t>
            </a:r>
            <a:r>
              <a:rPr lang="zh-CN" altLang="zh-CN" dirty="0" smtClean="0">
                <a:solidFill>
                  <a:srgbClr val="0070C0"/>
                </a:solidFill>
              </a:rPr>
              <a:t>存储完整数据，参与投票，不能成为</a:t>
            </a:r>
            <a:r>
              <a:rPr lang="en-US" altLang="zh-CN" dirty="0" smtClean="0">
                <a:solidFill>
                  <a:srgbClr val="0070C0"/>
                </a:solidFill>
              </a:rPr>
              <a:t>primary</a:t>
            </a:r>
            <a:endParaRPr lang="zh-CN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>
                <a:solidFill>
                  <a:srgbClr val="0070C0"/>
                </a:solidFill>
              </a:rPr>
              <a:t>Arbiter  </a:t>
            </a:r>
            <a:r>
              <a:rPr lang="zh-CN" altLang="zh-CN" dirty="0" smtClean="0">
                <a:solidFill>
                  <a:srgbClr val="0070C0"/>
                </a:solidFill>
              </a:rPr>
              <a:t>仅仅参与投票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072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68069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MongoDB   </a:t>
            </a:r>
            <a:r>
              <a:rPr lang="en-US" altLang="zh-CN" sz="3600" b="1" dirty="0" err="1" smtClean="0"/>
              <a:t>Sharding</a:t>
            </a:r>
            <a:r>
              <a:rPr lang="en-US" altLang="zh-CN" sz="3600" b="1" dirty="0" smtClean="0"/>
              <a:t> </a:t>
            </a:r>
            <a:endParaRPr lang="zh-CN" altLang="en-US" b="1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447800" y="914400"/>
            <a:ext cx="6270714" cy="45186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71600" y="5657671"/>
            <a:ext cx="701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0070C0"/>
                </a:solidFill>
              </a:rPr>
              <a:t>Sharding</a:t>
            </a:r>
            <a:r>
              <a:rPr lang="en-US" altLang="zh-CN" b="1" dirty="0" smtClean="0">
                <a:solidFill>
                  <a:srgbClr val="0070C0"/>
                </a:solidFill>
              </a:rPr>
              <a:t> server  </a:t>
            </a:r>
            <a:r>
              <a:rPr lang="en-US" altLang="zh-CN" b="1" dirty="0" err="1">
                <a:solidFill>
                  <a:srgbClr val="0070C0"/>
                </a:solidFill>
              </a:rPr>
              <a:t>mongod</a:t>
            </a:r>
            <a:r>
              <a:rPr lang="zh-CN" altLang="zh-CN" b="1" dirty="0">
                <a:solidFill>
                  <a:srgbClr val="0070C0"/>
                </a:solidFill>
              </a:rPr>
              <a:t>实例，存储实际数据。</a:t>
            </a:r>
          </a:p>
          <a:p>
            <a:r>
              <a:rPr lang="en-US" altLang="zh-CN" b="1" dirty="0" err="1" smtClean="0">
                <a:solidFill>
                  <a:srgbClr val="0070C0"/>
                </a:solidFill>
              </a:rPr>
              <a:t>Config</a:t>
            </a:r>
            <a:r>
              <a:rPr lang="en-US" altLang="zh-CN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server  </a:t>
            </a:r>
            <a:r>
              <a:rPr lang="en-US" altLang="zh-CN" b="1" dirty="0" smtClean="0">
                <a:solidFill>
                  <a:srgbClr val="0070C0"/>
                </a:solidFill>
              </a:rPr>
              <a:t>     </a:t>
            </a:r>
            <a:r>
              <a:rPr lang="en-US" altLang="zh-CN" b="1" dirty="0" err="1" smtClean="0">
                <a:solidFill>
                  <a:srgbClr val="0070C0"/>
                </a:solidFill>
              </a:rPr>
              <a:t>mongod</a:t>
            </a:r>
            <a:r>
              <a:rPr lang="en-US" altLang="zh-CN" b="1" dirty="0" smtClean="0">
                <a:solidFill>
                  <a:srgbClr val="0070C0"/>
                </a:solidFill>
              </a:rPr>
              <a:t> </a:t>
            </a:r>
            <a:r>
              <a:rPr lang="zh-CN" altLang="zh-CN" b="1" dirty="0">
                <a:solidFill>
                  <a:srgbClr val="0070C0"/>
                </a:solidFill>
              </a:rPr>
              <a:t>实例，存储整个</a:t>
            </a:r>
            <a:r>
              <a:rPr lang="en-US" altLang="zh-CN" b="1" dirty="0">
                <a:solidFill>
                  <a:srgbClr val="0070C0"/>
                </a:solidFill>
              </a:rPr>
              <a:t>cluster metadata(</a:t>
            </a:r>
            <a:r>
              <a:rPr lang="zh-CN" altLang="zh-CN" b="1" dirty="0">
                <a:solidFill>
                  <a:srgbClr val="0070C0"/>
                </a:solidFill>
              </a:rPr>
              <a:t>包括</a:t>
            </a:r>
            <a:r>
              <a:rPr lang="en-US" altLang="zh-CN" b="1" dirty="0">
                <a:solidFill>
                  <a:srgbClr val="0070C0"/>
                </a:solidFill>
              </a:rPr>
              <a:t>chunk)</a:t>
            </a:r>
            <a:endParaRPr lang="zh-CN" altLang="zh-CN" b="1" dirty="0">
              <a:solidFill>
                <a:srgbClr val="0070C0"/>
              </a:solidFill>
            </a:endParaRPr>
          </a:p>
          <a:p>
            <a:r>
              <a:rPr lang="en-US" altLang="zh-CN" b="1" dirty="0" smtClean="0">
                <a:solidFill>
                  <a:srgbClr val="0070C0"/>
                </a:solidFill>
              </a:rPr>
              <a:t>Route </a:t>
            </a:r>
            <a:r>
              <a:rPr lang="en-US" altLang="zh-CN" b="1" dirty="0">
                <a:solidFill>
                  <a:srgbClr val="0070C0"/>
                </a:solidFill>
              </a:rPr>
              <a:t>server  </a:t>
            </a:r>
            <a:r>
              <a:rPr lang="en-US" altLang="zh-CN" b="1" dirty="0" smtClean="0">
                <a:solidFill>
                  <a:srgbClr val="0070C0"/>
                </a:solidFill>
              </a:rPr>
              <a:t>      </a:t>
            </a:r>
            <a:r>
              <a:rPr lang="en-US" altLang="zh-CN" b="1" dirty="0">
                <a:solidFill>
                  <a:srgbClr val="0070C0"/>
                </a:solidFill>
              </a:rPr>
              <a:t>mongos </a:t>
            </a:r>
            <a:r>
              <a:rPr lang="zh-CN" altLang="zh-CN" b="1" dirty="0">
                <a:solidFill>
                  <a:srgbClr val="0070C0"/>
                </a:solidFill>
              </a:rPr>
              <a:t>实例，前端路由。不存储数据。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3598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68069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MongoDB   </a:t>
            </a:r>
            <a:r>
              <a:rPr lang="en-US" altLang="zh-CN" sz="3600" b="1" dirty="0" err="1" smtClean="0"/>
              <a:t>Sharding</a:t>
            </a:r>
            <a:r>
              <a:rPr lang="en-US" altLang="zh-CN" sz="3600" b="1" dirty="0" smtClean="0"/>
              <a:t> </a:t>
            </a:r>
            <a:endParaRPr lang="zh-CN" altLang="en-US" b="1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" y="814453"/>
            <a:ext cx="8001000" cy="589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3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68069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MongoDB   </a:t>
            </a:r>
            <a:r>
              <a:rPr lang="en-US" altLang="zh-CN" sz="3600" b="1" dirty="0" err="1" smtClean="0"/>
              <a:t>Sharding</a:t>
            </a:r>
            <a:r>
              <a:rPr lang="en-US" altLang="zh-CN" sz="3600" b="1" dirty="0" smtClean="0"/>
              <a:t> </a:t>
            </a:r>
            <a:r>
              <a:rPr lang="zh-CN" altLang="en-US" sz="3600" b="1" dirty="0" smtClean="0"/>
              <a:t>配置</a:t>
            </a:r>
            <a:r>
              <a:rPr lang="en-US" altLang="zh-CN" sz="3600" b="1" dirty="0" smtClean="0"/>
              <a:t> 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1158016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>
                <a:solidFill>
                  <a:srgbClr val="0070C0"/>
                </a:solidFill>
              </a:rPr>
              <a:t>启动</a:t>
            </a:r>
            <a:r>
              <a:rPr lang="en-US" altLang="zh-CN" b="1" dirty="0">
                <a:solidFill>
                  <a:srgbClr val="0070C0"/>
                </a:solidFill>
              </a:rPr>
              <a:t>shard server</a:t>
            </a:r>
            <a:endParaRPr lang="zh-CN" altLang="zh-CN" b="1" dirty="0">
              <a:solidFill>
                <a:srgbClr val="0070C0"/>
              </a:solidFill>
            </a:endParaRPr>
          </a:p>
          <a:p>
            <a:r>
              <a:rPr lang="en-US" altLang="zh-CN" b="1" dirty="0">
                <a:solidFill>
                  <a:srgbClr val="0070C0"/>
                </a:solidFill>
              </a:rPr>
              <a:t>	</a:t>
            </a:r>
            <a:r>
              <a:rPr lang="en-US" altLang="zh-CN" b="1" dirty="0" err="1" smtClean="0">
                <a:solidFill>
                  <a:srgbClr val="0070C0"/>
                </a:solidFill>
              </a:rPr>
              <a:t>mongod</a:t>
            </a:r>
            <a:r>
              <a:rPr lang="en-US" altLang="zh-CN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–</a:t>
            </a:r>
            <a:r>
              <a:rPr lang="en-US" altLang="zh-CN" b="1" dirty="0" err="1">
                <a:solidFill>
                  <a:srgbClr val="C00000"/>
                </a:solidFill>
              </a:rPr>
              <a:t>shardsvr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–</a:t>
            </a:r>
            <a:r>
              <a:rPr lang="en-US" altLang="zh-CN" b="1" dirty="0" err="1">
                <a:solidFill>
                  <a:srgbClr val="0070C0"/>
                </a:solidFill>
              </a:rPr>
              <a:t>logpath</a:t>
            </a:r>
            <a:r>
              <a:rPr lang="en-US" altLang="zh-CN" b="1" dirty="0">
                <a:solidFill>
                  <a:srgbClr val="0070C0"/>
                </a:solidFill>
              </a:rPr>
              <a:t>=… </a:t>
            </a:r>
            <a:r>
              <a:rPr lang="en-US" altLang="zh-CN" b="1" dirty="0" err="1">
                <a:solidFill>
                  <a:srgbClr val="0070C0"/>
                </a:solidFill>
              </a:rPr>
              <a:t>dbpath</a:t>
            </a:r>
            <a:r>
              <a:rPr lang="en-US" altLang="zh-CN" b="1" dirty="0">
                <a:solidFill>
                  <a:srgbClr val="0070C0"/>
                </a:solidFill>
              </a:rPr>
              <a:t> … --</a:t>
            </a:r>
            <a:r>
              <a:rPr lang="en-US" altLang="zh-CN" b="1" dirty="0" smtClean="0">
                <a:solidFill>
                  <a:srgbClr val="0070C0"/>
                </a:solidFill>
              </a:rPr>
              <a:t>port –</a:t>
            </a:r>
            <a:r>
              <a:rPr lang="en-US" altLang="zh-CN" b="1" dirty="0" err="1" smtClean="0">
                <a:solidFill>
                  <a:srgbClr val="0070C0"/>
                </a:solidFill>
              </a:rPr>
              <a:t>replset</a:t>
            </a:r>
            <a:r>
              <a:rPr lang="en-US" altLang="zh-CN" b="1" dirty="0" smtClean="0">
                <a:solidFill>
                  <a:srgbClr val="0070C0"/>
                </a:solidFill>
              </a:rPr>
              <a:t>  </a:t>
            </a:r>
            <a:endParaRPr lang="zh-CN" altLang="zh-CN" b="1" dirty="0">
              <a:solidFill>
                <a:srgbClr val="0070C0"/>
              </a:solidFill>
            </a:endParaRPr>
          </a:p>
          <a:p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3637" y="2205335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zh-CN" altLang="zh-CN" dirty="0"/>
              <a:t>启动</a:t>
            </a:r>
            <a:r>
              <a:rPr lang="en-US" altLang="zh-CN" dirty="0" err="1"/>
              <a:t>config</a:t>
            </a:r>
            <a:r>
              <a:rPr lang="en-US" altLang="zh-CN" dirty="0"/>
              <a:t> server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mongod</a:t>
            </a:r>
            <a:r>
              <a:rPr lang="en-US" altLang="zh-CN" dirty="0"/>
              <a:t> –</a:t>
            </a:r>
            <a:r>
              <a:rPr lang="en-US" altLang="zh-CN" dirty="0" err="1">
                <a:solidFill>
                  <a:srgbClr val="C00000"/>
                </a:solidFill>
              </a:rPr>
              <a:t>configsvr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–</a:t>
            </a:r>
            <a:r>
              <a:rPr lang="en-US" altLang="zh-CN" dirty="0" err="1"/>
              <a:t>logpath</a:t>
            </a:r>
            <a:r>
              <a:rPr lang="en-US" altLang="zh-CN" dirty="0"/>
              <a:t>=… </a:t>
            </a:r>
            <a:r>
              <a:rPr lang="en-US" altLang="zh-CN" dirty="0" err="1"/>
              <a:t>dbpath</a:t>
            </a:r>
            <a:r>
              <a:rPr lang="en-US" altLang="zh-CN" dirty="0"/>
              <a:t> … --port  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3637" y="3128665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zh-CN" altLang="zh-CN" dirty="0"/>
              <a:t>启动</a:t>
            </a:r>
            <a:r>
              <a:rPr lang="en-US" altLang="zh-CN" dirty="0"/>
              <a:t>route server</a:t>
            </a:r>
            <a:endParaRPr lang="zh-CN" altLang="zh-CN" dirty="0"/>
          </a:p>
          <a:p>
            <a:r>
              <a:rPr lang="en-US" altLang="zh-CN" dirty="0"/>
              <a:t>	mongos </a:t>
            </a:r>
            <a:r>
              <a:rPr lang="en-US" altLang="zh-CN" dirty="0" smtClean="0"/>
              <a:t>–</a:t>
            </a:r>
            <a:r>
              <a:rPr lang="en-US" altLang="zh-CN" dirty="0" err="1">
                <a:solidFill>
                  <a:srgbClr val="C00000"/>
                </a:solidFill>
              </a:rPr>
              <a:t>configdb</a:t>
            </a:r>
            <a:r>
              <a:rPr lang="en-US" altLang="zh-CN" dirty="0" smtClean="0"/>
              <a:t>–</a:t>
            </a:r>
            <a:r>
              <a:rPr lang="en-US" altLang="zh-CN" dirty="0" err="1" smtClean="0"/>
              <a:t>logpath</a:t>
            </a:r>
            <a:r>
              <a:rPr lang="en-US" altLang="zh-CN" dirty="0"/>
              <a:t>=… 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4114800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配置</a:t>
            </a:r>
            <a:r>
              <a:rPr lang="en-US" altLang="zh-CN" dirty="0"/>
              <a:t>shard </a:t>
            </a:r>
            <a:r>
              <a:rPr lang="en-US" altLang="zh-CN" dirty="0" err="1"/>
              <a:t>db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db.runCommand</a:t>
            </a:r>
            <a:r>
              <a:rPr lang="en-US" altLang="zh-CN" dirty="0"/>
              <a:t>(</a:t>
            </a:r>
            <a:r>
              <a:rPr lang="en-US" altLang="zh-CN" dirty="0" err="1"/>
              <a:t>enablesharding</a:t>
            </a:r>
            <a:r>
              <a:rPr lang="en-US" altLang="zh-CN" dirty="0"/>
              <a:t>:’test’)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5289" y="5105400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配置集合和片键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db.runCommand</a:t>
            </a:r>
            <a:r>
              <a:rPr lang="en-US" altLang="zh-CN" dirty="0"/>
              <a:t>(</a:t>
            </a:r>
            <a:r>
              <a:rPr lang="en-US" altLang="zh-CN" dirty="0" err="1"/>
              <a:t>shardcollection</a:t>
            </a:r>
            <a:r>
              <a:rPr lang="en-US" altLang="zh-CN" dirty="0"/>
              <a:t>:’</a:t>
            </a:r>
            <a:r>
              <a:rPr lang="en-US" altLang="zh-CN" dirty="0" err="1"/>
              <a:t>users’,key</a:t>
            </a:r>
            <a:r>
              <a:rPr lang="en-US" altLang="zh-CN" dirty="0"/>
              <a:t>:{_id:1})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99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171575"/>
            <a:ext cx="718185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268069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MongoDB</a:t>
            </a:r>
            <a:r>
              <a:rPr lang="zh-CN" altLang="en-US" sz="3600" b="1" dirty="0" smtClean="0"/>
              <a:t>特性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8357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268069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MongoDB</a:t>
            </a:r>
            <a:r>
              <a:rPr lang="zh-CN" altLang="en-US" sz="3600" b="1" dirty="0" smtClean="0"/>
              <a:t>特性</a:t>
            </a:r>
            <a:r>
              <a:rPr lang="en-US" altLang="zh-CN" sz="3600" b="1" dirty="0" smtClean="0"/>
              <a:t>(</a:t>
            </a:r>
            <a:r>
              <a:rPr lang="zh-CN" altLang="en-US" sz="3600" b="1" dirty="0" smtClean="0"/>
              <a:t>续</a:t>
            </a:r>
            <a:r>
              <a:rPr lang="en-US" altLang="zh-CN" sz="3600" b="1" dirty="0" smtClean="0"/>
              <a:t>)</a:t>
            </a:r>
            <a:endParaRPr lang="zh-CN" altLang="en-US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718461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84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9275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MongoDB </a:t>
            </a:r>
            <a:r>
              <a:rPr lang="zh-CN" altLang="en-US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使用案例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532477"/>
              </p:ext>
            </p:extLst>
          </p:nvPr>
        </p:nvGraphicFramePr>
        <p:xfrm>
          <a:off x="0" y="1374196"/>
          <a:ext cx="9144000" cy="2808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4957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Single View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38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Internet of Things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38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Mobile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38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Real-Time Analytics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rgbClr val="383737"/>
                    </a:solidFill>
                  </a:tcPr>
                </a:tc>
              </a:tr>
              <a:tr h="2312852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954509"/>
              </p:ext>
            </p:extLst>
          </p:nvPr>
        </p:nvGraphicFramePr>
        <p:xfrm>
          <a:off x="0" y="4182807"/>
          <a:ext cx="9144000" cy="2675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4722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Catalog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38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Personalization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38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Content Management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rgbClr val="383737"/>
                    </a:solidFill>
                  </a:tcPr>
                </a:tc>
              </a:tr>
              <a:tr h="220298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0856" y="2480699"/>
            <a:ext cx="513153" cy="501850"/>
          </a:xfrm>
          <a:prstGeom prst="rect">
            <a:avLst/>
          </a:prstGeom>
        </p:spPr>
      </p:pic>
      <p:pic>
        <p:nvPicPr>
          <p:cNvPr id="6" name="Picture 5" descr="Stripe-logo.jpe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097" y="3107287"/>
            <a:ext cx="698670" cy="349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MetLife_206x150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635" t="34669" r="11421" b="31314"/>
          <a:stretch>
            <a:fillRect/>
          </a:stretch>
        </p:blipFill>
        <p:spPr bwMode="auto">
          <a:xfrm>
            <a:off x="609600" y="2022058"/>
            <a:ext cx="1035664" cy="333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816" y="3581883"/>
            <a:ext cx="1019233" cy="4022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619" y="2064325"/>
            <a:ext cx="1322665" cy="2328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5259" y="2560388"/>
            <a:ext cx="847385" cy="2219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7864" y="3045602"/>
            <a:ext cx="1002174" cy="3472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8637" y="3552142"/>
            <a:ext cx="1200629" cy="402273"/>
          </a:xfrm>
          <a:prstGeom prst="rect">
            <a:avLst/>
          </a:prstGeom>
        </p:spPr>
      </p:pic>
      <p:pic>
        <p:nvPicPr>
          <p:cNvPr id="14" name="Picture 38" descr="O2logo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31915" y="2538295"/>
            <a:ext cx="411162" cy="401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2969" y="3083743"/>
            <a:ext cx="709055" cy="32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1642" y="3619463"/>
            <a:ext cx="924088" cy="277227"/>
          </a:xfrm>
          <a:prstGeom prst="rect">
            <a:avLst/>
          </a:prstGeom>
        </p:spPr>
      </p:pic>
      <p:pic>
        <p:nvPicPr>
          <p:cNvPr id="17" name="Picture 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15301" y="2036609"/>
            <a:ext cx="1179444" cy="360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615" y="2552413"/>
            <a:ext cx="504817" cy="50481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0116" y="3725049"/>
            <a:ext cx="1249814" cy="25910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60221" y="5368838"/>
            <a:ext cx="1042336" cy="31254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1480" y="6406823"/>
            <a:ext cx="1479818" cy="29832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55536" y="5837418"/>
            <a:ext cx="1251707" cy="39027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30953" y="4862882"/>
            <a:ext cx="1700873" cy="396101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1472" y="5335889"/>
            <a:ext cx="745038" cy="439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/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4851393"/>
            <a:ext cx="1464017" cy="377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1805" y="5870361"/>
            <a:ext cx="444373" cy="44635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5777" y="6446546"/>
            <a:ext cx="716428" cy="25860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7533" y="5845154"/>
            <a:ext cx="1040055" cy="42598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5715" y="5407571"/>
            <a:ext cx="1003690" cy="30054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8110" y="4966262"/>
            <a:ext cx="1358900" cy="25808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5600" y="6373541"/>
            <a:ext cx="1823921" cy="31780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3028" y="1993947"/>
            <a:ext cx="1668936" cy="42366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9194" y="3157892"/>
            <a:ext cx="831659" cy="52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762000"/>
            <a:ext cx="362569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762000" y="4267200"/>
            <a:ext cx="7678775" cy="15087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268069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MongoDB</a:t>
            </a:r>
            <a:r>
              <a:rPr lang="zh-CN" altLang="en-US" sz="3600" b="1" dirty="0" smtClean="0"/>
              <a:t>结构</a:t>
            </a:r>
            <a:endParaRPr lang="zh-CN" altLang="en-US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1714500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544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930" y="0"/>
            <a:ext cx="901853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95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ional-vs-mongodb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16" y="1607127"/>
            <a:ext cx="2272984" cy="3352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501095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dirty="0" err="1" smtClean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MMap</a:t>
            </a:r>
            <a:endParaRPr lang="zh-CN" altLang="en-US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inmemory-caching.e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899" y="1607127"/>
            <a:ext cx="1602501" cy="3144982"/>
          </a:xfrm>
          <a:prstGeom prst="rect">
            <a:avLst/>
          </a:prstGeom>
        </p:spPr>
      </p:pic>
      <p:pic>
        <p:nvPicPr>
          <p:cNvPr id="7" name="Picture 6" descr="inplace-updates.em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551" y="1752600"/>
            <a:ext cx="2233649" cy="304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62400" y="494168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cache</a:t>
            </a:r>
            <a:endParaRPr lang="zh-CN" altLang="en-US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0800" y="495992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缺页中断</a:t>
            </a:r>
            <a:endParaRPr lang="zh-CN" altLang="en-US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268069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MongoDB</a:t>
            </a:r>
            <a:r>
              <a:rPr lang="zh-CN" altLang="en-US" sz="3600" b="1" dirty="0" smtClean="0"/>
              <a:t>高性能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5160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143000" y="1905000"/>
            <a:ext cx="6781800" cy="4191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268069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MongoDB</a:t>
            </a:r>
            <a:r>
              <a:rPr lang="zh-CN" altLang="en-US" sz="3600" b="1" dirty="0" smtClean="0"/>
              <a:t>高性能</a:t>
            </a:r>
            <a:r>
              <a:rPr lang="en-US" altLang="zh-CN" sz="3600" b="1" dirty="0" smtClean="0"/>
              <a:t>(</a:t>
            </a:r>
            <a:r>
              <a:rPr lang="zh-CN" altLang="en-US" sz="3600" b="1" dirty="0" smtClean="0"/>
              <a:t>续</a:t>
            </a:r>
            <a:r>
              <a:rPr lang="en-US" altLang="zh-CN" sz="3600" b="1" dirty="0" smtClean="0"/>
              <a:t>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8111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2085109"/>
            <a:ext cx="1524000" cy="6096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B050"/>
                </a:solidFill>
              </a:rPr>
              <a:t>Shard 1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9600" y="2057400"/>
            <a:ext cx="1524000" cy="6096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B050"/>
                </a:solidFill>
              </a:rPr>
              <a:t>Shard 3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19800" y="2126672"/>
            <a:ext cx="762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B050"/>
                </a:solidFill>
              </a:rPr>
              <a:t>.  .  .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34200" y="2057400"/>
            <a:ext cx="1524000" cy="6096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B050"/>
                </a:solidFill>
              </a:rPr>
              <a:t>Shard  N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14600" y="2071254"/>
            <a:ext cx="1524000" cy="6096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B050"/>
                </a:solidFill>
              </a:rPr>
              <a:t>Shard 2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00745" y="2971800"/>
            <a:ext cx="17145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水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平扩展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19600" y="32766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555172" y="4114800"/>
            <a:ext cx="4845627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根据需要添加片机</a:t>
            </a:r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00200" y="4800600"/>
            <a:ext cx="4845627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分布式实现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1000" y="268069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MongoDB</a:t>
            </a:r>
            <a:r>
              <a:rPr lang="zh-CN" altLang="en-US" sz="3600" b="1" dirty="0" smtClean="0"/>
              <a:t>高可扩展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6361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631</Words>
  <Application>Microsoft Office PowerPoint</Application>
  <PresentationFormat>On-screen Show (4:3)</PresentationFormat>
  <Paragraphs>117</Paragraphs>
  <Slides>18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MongoDB 使用案例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Drivers &amp; Ecosystem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Hui AA</dc:creator>
  <cp:lastModifiedBy>WANG Hui AA</cp:lastModifiedBy>
  <cp:revision>58</cp:revision>
  <dcterms:created xsi:type="dcterms:W3CDTF">2006-08-16T00:00:00Z</dcterms:created>
  <dcterms:modified xsi:type="dcterms:W3CDTF">2015-08-31T08:20:54Z</dcterms:modified>
</cp:coreProperties>
</file>